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
      <p:font typeface="Maven Pro"/>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19" Type="http://schemas.openxmlformats.org/officeDocument/2006/relationships/font" Target="fonts/MavenPro-regular.fntdata"/><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3e436b1c9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3e436b1c9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3e436b1c9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3e436b1c9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4391e891c2_1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4391e891c2_1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4391e891c2_1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4391e891c2_1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4391e891c2_1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4391e891c2_1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4394c890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4394c890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43a7e4750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43a7e4750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43a7e4750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43a7e4750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43a7e4750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43a7e4750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1" Type="http://schemas.openxmlformats.org/officeDocument/2006/relationships/image" Target="../media/image4.png"/><Relationship Id="rId10" Type="http://schemas.openxmlformats.org/officeDocument/2006/relationships/image" Target="../media/image11.jpg"/><Relationship Id="rId13" Type="http://schemas.openxmlformats.org/officeDocument/2006/relationships/image" Target="../media/image18.png"/><Relationship Id="rId12"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4.png"/><Relationship Id="rId15" Type="http://schemas.openxmlformats.org/officeDocument/2006/relationships/image" Target="../media/image9.png"/><Relationship Id="rId14" Type="http://schemas.openxmlformats.org/officeDocument/2006/relationships/image" Target="../media/image6.png"/><Relationship Id="rId5" Type="http://schemas.openxmlformats.org/officeDocument/2006/relationships/image" Target="../media/image20.png"/><Relationship Id="rId6" Type="http://schemas.openxmlformats.org/officeDocument/2006/relationships/image" Target="../media/image29.png"/><Relationship Id="rId7" Type="http://schemas.openxmlformats.org/officeDocument/2006/relationships/image" Target="../media/image5.png"/><Relationship Id="rId8"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5.jpg"/><Relationship Id="rId5" Type="http://schemas.openxmlformats.org/officeDocument/2006/relationships/image" Target="../media/image7.png"/><Relationship Id="rId6" Type="http://schemas.openxmlformats.org/officeDocument/2006/relationships/image" Target="../media/image26.png"/><Relationship Id="rId7" Type="http://schemas.openxmlformats.org/officeDocument/2006/relationships/image" Target="../media/image24.png"/><Relationship Id="rId8"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16.png"/><Relationship Id="rId5" Type="http://schemas.openxmlformats.org/officeDocument/2006/relationships/image" Target="../media/image19.png"/><Relationship Id="rId6"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1.png"/><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jpg"/><Relationship Id="rId4" Type="http://schemas.openxmlformats.org/officeDocument/2006/relationships/image" Target="../media/image28.png"/><Relationship Id="rId5"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31.png"/><Relationship Id="rId5" Type="http://schemas.openxmlformats.org/officeDocument/2006/relationships/image" Target="../media/image22.png"/><Relationship Id="rId6" Type="http://schemas.openxmlformats.org/officeDocument/2006/relationships/image" Target="../media/image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Devops Pipeline</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Pulkit Dhingra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DevOps Pipeline Workflow</a:t>
            </a:r>
            <a:endParaRPr/>
          </a:p>
        </p:txBody>
      </p:sp>
      <p:sp>
        <p:nvSpPr>
          <p:cNvPr id="284" name="Google Shape;284;p14"/>
          <p:cNvSpPr txBox="1"/>
          <p:nvPr/>
        </p:nvSpPr>
        <p:spPr>
          <a:xfrm>
            <a:off x="296250" y="1698450"/>
            <a:ext cx="12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Source Code </a:t>
            </a:r>
            <a:endParaRPr>
              <a:latin typeface="Nunito"/>
              <a:ea typeface="Nunito"/>
              <a:cs typeface="Nunito"/>
              <a:sym typeface="Nunito"/>
            </a:endParaRPr>
          </a:p>
        </p:txBody>
      </p:sp>
      <p:sp>
        <p:nvSpPr>
          <p:cNvPr id="285" name="Google Shape;285;p14"/>
          <p:cNvSpPr txBox="1"/>
          <p:nvPr/>
        </p:nvSpPr>
        <p:spPr>
          <a:xfrm>
            <a:off x="296250" y="2739575"/>
            <a:ext cx="1273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Source Code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Repository</a:t>
            </a:r>
            <a:endParaRPr>
              <a:latin typeface="Nunito"/>
              <a:ea typeface="Nunito"/>
              <a:cs typeface="Nunito"/>
              <a:sym typeface="Nunito"/>
            </a:endParaRPr>
          </a:p>
        </p:txBody>
      </p:sp>
      <p:sp>
        <p:nvSpPr>
          <p:cNvPr id="286" name="Google Shape;286;p14"/>
          <p:cNvSpPr txBox="1"/>
          <p:nvPr/>
        </p:nvSpPr>
        <p:spPr>
          <a:xfrm>
            <a:off x="2171125" y="2847275"/>
            <a:ext cx="114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Build code</a:t>
            </a:r>
            <a:endParaRPr>
              <a:latin typeface="Nunito"/>
              <a:ea typeface="Nunito"/>
              <a:cs typeface="Nunito"/>
              <a:sym typeface="Nunito"/>
            </a:endParaRPr>
          </a:p>
        </p:txBody>
      </p:sp>
      <p:sp>
        <p:nvSpPr>
          <p:cNvPr id="287" name="Google Shape;287;p14"/>
          <p:cNvSpPr txBox="1"/>
          <p:nvPr/>
        </p:nvSpPr>
        <p:spPr>
          <a:xfrm>
            <a:off x="3709850" y="2308625"/>
            <a:ext cx="21399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n">
                <a:latin typeface="Nunito"/>
                <a:ea typeface="Nunito"/>
                <a:cs typeface="Nunito"/>
                <a:sym typeface="Nunito"/>
              </a:rPr>
              <a:t>Build</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Test</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Code Quality</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Containerize</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Artifact</a:t>
            </a:r>
            <a:br>
              <a:rPr lang="en">
                <a:latin typeface="Nunito"/>
                <a:ea typeface="Nunito"/>
                <a:cs typeface="Nunito"/>
                <a:sym typeface="Nunito"/>
              </a:rPr>
            </a:br>
            <a:r>
              <a:rPr lang="en">
                <a:latin typeface="Nunito"/>
                <a:ea typeface="Nunito"/>
                <a:cs typeface="Nunito"/>
                <a:sym typeface="Nunito"/>
              </a:rPr>
              <a:t> storage</a:t>
            </a:r>
            <a:endParaRPr>
              <a:latin typeface="Nunito"/>
              <a:ea typeface="Nunito"/>
              <a:cs typeface="Nunito"/>
              <a:sym typeface="Nunito"/>
            </a:endParaRPr>
          </a:p>
        </p:txBody>
      </p:sp>
      <p:sp>
        <p:nvSpPr>
          <p:cNvPr id="288" name="Google Shape;288;p14"/>
          <p:cNvSpPr txBox="1"/>
          <p:nvPr/>
        </p:nvSpPr>
        <p:spPr>
          <a:xfrm>
            <a:off x="6317200" y="2847275"/>
            <a:ext cx="12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Deployment</a:t>
            </a:r>
            <a:endParaRPr>
              <a:latin typeface="Nunito"/>
              <a:ea typeface="Nunito"/>
              <a:cs typeface="Nunito"/>
              <a:sym typeface="Nunito"/>
            </a:endParaRPr>
          </a:p>
        </p:txBody>
      </p:sp>
      <p:sp>
        <p:nvSpPr>
          <p:cNvPr id="289" name="Google Shape;289;p14"/>
          <p:cNvSpPr txBox="1"/>
          <p:nvPr/>
        </p:nvSpPr>
        <p:spPr>
          <a:xfrm>
            <a:off x="7901425" y="2847275"/>
            <a:ext cx="107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Monitoring</a:t>
            </a:r>
            <a:endParaRPr>
              <a:latin typeface="Nunito"/>
              <a:ea typeface="Nunito"/>
              <a:cs typeface="Nunito"/>
              <a:sym typeface="Nunito"/>
            </a:endParaRPr>
          </a:p>
        </p:txBody>
      </p:sp>
      <p:cxnSp>
        <p:nvCxnSpPr>
          <p:cNvPr id="290" name="Google Shape;290;p14"/>
          <p:cNvCxnSpPr>
            <a:stCxn id="284" idx="2"/>
            <a:endCxn id="285" idx="0"/>
          </p:cNvCxnSpPr>
          <p:nvPr/>
        </p:nvCxnSpPr>
        <p:spPr>
          <a:xfrm>
            <a:off x="933150" y="2098650"/>
            <a:ext cx="0" cy="640800"/>
          </a:xfrm>
          <a:prstGeom prst="straightConnector1">
            <a:avLst/>
          </a:prstGeom>
          <a:noFill/>
          <a:ln cap="flat" cmpd="sng" w="9525">
            <a:solidFill>
              <a:schemeClr val="dk2"/>
            </a:solidFill>
            <a:prstDash val="solid"/>
            <a:round/>
            <a:headEnd len="med" w="med" type="none"/>
            <a:tailEnd len="med" w="med" type="triangle"/>
          </a:ln>
        </p:spPr>
      </p:cxnSp>
      <p:cxnSp>
        <p:nvCxnSpPr>
          <p:cNvPr id="291" name="Google Shape;291;p14"/>
          <p:cNvCxnSpPr>
            <a:stCxn id="285" idx="3"/>
            <a:endCxn id="286" idx="1"/>
          </p:cNvCxnSpPr>
          <p:nvPr/>
        </p:nvCxnSpPr>
        <p:spPr>
          <a:xfrm>
            <a:off x="1570050" y="3047375"/>
            <a:ext cx="601200" cy="0"/>
          </a:xfrm>
          <a:prstGeom prst="straightConnector1">
            <a:avLst/>
          </a:prstGeom>
          <a:noFill/>
          <a:ln cap="flat" cmpd="sng" w="9525">
            <a:solidFill>
              <a:schemeClr val="dk2"/>
            </a:solidFill>
            <a:prstDash val="solid"/>
            <a:round/>
            <a:headEnd len="med" w="med" type="none"/>
            <a:tailEnd len="med" w="med" type="triangle"/>
          </a:ln>
        </p:spPr>
      </p:cxnSp>
      <p:cxnSp>
        <p:nvCxnSpPr>
          <p:cNvPr id="292" name="Google Shape;292;p14"/>
          <p:cNvCxnSpPr>
            <a:stCxn id="286" idx="3"/>
            <a:endCxn id="287" idx="1"/>
          </p:cNvCxnSpPr>
          <p:nvPr/>
        </p:nvCxnSpPr>
        <p:spPr>
          <a:xfrm>
            <a:off x="3321025" y="3047375"/>
            <a:ext cx="388800" cy="0"/>
          </a:xfrm>
          <a:prstGeom prst="straightConnector1">
            <a:avLst/>
          </a:prstGeom>
          <a:noFill/>
          <a:ln cap="flat" cmpd="sng" w="9525">
            <a:solidFill>
              <a:schemeClr val="dk2"/>
            </a:solidFill>
            <a:prstDash val="solid"/>
            <a:round/>
            <a:headEnd len="med" w="med" type="none"/>
            <a:tailEnd len="med" w="med" type="triangle"/>
          </a:ln>
        </p:spPr>
      </p:cxnSp>
      <p:cxnSp>
        <p:nvCxnSpPr>
          <p:cNvPr id="293" name="Google Shape;293;p14"/>
          <p:cNvCxnSpPr>
            <a:stCxn id="288" idx="3"/>
            <a:endCxn id="289" idx="1"/>
          </p:cNvCxnSpPr>
          <p:nvPr/>
        </p:nvCxnSpPr>
        <p:spPr>
          <a:xfrm>
            <a:off x="7591000" y="3047375"/>
            <a:ext cx="310500" cy="0"/>
          </a:xfrm>
          <a:prstGeom prst="straightConnector1">
            <a:avLst/>
          </a:prstGeom>
          <a:noFill/>
          <a:ln cap="flat" cmpd="sng" w="9525">
            <a:solidFill>
              <a:schemeClr val="dk2"/>
            </a:solidFill>
            <a:prstDash val="solid"/>
            <a:round/>
            <a:headEnd len="med" w="med" type="none"/>
            <a:tailEnd len="med" w="med" type="triangle"/>
          </a:ln>
        </p:spPr>
      </p:cxnSp>
      <p:pic>
        <p:nvPicPr>
          <p:cNvPr id="294" name="Google Shape;294;p14"/>
          <p:cNvPicPr preferRelativeResize="0"/>
          <p:nvPr/>
        </p:nvPicPr>
        <p:blipFill>
          <a:blip r:embed="rId3">
            <a:alphaModFix/>
          </a:blip>
          <a:stretch>
            <a:fillRect/>
          </a:stretch>
        </p:blipFill>
        <p:spPr>
          <a:xfrm>
            <a:off x="1545112" y="1303450"/>
            <a:ext cx="651075" cy="651075"/>
          </a:xfrm>
          <a:prstGeom prst="rect">
            <a:avLst/>
          </a:prstGeom>
          <a:noFill/>
          <a:ln>
            <a:noFill/>
          </a:ln>
        </p:spPr>
      </p:pic>
      <p:sp>
        <p:nvSpPr>
          <p:cNvPr id="295" name="Google Shape;295;p14"/>
          <p:cNvSpPr txBox="1"/>
          <p:nvPr/>
        </p:nvSpPr>
        <p:spPr>
          <a:xfrm>
            <a:off x="888775" y="2177700"/>
            <a:ext cx="760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Commit</a:t>
            </a:r>
            <a:endParaRPr sz="1000">
              <a:latin typeface="Nunito"/>
              <a:ea typeface="Nunito"/>
              <a:cs typeface="Nunito"/>
              <a:sym typeface="Nunito"/>
            </a:endParaRPr>
          </a:p>
        </p:txBody>
      </p:sp>
      <p:pic>
        <p:nvPicPr>
          <p:cNvPr id="296" name="Google Shape;296;p14"/>
          <p:cNvPicPr preferRelativeResize="0"/>
          <p:nvPr/>
        </p:nvPicPr>
        <p:blipFill>
          <a:blip r:embed="rId4">
            <a:alphaModFix/>
          </a:blip>
          <a:stretch>
            <a:fillRect/>
          </a:stretch>
        </p:blipFill>
        <p:spPr>
          <a:xfrm>
            <a:off x="237000" y="3430225"/>
            <a:ext cx="601200" cy="539426"/>
          </a:xfrm>
          <a:prstGeom prst="rect">
            <a:avLst/>
          </a:prstGeom>
          <a:noFill/>
          <a:ln>
            <a:noFill/>
          </a:ln>
        </p:spPr>
      </p:pic>
      <p:pic>
        <p:nvPicPr>
          <p:cNvPr id="297" name="Google Shape;297;p14"/>
          <p:cNvPicPr preferRelativeResize="0"/>
          <p:nvPr/>
        </p:nvPicPr>
        <p:blipFill>
          <a:blip r:embed="rId5">
            <a:alphaModFix/>
          </a:blip>
          <a:stretch>
            <a:fillRect/>
          </a:stretch>
        </p:blipFill>
        <p:spPr>
          <a:xfrm>
            <a:off x="888786" y="3786126"/>
            <a:ext cx="471995" cy="539423"/>
          </a:xfrm>
          <a:prstGeom prst="rect">
            <a:avLst/>
          </a:prstGeom>
          <a:noFill/>
          <a:ln>
            <a:noFill/>
          </a:ln>
        </p:spPr>
      </p:pic>
      <p:sp>
        <p:nvSpPr>
          <p:cNvPr id="298" name="Google Shape;298;p14"/>
          <p:cNvSpPr txBox="1"/>
          <p:nvPr/>
        </p:nvSpPr>
        <p:spPr>
          <a:xfrm>
            <a:off x="1545090" y="2595450"/>
            <a:ext cx="1074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Nunito"/>
                <a:ea typeface="Nunito"/>
                <a:cs typeface="Nunito"/>
                <a:sym typeface="Nunito"/>
              </a:rPr>
              <a:t>Checkout </a:t>
            </a:r>
            <a:br>
              <a:rPr lang="en" sz="900">
                <a:latin typeface="Nunito"/>
                <a:ea typeface="Nunito"/>
                <a:cs typeface="Nunito"/>
                <a:sym typeface="Nunito"/>
              </a:rPr>
            </a:br>
            <a:r>
              <a:rPr lang="en" sz="900">
                <a:latin typeface="Nunito"/>
                <a:ea typeface="Nunito"/>
                <a:cs typeface="Nunito"/>
                <a:sym typeface="Nunito"/>
              </a:rPr>
              <a:t>Code</a:t>
            </a:r>
            <a:endParaRPr sz="900">
              <a:latin typeface="Nunito"/>
              <a:ea typeface="Nunito"/>
              <a:cs typeface="Nunito"/>
              <a:sym typeface="Nunito"/>
            </a:endParaRPr>
          </a:p>
        </p:txBody>
      </p:sp>
      <p:pic>
        <p:nvPicPr>
          <p:cNvPr id="299" name="Google Shape;299;p14"/>
          <p:cNvPicPr preferRelativeResize="0"/>
          <p:nvPr/>
        </p:nvPicPr>
        <p:blipFill>
          <a:blip r:embed="rId6">
            <a:alphaModFix/>
          </a:blip>
          <a:stretch>
            <a:fillRect/>
          </a:stretch>
        </p:blipFill>
        <p:spPr>
          <a:xfrm>
            <a:off x="2171125" y="3430225"/>
            <a:ext cx="904775" cy="746776"/>
          </a:xfrm>
          <a:prstGeom prst="rect">
            <a:avLst/>
          </a:prstGeom>
          <a:noFill/>
          <a:ln>
            <a:noFill/>
          </a:ln>
        </p:spPr>
      </p:pic>
      <p:pic>
        <p:nvPicPr>
          <p:cNvPr id="300" name="Google Shape;300;p14"/>
          <p:cNvPicPr preferRelativeResize="0"/>
          <p:nvPr/>
        </p:nvPicPr>
        <p:blipFill>
          <a:blip r:embed="rId7">
            <a:alphaModFix/>
          </a:blip>
          <a:stretch>
            <a:fillRect/>
          </a:stretch>
        </p:blipFill>
        <p:spPr>
          <a:xfrm>
            <a:off x="2266079" y="4418896"/>
            <a:ext cx="904775" cy="563904"/>
          </a:xfrm>
          <a:prstGeom prst="rect">
            <a:avLst/>
          </a:prstGeom>
          <a:noFill/>
          <a:ln>
            <a:noFill/>
          </a:ln>
        </p:spPr>
      </p:pic>
      <p:pic>
        <p:nvPicPr>
          <p:cNvPr id="301" name="Google Shape;301;p14"/>
          <p:cNvPicPr preferRelativeResize="0"/>
          <p:nvPr/>
        </p:nvPicPr>
        <p:blipFill>
          <a:blip r:embed="rId8">
            <a:alphaModFix/>
          </a:blip>
          <a:stretch>
            <a:fillRect/>
          </a:stretch>
        </p:blipFill>
        <p:spPr>
          <a:xfrm>
            <a:off x="5591698" y="1499700"/>
            <a:ext cx="1022850" cy="258575"/>
          </a:xfrm>
          <a:prstGeom prst="rect">
            <a:avLst/>
          </a:prstGeom>
          <a:noFill/>
          <a:ln>
            <a:noFill/>
          </a:ln>
        </p:spPr>
      </p:pic>
      <p:pic>
        <p:nvPicPr>
          <p:cNvPr id="302" name="Google Shape;302;p14"/>
          <p:cNvPicPr preferRelativeResize="0"/>
          <p:nvPr/>
        </p:nvPicPr>
        <p:blipFill>
          <a:blip r:embed="rId9">
            <a:alphaModFix/>
          </a:blip>
          <a:stretch>
            <a:fillRect/>
          </a:stretch>
        </p:blipFill>
        <p:spPr>
          <a:xfrm>
            <a:off x="5777563" y="1954525"/>
            <a:ext cx="472000" cy="472000"/>
          </a:xfrm>
          <a:prstGeom prst="rect">
            <a:avLst/>
          </a:prstGeom>
          <a:noFill/>
          <a:ln>
            <a:noFill/>
          </a:ln>
        </p:spPr>
      </p:pic>
      <p:pic>
        <p:nvPicPr>
          <p:cNvPr id="303" name="Google Shape;303;p14"/>
          <p:cNvPicPr preferRelativeResize="0"/>
          <p:nvPr/>
        </p:nvPicPr>
        <p:blipFill>
          <a:blip r:embed="rId10">
            <a:alphaModFix/>
          </a:blip>
          <a:stretch>
            <a:fillRect/>
          </a:stretch>
        </p:blipFill>
        <p:spPr>
          <a:xfrm>
            <a:off x="5777575" y="3880126"/>
            <a:ext cx="651075" cy="538774"/>
          </a:xfrm>
          <a:prstGeom prst="rect">
            <a:avLst/>
          </a:prstGeom>
          <a:noFill/>
          <a:ln>
            <a:noFill/>
          </a:ln>
        </p:spPr>
      </p:pic>
      <p:pic>
        <p:nvPicPr>
          <p:cNvPr id="304" name="Google Shape;304;p14"/>
          <p:cNvPicPr preferRelativeResize="0"/>
          <p:nvPr/>
        </p:nvPicPr>
        <p:blipFill>
          <a:blip r:embed="rId11">
            <a:alphaModFix/>
          </a:blip>
          <a:stretch>
            <a:fillRect/>
          </a:stretch>
        </p:blipFill>
        <p:spPr>
          <a:xfrm>
            <a:off x="5669355" y="4431450"/>
            <a:ext cx="867518" cy="538775"/>
          </a:xfrm>
          <a:prstGeom prst="rect">
            <a:avLst/>
          </a:prstGeom>
          <a:noFill/>
          <a:ln>
            <a:noFill/>
          </a:ln>
        </p:spPr>
      </p:pic>
      <p:pic>
        <p:nvPicPr>
          <p:cNvPr id="305" name="Google Shape;305;p14"/>
          <p:cNvPicPr preferRelativeResize="0"/>
          <p:nvPr/>
        </p:nvPicPr>
        <p:blipFill>
          <a:blip r:embed="rId12">
            <a:alphaModFix/>
          </a:blip>
          <a:stretch>
            <a:fillRect/>
          </a:stretch>
        </p:blipFill>
        <p:spPr>
          <a:xfrm>
            <a:off x="5650725" y="2527713"/>
            <a:ext cx="904775" cy="452393"/>
          </a:xfrm>
          <a:prstGeom prst="rect">
            <a:avLst/>
          </a:prstGeom>
          <a:noFill/>
          <a:ln>
            <a:noFill/>
          </a:ln>
        </p:spPr>
      </p:pic>
      <p:cxnSp>
        <p:nvCxnSpPr>
          <p:cNvPr id="306" name="Google Shape;306;p14"/>
          <p:cNvCxnSpPr>
            <a:stCxn id="287" idx="0"/>
            <a:endCxn id="301" idx="1"/>
          </p:cNvCxnSpPr>
          <p:nvPr/>
        </p:nvCxnSpPr>
        <p:spPr>
          <a:xfrm flipH="1" rot="10800000">
            <a:off x="4779800" y="1629125"/>
            <a:ext cx="811800" cy="679500"/>
          </a:xfrm>
          <a:prstGeom prst="straightConnector1">
            <a:avLst/>
          </a:prstGeom>
          <a:noFill/>
          <a:ln cap="flat" cmpd="sng" w="9525">
            <a:solidFill>
              <a:schemeClr val="dk2"/>
            </a:solidFill>
            <a:prstDash val="solid"/>
            <a:round/>
            <a:headEnd len="med" w="med" type="none"/>
            <a:tailEnd len="med" w="med" type="triangle"/>
          </a:ln>
        </p:spPr>
      </p:cxnSp>
      <p:cxnSp>
        <p:nvCxnSpPr>
          <p:cNvPr id="307" name="Google Shape;307;p14"/>
          <p:cNvCxnSpPr>
            <a:endCxn id="302" idx="1"/>
          </p:cNvCxnSpPr>
          <p:nvPr/>
        </p:nvCxnSpPr>
        <p:spPr>
          <a:xfrm flipH="1" rot="10800000">
            <a:off x="4689763" y="2190525"/>
            <a:ext cx="1087800" cy="613500"/>
          </a:xfrm>
          <a:prstGeom prst="straightConnector1">
            <a:avLst/>
          </a:prstGeom>
          <a:noFill/>
          <a:ln cap="flat" cmpd="sng" w="9525">
            <a:solidFill>
              <a:schemeClr val="dk2"/>
            </a:solidFill>
            <a:prstDash val="solid"/>
            <a:round/>
            <a:headEnd len="med" w="med" type="none"/>
            <a:tailEnd len="med" w="med" type="triangle"/>
          </a:ln>
        </p:spPr>
      </p:cxnSp>
      <p:cxnSp>
        <p:nvCxnSpPr>
          <p:cNvPr id="308" name="Google Shape;308;p14"/>
          <p:cNvCxnSpPr>
            <a:endCxn id="305" idx="1"/>
          </p:cNvCxnSpPr>
          <p:nvPr/>
        </p:nvCxnSpPr>
        <p:spPr>
          <a:xfrm flipH="1" rot="10800000">
            <a:off x="5381625" y="2753909"/>
            <a:ext cx="269100" cy="297300"/>
          </a:xfrm>
          <a:prstGeom prst="straightConnector1">
            <a:avLst/>
          </a:prstGeom>
          <a:noFill/>
          <a:ln cap="flat" cmpd="sng" w="9525">
            <a:solidFill>
              <a:schemeClr val="dk2"/>
            </a:solidFill>
            <a:prstDash val="solid"/>
            <a:round/>
            <a:headEnd len="med" w="med" type="none"/>
            <a:tailEnd len="med" w="med" type="triangle"/>
          </a:ln>
        </p:spPr>
      </p:cxnSp>
      <p:cxnSp>
        <p:nvCxnSpPr>
          <p:cNvPr id="309" name="Google Shape;309;p14"/>
          <p:cNvCxnSpPr/>
          <p:nvPr/>
        </p:nvCxnSpPr>
        <p:spPr>
          <a:xfrm>
            <a:off x="5322475" y="3317900"/>
            <a:ext cx="562800" cy="562800"/>
          </a:xfrm>
          <a:prstGeom prst="straightConnector1">
            <a:avLst/>
          </a:prstGeom>
          <a:noFill/>
          <a:ln cap="flat" cmpd="sng" w="9525">
            <a:solidFill>
              <a:schemeClr val="dk2"/>
            </a:solidFill>
            <a:prstDash val="solid"/>
            <a:round/>
            <a:headEnd len="med" w="med" type="none"/>
            <a:tailEnd len="med" w="med" type="triangle"/>
          </a:ln>
        </p:spPr>
      </p:cxnSp>
      <p:cxnSp>
        <p:nvCxnSpPr>
          <p:cNvPr id="310" name="Google Shape;310;p14"/>
          <p:cNvCxnSpPr>
            <a:stCxn id="287" idx="2"/>
            <a:endCxn id="304" idx="1"/>
          </p:cNvCxnSpPr>
          <p:nvPr/>
        </p:nvCxnSpPr>
        <p:spPr>
          <a:xfrm>
            <a:off x="4779800" y="3786125"/>
            <a:ext cx="889500" cy="914700"/>
          </a:xfrm>
          <a:prstGeom prst="straightConnector1">
            <a:avLst/>
          </a:prstGeom>
          <a:noFill/>
          <a:ln cap="flat" cmpd="sng" w="9525">
            <a:solidFill>
              <a:schemeClr val="dk2"/>
            </a:solidFill>
            <a:prstDash val="solid"/>
            <a:round/>
            <a:headEnd len="med" w="med" type="none"/>
            <a:tailEnd len="med" w="med" type="triangle"/>
          </a:ln>
        </p:spPr>
      </p:cxnSp>
      <p:pic>
        <p:nvPicPr>
          <p:cNvPr id="311" name="Google Shape;311;p14"/>
          <p:cNvPicPr preferRelativeResize="0"/>
          <p:nvPr/>
        </p:nvPicPr>
        <p:blipFill>
          <a:blip r:embed="rId13">
            <a:alphaModFix/>
          </a:blip>
          <a:stretch>
            <a:fillRect/>
          </a:stretch>
        </p:blipFill>
        <p:spPr>
          <a:xfrm>
            <a:off x="6939927" y="3241221"/>
            <a:ext cx="651075" cy="455246"/>
          </a:xfrm>
          <a:prstGeom prst="rect">
            <a:avLst/>
          </a:prstGeom>
          <a:noFill/>
          <a:ln>
            <a:noFill/>
          </a:ln>
        </p:spPr>
      </p:pic>
      <p:pic>
        <p:nvPicPr>
          <p:cNvPr id="312" name="Google Shape;312;p14"/>
          <p:cNvPicPr preferRelativeResize="0"/>
          <p:nvPr/>
        </p:nvPicPr>
        <p:blipFill>
          <a:blip r:embed="rId14">
            <a:alphaModFix/>
          </a:blip>
          <a:stretch>
            <a:fillRect/>
          </a:stretch>
        </p:blipFill>
        <p:spPr>
          <a:xfrm>
            <a:off x="8004963" y="3356398"/>
            <a:ext cx="867525" cy="485812"/>
          </a:xfrm>
          <a:prstGeom prst="rect">
            <a:avLst/>
          </a:prstGeom>
          <a:noFill/>
          <a:ln>
            <a:noFill/>
          </a:ln>
        </p:spPr>
      </p:pic>
      <p:pic>
        <p:nvPicPr>
          <p:cNvPr id="313" name="Google Shape;313;p14"/>
          <p:cNvPicPr preferRelativeResize="0"/>
          <p:nvPr/>
        </p:nvPicPr>
        <p:blipFill>
          <a:blip r:embed="rId15">
            <a:alphaModFix/>
          </a:blip>
          <a:stretch>
            <a:fillRect/>
          </a:stretch>
        </p:blipFill>
        <p:spPr>
          <a:xfrm>
            <a:off x="8052473" y="4122473"/>
            <a:ext cx="772500" cy="772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Source</a:t>
            </a:r>
            <a:r>
              <a:rPr lang="en"/>
              <a:t> Code Repository</a:t>
            </a:r>
            <a:endParaRPr/>
          </a:p>
        </p:txBody>
      </p:sp>
      <p:pic>
        <p:nvPicPr>
          <p:cNvPr id="319" name="Google Shape;319;p15"/>
          <p:cNvPicPr preferRelativeResize="0"/>
          <p:nvPr/>
        </p:nvPicPr>
        <p:blipFill>
          <a:blip r:embed="rId3">
            <a:alphaModFix/>
          </a:blip>
          <a:stretch>
            <a:fillRect/>
          </a:stretch>
        </p:blipFill>
        <p:spPr>
          <a:xfrm>
            <a:off x="4013575" y="2219650"/>
            <a:ext cx="1311050" cy="1311050"/>
          </a:xfrm>
          <a:prstGeom prst="rect">
            <a:avLst/>
          </a:prstGeom>
          <a:noFill/>
          <a:ln>
            <a:noFill/>
          </a:ln>
        </p:spPr>
      </p:pic>
      <p:pic>
        <p:nvPicPr>
          <p:cNvPr id="320" name="Google Shape;320;p15"/>
          <p:cNvPicPr preferRelativeResize="0"/>
          <p:nvPr/>
        </p:nvPicPr>
        <p:blipFill>
          <a:blip r:embed="rId4">
            <a:alphaModFix/>
          </a:blip>
          <a:stretch>
            <a:fillRect/>
          </a:stretch>
        </p:blipFill>
        <p:spPr>
          <a:xfrm>
            <a:off x="281200" y="2219650"/>
            <a:ext cx="1725050" cy="1311050"/>
          </a:xfrm>
          <a:prstGeom prst="rect">
            <a:avLst/>
          </a:prstGeom>
          <a:noFill/>
          <a:ln>
            <a:noFill/>
          </a:ln>
        </p:spPr>
      </p:pic>
      <p:pic>
        <p:nvPicPr>
          <p:cNvPr id="321" name="Google Shape;321;p15"/>
          <p:cNvPicPr preferRelativeResize="0"/>
          <p:nvPr/>
        </p:nvPicPr>
        <p:blipFill>
          <a:blip r:embed="rId5">
            <a:alphaModFix/>
          </a:blip>
          <a:stretch>
            <a:fillRect/>
          </a:stretch>
        </p:blipFill>
        <p:spPr>
          <a:xfrm>
            <a:off x="7331949" y="2219654"/>
            <a:ext cx="1311051" cy="1311051"/>
          </a:xfrm>
          <a:prstGeom prst="rect">
            <a:avLst/>
          </a:prstGeom>
          <a:noFill/>
          <a:ln>
            <a:noFill/>
          </a:ln>
        </p:spPr>
      </p:pic>
      <p:sp>
        <p:nvSpPr>
          <p:cNvPr id="322" name="Google Shape;322;p15"/>
          <p:cNvSpPr txBox="1"/>
          <p:nvPr/>
        </p:nvSpPr>
        <p:spPr>
          <a:xfrm>
            <a:off x="327550" y="3944200"/>
            <a:ext cx="1311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Developer</a:t>
            </a:r>
            <a:endParaRPr>
              <a:latin typeface="Nunito"/>
              <a:ea typeface="Nunito"/>
              <a:cs typeface="Nunito"/>
              <a:sym typeface="Nunito"/>
            </a:endParaRPr>
          </a:p>
        </p:txBody>
      </p:sp>
      <p:sp>
        <p:nvSpPr>
          <p:cNvPr id="323" name="Google Shape;323;p15"/>
          <p:cNvSpPr txBox="1"/>
          <p:nvPr/>
        </p:nvSpPr>
        <p:spPr>
          <a:xfrm>
            <a:off x="4013600" y="3944200"/>
            <a:ext cx="1311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Code</a:t>
            </a:r>
            <a:endParaRPr>
              <a:latin typeface="Nunito"/>
              <a:ea typeface="Nunito"/>
              <a:cs typeface="Nunito"/>
              <a:sym typeface="Nunito"/>
            </a:endParaRPr>
          </a:p>
        </p:txBody>
      </p:sp>
      <p:sp>
        <p:nvSpPr>
          <p:cNvPr id="324" name="Google Shape;324;p15"/>
          <p:cNvSpPr txBox="1"/>
          <p:nvPr/>
        </p:nvSpPr>
        <p:spPr>
          <a:xfrm>
            <a:off x="7331975" y="3944200"/>
            <a:ext cx="1311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Source Code Repository</a:t>
            </a:r>
            <a:endParaRPr>
              <a:latin typeface="Nunito"/>
              <a:ea typeface="Nunito"/>
              <a:cs typeface="Nunito"/>
              <a:sym typeface="Nunito"/>
            </a:endParaRPr>
          </a:p>
        </p:txBody>
      </p:sp>
      <p:cxnSp>
        <p:nvCxnSpPr>
          <p:cNvPr id="325" name="Google Shape;325;p15"/>
          <p:cNvCxnSpPr>
            <a:stCxn id="320" idx="3"/>
            <a:endCxn id="319" idx="1"/>
          </p:cNvCxnSpPr>
          <p:nvPr/>
        </p:nvCxnSpPr>
        <p:spPr>
          <a:xfrm>
            <a:off x="2006250" y="2875175"/>
            <a:ext cx="2007300" cy="0"/>
          </a:xfrm>
          <a:prstGeom prst="straightConnector1">
            <a:avLst/>
          </a:prstGeom>
          <a:noFill/>
          <a:ln cap="flat" cmpd="sng" w="9525">
            <a:solidFill>
              <a:schemeClr val="dk2"/>
            </a:solidFill>
            <a:prstDash val="solid"/>
            <a:round/>
            <a:headEnd len="med" w="med" type="none"/>
            <a:tailEnd len="med" w="med" type="triangle"/>
          </a:ln>
        </p:spPr>
      </p:cxnSp>
      <p:cxnSp>
        <p:nvCxnSpPr>
          <p:cNvPr id="326" name="Google Shape;326;p15"/>
          <p:cNvCxnSpPr>
            <a:stCxn id="319" idx="3"/>
            <a:endCxn id="321" idx="1"/>
          </p:cNvCxnSpPr>
          <p:nvPr/>
        </p:nvCxnSpPr>
        <p:spPr>
          <a:xfrm>
            <a:off x="5324625" y="2875175"/>
            <a:ext cx="2007300" cy="0"/>
          </a:xfrm>
          <a:prstGeom prst="straightConnector1">
            <a:avLst/>
          </a:prstGeom>
          <a:noFill/>
          <a:ln cap="flat" cmpd="sng" w="9525">
            <a:solidFill>
              <a:schemeClr val="dk2"/>
            </a:solidFill>
            <a:prstDash val="solid"/>
            <a:round/>
            <a:headEnd len="med" w="med" type="none"/>
            <a:tailEnd len="med" w="med" type="triangle"/>
          </a:ln>
        </p:spPr>
      </p:cxnSp>
      <p:sp>
        <p:nvSpPr>
          <p:cNvPr id="327" name="Google Shape;327;p15"/>
          <p:cNvSpPr txBox="1"/>
          <p:nvPr/>
        </p:nvSpPr>
        <p:spPr>
          <a:xfrm>
            <a:off x="2668663" y="2371650"/>
            <a:ext cx="68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Write</a:t>
            </a:r>
            <a:endParaRPr>
              <a:latin typeface="Nunito"/>
              <a:ea typeface="Nunito"/>
              <a:cs typeface="Nunito"/>
              <a:sym typeface="Nunito"/>
            </a:endParaRPr>
          </a:p>
        </p:txBody>
      </p:sp>
      <p:sp>
        <p:nvSpPr>
          <p:cNvPr id="328" name="Google Shape;328;p15"/>
          <p:cNvSpPr txBox="1"/>
          <p:nvPr/>
        </p:nvSpPr>
        <p:spPr>
          <a:xfrm>
            <a:off x="5987025" y="2371650"/>
            <a:ext cx="85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Commit</a:t>
            </a:r>
            <a:endParaRPr>
              <a:latin typeface="Nunito"/>
              <a:ea typeface="Nunito"/>
              <a:cs typeface="Nunito"/>
              <a:sym typeface="Nunito"/>
            </a:endParaRPr>
          </a:p>
        </p:txBody>
      </p:sp>
      <p:pic>
        <p:nvPicPr>
          <p:cNvPr id="329" name="Google Shape;329;p15"/>
          <p:cNvPicPr preferRelativeResize="0"/>
          <p:nvPr/>
        </p:nvPicPr>
        <p:blipFill>
          <a:blip r:embed="rId6">
            <a:alphaModFix/>
          </a:blip>
          <a:stretch>
            <a:fillRect/>
          </a:stretch>
        </p:blipFill>
        <p:spPr>
          <a:xfrm>
            <a:off x="6492200" y="130025"/>
            <a:ext cx="682501" cy="682501"/>
          </a:xfrm>
          <a:prstGeom prst="rect">
            <a:avLst/>
          </a:prstGeom>
          <a:noFill/>
          <a:ln>
            <a:noFill/>
          </a:ln>
        </p:spPr>
      </p:pic>
      <p:pic>
        <p:nvPicPr>
          <p:cNvPr id="330" name="Google Shape;330;p15"/>
          <p:cNvPicPr preferRelativeResize="0"/>
          <p:nvPr/>
        </p:nvPicPr>
        <p:blipFill>
          <a:blip r:embed="rId7">
            <a:alphaModFix/>
          </a:blip>
          <a:stretch>
            <a:fillRect/>
          </a:stretch>
        </p:blipFill>
        <p:spPr>
          <a:xfrm>
            <a:off x="7424274" y="130025"/>
            <a:ext cx="682501" cy="682501"/>
          </a:xfrm>
          <a:prstGeom prst="rect">
            <a:avLst/>
          </a:prstGeom>
          <a:noFill/>
          <a:ln>
            <a:noFill/>
          </a:ln>
        </p:spPr>
      </p:pic>
      <p:pic>
        <p:nvPicPr>
          <p:cNvPr id="331" name="Google Shape;331;p15"/>
          <p:cNvPicPr preferRelativeResize="0"/>
          <p:nvPr/>
        </p:nvPicPr>
        <p:blipFill>
          <a:blip r:embed="rId8">
            <a:alphaModFix/>
          </a:blip>
          <a:stretch>
            <a:fillRect/>
          </a:stretch>
        </p:blipFill>
        <p:spPr>
          <a:xfrm>
            <a:off x="6924794" y="915375"/>
            <a:ext cx="716781" cy="68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Automatic Builds</a:t>
            </a:r>
            <a:endParaRPr/>
          </a:p>
        </p:txBody>
      </p:sp>
      <p:sp>
        <p:nvSpPr>
          <p:cNvPr id="337" name="Google Shape;337;p16"/>
          <p:cNvSpPr txBox="1"/>
          <p:nvPr/>
        </p:nvSpPr>
        <p:spPr>
          <a:xfrm>
            <a:off x="1115725" y="1597875"/>
            <a:ext cx="6426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Builds are used to get a set of executables that are ready for the deployment purpose.</a:t>
            </a:r>
            <a:endParaRPr>
              <a:latin typeface="Nunito"/>
              <a:ea typeface="Nunito"/>
              <a:cs typeface="Nunito"/>
              <a:sym typeface="Nunito"/>
            </a:endParaRPr>
          </a:p>
        </p:txBody>
      </p:sp>
      <p:pic>
        <p:nvPicPr>
          <p:cNvPr id="338" name="Google Shape;338;p16"/>
          <p:cNvPicPr preferRelativeResize="0"/>
          <p:nvPr/>
        </p:nvPicPr>
        <p:blipFill>
          <a:blip r:embed="rId3">
            <a:alphaModFix/>
          </a:blip>
          <a:stretch>
            <a:fillRect/>
          </a:stretch>
        </p:blipFill>
        <p:spPr>
          <a:xfrm>
            <a:off x="327575" y="2799700"/>
            <a:ext cx="2257644" cy="1600200"/>
          </a:xfrm>
          <a:prstGeom prst="rect">
            <a:avLst/>
          </a:prstGeom>
          <a:noFill/>
          <a:ln>
            <a:noFill/>
          </a:ln>
        </p:spPr>
      </p:pic>
      <p:pic>
        <p:nvPicPr>
          <p:cNvPr id="339" name="Google Shape;339;p16"/>
          <p:cNvPicPr preferRelativeResize="0"/>
          <p:nvPr/>
        </p:nvPicPr>
        <p:blipFill>
          <a:blip r:embed="rId4">
            <a:alphaModFix/>
          </a:blip>
          <a:stretch>
            <a:fillRect/>
          </a:stretch>
        </p:blipFill>
        <p:spPr>
          <a:xfrm>
            <a:off x="5823776" y="2799700"/>
            <a:ext cx="2857500" cy="1600200"/>
          </a:xfrm>
          <a:prstGeom prst="rect">
            <a:avLst/>
          </a:prstGeom>
          <a:noFill/>
          <a:ln>
            <a:noFill/>
          </a:ln>
        </p:spPr>
      </p:pic>
      <p:pic>
        <p:nvPicPr>
          <p:cNvPr id="340" name="Google Shape;340;p16"/>
          <p:cNvPicPr preferRelativeResize="0"/>
          <p:nvPr/>
        </p:nvPicPr>
        <p:blipFill>
          <a:blip r:embed="rId5">
            <a:alphaModFix/>
          </a:blip>
          <a:stretch>
            <a:fillRect/>
          </a:stretch>
        </p:blipFill>
        <p:spPr>
          <a:xfrm>
            <a:off x="3554865" y="2484375"/>
            <a:ext cx="1666350" cy="936275"/>
          </a:xfrm>
          <a:prstGeom prst="rect">
            <a:avLst/>
          </a:prstGeom>
          <a:noFill/>
          <a:ln>
            <a:noFill/>
          </a:ln>
        </p:spPr>
      </p:pic>
      <p:pic>
        <p:nvPicPr>
          <p:cNvPr id="341" name="Google Shape;341;p16"/>
          <p:cNvPicPr preferRelativeResize="0"/>
          <p:nvPr/>
        </p:nvPicPr>
        <p:blipFill>
          <a:blip r:embed="rId6">
            <a:alphaModFix/>
          </a:blip>
          <a:stretch>
            <a:fillRect/>
          </a:stretch>
        </p:blipFill>
        <p:spPr>
          <a:xfrm>
            <a:off x="3637190" y="3691550"/>
            <a:ext cx="1501682" cy="999300"/>
          </a:xfrm>
          <a:prstGeom prst="rect">
            <a:avLst/>
          </a:prstGeom>
          <a:noFill/>
          <a:ln>
            <a:noFill/>
          </a:ln>
        </p:spPr>
      </p:pic>
      <p:cxnSp>
        <p:nvCxnSpPr>
          <p:cNvPr id="342" name="Google Shape;342;p16"/>
          <p:cNvCxnSpPr/>
          <p:nvPr/>
        </p:nvCxnSpPr>
        <p:spPr>
          <a:xfrm flipH="1" rot="10800000">
            <a:off x="2708044" y="3589300"/>
            <a:ext cx="649200" cy="22500"/>
          </a:xfrm>
          <a:prstGeom prst="straightConnector1">
            <a:avLst/>
          </a:prstGeom>
          <a:noFill/>
          <a:ln cap="flat" cmpd="sng" w="9525">
            <a:solidFill>
              <a:schemeClr val="dk2"/>
            </a:solidFill>
            <a:prstDash val="solid"/>
            <a:round/>
            <a:headEnd len="med" w="med" type="none"/>
            <a:tailEnd len="med" w="med" type="triangle"/>
          </a:ln>
        </p:spPr>
      </p:cxnSp>
      <p:cxnSp>
        <p:nvCxnSpPr>
          <p:cNvPr id="343" name="Google Shape;343;p16"/>
          <p:cNvCxnSpPr>
            <a:endCxn id="339" idx="1"/>
          </p:cNvCxnSpPr>
          <p:nvPr/>
        </p:nvCxnSpPr>
        <p:spPr>
          <a:xfrm flipH="1" rot="10800000">
            <a:off x="5308976" y="3599800"/>
            <a:ext cx="514800" cy="16800"/>
          </a:xfrm>
          <a:prstGeom prst="straightConnector1">
            <a:avLst/>
          </a:prstGeom>
          <a:noFill/>
          <a:ln cap="flat" cmpd="sng" w="9525">
            <a:solidFill>
              <a:schemeClr val="dk2"/>
            </a:solidFill>
            <a:prstDash val="solid"/>
            <a:round/>
            <a:headEnd len="med" w="med" type="none"/>
            <a:tailEnd len="med" w="med" type="triangle"/>
          </a:ln>
        </p:spPr>
      </p:cxnSp>
      <p:sp>
        <p:nvSpPr>
          <p:cNvPr id="344" name="Google Shape;344;p16"/>
          <p:cNvSpPr txBox="1"/>
          <p:nvPr/>
        </p:nvSpPr>
        <p:spPr>
          <a:xfrm>
            <a:off x="1131800" y="4690850"/>
            <a:ext cx="10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Commit</a:t>
            </a:r>
            <a:endParaRPr>
              <a:latin typeface="Nunito"/>
              <a:ea typeface="Nunito"/>
              <a:cs typeface="Nunito"/>
              <a:sym typeface="Nunito"/>
            </a:endParaRPr>
          </a:p>
        </p:txBody>
      </p:sp>
      <p:sp>
        <p:nvSpPr>
          <p:cNvPr id="345" name="Google Shape;345;p16"/>
          <p:cNvSpPr txBox="1"/>
          <p:nvPr/>
        </p:nvSpPr>
        <p:spPr>
          <a:xfrm>
            <a:off x="4063438" y="4690850"/>
            <a:ext cx="64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Build</a:t>
            </a:r>
            <a:endParaRPr>
              <a:latin typeface="Nunito"/>
              <a:ea typeface="Nunito"/>
              <a:cs typeface="Nunito"/>
              <a:sym typeface="Nunito"/>
            </a:endParaRPr>
          </a:p>
        </p:txBody>
      </p:sp>
      <p:sp>
        <p:nvSpPr>
          <p:cNvPr id="346" name="Google Shape;346;p16"/>
          <p:cNvSpPr txBox="1"/>
          <p:nvPr/>
        </p:nvSpPr>
        <p:spPr>
          <a:xfrm>
            <a:off x="6628375" y="4690850"/>
            <a:ext cx="124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Executables</a:t>
            </a:r>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17"/>
          <p:cNvSpPr txBox="1"/>
          <p:nvPr>
            <p:ph idx="1" type="body"/>
          </p:nvPr>
        </p:nvSpPr>
        <p:spPr>
          <a:xfrm>
            <a:off x="1303800" y="709675"/>
            <a:ext cx="7030500" cy="38220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Char char="●"/>
            </a:pPr>
            <a:r>
              <a:rPr lang="en" sz="2300"/>
              <a:t>A commit ins the source code repository initiates and automatic build in the pipeline.</a:t>
            </a:r>
            <a:endParaRPr sz="2300"/>
          </a:p>
          <a:p>
            <a:pPr indent="-374650" lvl="0" marL="457200" rtl="0" algn="l">
              <a:spcBef>
                <a:spcPts val="0"/>
              </a:spcBef>
              <a:spcAft>
                <a:spcPts val="0"/>
              </a:spcAft>
              <a:buSzPts val="2300"/>
              <a:buChar char="●"/>
            </a:pPr>
            <a:r>
              <a:rPr lang="en" sz="2300"/>
              <a:t>Building process includes the unit testing for the code.</a:t>
            </a:r>
            <a:endParaRPr sz="2300"/>
          </a:p>
          <a:p>
            <a:pPr indent="-374650" lvl="0" marL="457200" rtl="0" algn="l">
              <a:spcBef>
                <a:spcPts val="0"/>
              </a:spcBef>
              <a:spcAft>
                <a:spcPts val="0"/>
              </a:spcAft>
              <a:buSzPts val="2300"/>
              <a:buChar char="●"/>
            </a:pPr>
            <a:r>
              <a:rPr lang="en" sz="2300"/>
              <a:t>The build files are the binaries or executables that are stored locally or in a </a:t>
            </a:r>
            <a:r>
              <a:rPr lang="en" sz="2300"/>
              <a:t>separate</a:t>
            </a:r>
            <a:r>
              <a:rPr lang="en" sz="2300"/>
              <a:t> artifact repository.</a:t>
            </a:r>
            <a:endParaRPr sz="2300"/>
          </a:p>
          <a:p>
            <a:pPr indent="-374650" lvl="0" marL="457200" rtl="0" algn="l">
              <a:spcBef>
                <a:spcPts val="0"/>
              </a:spcBef>
              <a:spcAft>
                <a:spcPts val="0"/>
              </a:spcAft>
              <a:buSzPts val="2300"/>
              <a:buChar char="●"/>
            </a:pPr>
            <a:r>
              <a:rPr lang="en" sz="2300"/>
              <a:t>Code quality testing is also a part of building process.</a:t>
            </a:r>
            <a:endParaRPr sz="2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1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Artifact storage and Code Quality Analysis</a:t>
            </a:r>
            <a:endParaRPr/>
          </a:p>
        </p:txBody>
      </p:sp>
      <p:sp>
        <p:nvSpPr>
          <p:cNvPr id="357" name="Google Shape;357;p18"/>
          <p:cNvSpPr txBox="1"/>
          <p:nvPr>
            <p:ph idx="1" type="body"/>
          </p:nvPr>
        </p:nvSpPr>
        <p:spPr>
          <a:xfrm>
            <a:off x="1303800" y="1517600"/>
            <a:ext cx="3430500" cy="145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600"/>
              <a:t>Code Analyser</a:t>
            </a:r>
            <a:endParaRPr b="1" sz="1600"/>
          </a:p>
          <a:p>
            <a:pPr indent="0" lvl="0" marL="0" rtl="0" algn="l">
              <a:spcBef>
                <a:spcPts val="1200"/>
              </a:spcBef>
              <a:spcAft>
                <a:spcPts val="0"/>
              </a:spcAft>
              <a:buNone/>
            </a:pPr>
            <a:r>
              <a:rPr lang="en"/>
              <a:t>Analyses the code for possible bugs and checks code quality.</a:t>
            </a:r>
            <a:endParaRPr/>
          </a:p>
          <a:p>
            <a:pPr indent="0" lvl="0" marL="0" rtl="0" algn="l">
              <a:spcBef>
                <a:spcPts val="1200"/>
              </a:spcBef>
              <a:spcAft>
                <a:spcPts val="1200"/>
              </a:spcAft>
              <a:buNone/>
            </a:pPr>
            <a:r>
              <a:rPr lang="en"/>
              <a:t>Code redundancy, bugs, performance. </a:t>
            </a:r>
            <a:endParaRPr/>
          </a:p>
        </p:txBody>
      </p:sp>
      <p:sp>
        <p:nvSpPr>
          <p:cNvPr id="358" name="Google Shape;358;p18"/>
          <p:cNvSpPr txBox="1"/>
          <p:nvPr>
            <p:ph idx="2" type="body"/>
          </p:nvPr>
        </p:nvSpPr>
        <p:spPr>
          <a:xfrm>
            <a:off x="4903650" y="1517550"/>
            <a:ext cx="3430500" cy="145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600"/>
              <a:t>Artifact Registries</a:t>
            </a:r>
            <a:endParaRPr b="1" sz="1600"/>
          </a:p>
          <a:p>
            <a:pPr indent="0" lvl="0" marL="0" rtl="0" algn="l">
              <a:spcBef>
                <a:spcPts val="1200"/>
              </a:spcBef>
              <a:spcAft>
                <a:spcPts val="0"/>
              </a:spcAft>
              <a:buNone/>
            </a:pPr>
            <a:r>
              <a:rPr lang="en"/>
              <a:t>Stores the build artifacts generated after the build process.</a:t>
            </a:r>
            <a:endParaRPr/>
          </a:p>
          <a:p>
            <a:pPr indent="0" lvl="0" marL="0" rtl="0" algn="l">
              <a:spcBef>
                <a:spcPts val="1200"/>
              </a:spcBef>
              <a:spcAft>
                <a:spcPts val="1200"/>
              </a:spcAft>
              <a:buNone/>
            </a:pPr>
            <a:r>
              <a:rPr lang="en"/>
              <a:t>Versionise system like source code repos.</a:t>
            </a:r>
            <a:endParaRPr/>
          </a:p>
        </p:txBody>
      </p:sp>
      <p:pic>
        <p:nvPicPr>
          <p:cNvPr id="359" name="Google Shape;359;p18"/>
          <p:cNvPicPr preferRelativeResize="0"/>
          <p:nvPr/>
        </p:nvPicPr>
        <p:blipFill>
          <a:blip r:embed="rId3">
            <a:alphaModFix/>
          </a:blip>
          <a:stretch>
            <a:fillRect/>
          </a:stretch>
        </p:blipFill>
        <p:spPr>
          <a:xfrm>
            <a:off x="1021375" y="3047900"/>
            <a:ext cx="2204775" cy="806050"/>
          </a:xfrm>
          <a:prstGeom prst="rect">
            <a:avLst/>
          </a:prstGeom>
          <a:noFill/>
          <a:ln>
            <a:noFill/>
          </a:ln>
        </p:spPr>
      </p:pic>
      <p:pic>
        <p:nvPicPr>
          <p:cNvPr id="360" name="Google Shape;360;p18"/>
          <p:cNvPicPr preferRelativeResize="0"/>
          <p:nvPr/>
        </p:nvPicPr>
        <p:blipFill>
          <a:blip r:embed="rId4">
            <a:alphaModFix/>
          </a:blip>
          <a:stretch>
            <a:fillRect/>
          </a:stretch>
        </p:blipFill>
        <p:spPr>
          <a:xfrm>
            <a:off x="1916650" y="3930150"/>
            <a:ext cx="2204775" cy="1102388"/>
          </a:xfrm>
          <a:prstGeom prst="rect">
            <a:avLst/>
          </a:prstGeom>
          <a:noFill/>
          <a:ln>
            <a:noFill/>
          </a:ln>
        </p:spPr>
      </p:pic>
      <p:pic>
        <p:nvPicPr>
          <p:cNvPr id="361" name="Google Shape;361;p18"/>
          <p:cNvPicPr preferRelativeResize="0"/>
          <p:nvPr/>
        </p:nvPicPr>
        <p:blipFill>
          <a:blip r:embed="rId5">
            <a:alphaModFix/>
          </a:blip>
          <a:stretch>
            <a:fillRect/>
          </a:stretch>
        </p:blipFill>
        <p:spPr>
          <a:xfrm>
            <a:off x="6678066" y="3047900"/>
            <a:ext cx="1297877" cy="806050"/>
          </a:xfrm>
          <a:prstGeom prst="rect">
            <a:avLst/>
          </a:prstGeom>
          <a:noFill/>
          <a:ln>
            <a:noFill/>
          </a:ln>
        </p:spPr>
      </p:pic>
      <p:pic>
        <p:nvPicPr>
          <p:cNvPr id="362" name="Google Shape;362;p18"/>
          <p:cNvPicPr preferRelativeResize="0"/>
          <p:nvPr/>
        </p:nvPicPr>
        <p:blipFill>
          <a:blip r:embed="rId6">
            <a:alphaModFix/>
          </a:blip>
          <a:stretch>
            <a:fillRect/>
          </a:stretch>
        </p:blipFill>
        <p:spPr>
          <a:xfrm>
            <a:off x="5112649" y="3706475"/>
            <a:ext cx="1068373" cy="999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Containerize the application</a:t>
            </a:r>
            <a:endParaRPr/>
          </a:p>
        </p:txBody>
      </p:sp>
      <p:sp>
        <p:nvSpPr>
          <p:cNvPr id="368" name="Google Shape;368;p19"/>
          <p:cNvSpPr txBox="1"/>
          <p:nvPr>
            <p:ph idx="1" type="body"/>
          </p:nvPr>
        </p:nvSpPr>
        <p:spPr>
          <a:xfrm>
            <a:off x="1264300" y="1990050"/>
            <a:ext cx="7030500" cy="232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Containerization is a form of virtualization where the application runs in an isolated environment called containers.</a:t>
            </a:r>
            <a:endParaRPr/>
          </a:p>
          <a:p>
            <a:pPr indent="0" lvl="0" marL="0" rtl="0" algn="l">
              <a:spcBef>
                <a:spcPts val="1200"/>
              </a:spcBef>
              <a:spcAft>
                <a:spcPts val="0"/>
              </a:spcAft>
              <a:buNone/>
            </a:pPr>
            <a:r>
              <a:rPr lang="en"/>
              <a:t>A container consumes less resources than a Virtual machine and is easy to deploy to production.</a:t>
            </a:r>
            <a:endParaRPr/>
          </a:p>
          <a:p>
            <a:pPr indent="0" lvl="0" marL="0" rtl="0" algn="l">
              <a:spcBef>
                <a:spcPts val="1200"/>
              </a:spcBef>
              <a:spcAft>
                <a:spcPts val="1200"/>
              </a:spcAft>
              <a:buNone/>
            </a:pPr>
            <a:r>
              <a:rPr lang="en"/>
              <a:t>A container image is stored in a container registry.</a:t>
            </a:r>
            <a:endParaRPr/>
          </a:p>
        </p:txBody>
      </p:sp>
      <p:pic>
        <p:nvPicPr>
          <p:cNvPr id="369" name="Google Shape;369;p19"/>
          <p:cNvPicPr preferRelativeResize="0"/>
          <p:nvPr/>
        </p:nvPicPr>
        <p:blipFill>
          <a:blip r:embed="rId3">
            <a:alphaModFix/>
          </a:blip>
          <a:stretch>
            <a:fillRect/>
          </a:stretch>
        </p:blipFill>
        <p:spPr>
          <a:xfrm>
            <a:off x="1092050" y="3574649"/>
            <a:ext cx="1642450" cy="1359150"/>
          </a:xfrm>
          <a:prstGeom prst="rect">
            <a:avLst/>
          </a:prstGeom>
          <a:noFill/>
          <a:ln>
            <a:noFill/>
          </a:ln>
        </p:spPr>
      </p:pic>
      <p:pic>
        <p:nvPicPr>
          <p:cNvPr id="370" name="Google Shape;370;p19"/>
          <p:cNvPicPr preferRelativeResize="0"/>
          <p:nvPr/>
        </p:nvPicPr>
        <p:blipFill>
          <a:blip r:embed="rId4">
            <a:alphaModFix/>
          </a:blip>
          <a:stretch>
            <a:fillRect/>
          </a:stretch>
        </p:blipFill>
        <p:spPr>
          <a:xfrm>
            <a:off x="4503450" y="3742524"/>
            <a:ext cx="3791350" cy="669400"/>
          </a:xfrm>
          <a:prstGeom prst="rect">
            <a:avLst/>
          </a:prstGeom>
          <a:noFill/>
          <a:ln>
            <a:noFill/>
          </a:ln>
        </p:spPr>
      </p:pic>
      <p:pic>
        <p:nvPicPr>
          <p:cNvPr id="371" name="Google Shape;371;p19"/>
          <p:cNvPicPr preferRelativeResize="0"/>
          <p:nvPr/>
        </p:nvPicPr>
        <p:blipFill>
          <a:blip r:embed="rId5">
            <a:alphaModFix/>
          </a:blip>
          <a:stretch>
            <a:fillRect/>
          </a:stretch>
        </p:blipFill>
        <p:spPr>
          <a:xfrm>
            <a:off x="7406045" y="409220"/>
            <a:ext cx="1288800" cy="1288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0"/>
          <p:cNvSpPr txBox="1"/>
          <p:nvPr>
            <p:ph type="title"/>
          </p:nvPr>
        </p:nvSpPr>
        <p:spPr>
          <a:xfrm>
            <a:off x="1303800" y="598575"/>
            <a:ext cx="25968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Deployment</a:t>
            </a:r>
            <a:endParaRPr/>
          </a:p>
        </p:txBody>
      </p:sp>
      <p:sp>
        <p:nvSpPr>
          <p:cNvPr id="377" name="Google Shape;377;p20"/>
          <p:cNvSpPr txBox="1"/>
          <p:nvPr>
            <p:ph idx="1" type="body"/>
          </p:nvPr>
        </p:nvSpPr>
        <p:spPr>
          <a:xfrm>
            <a:off x="1303800" y="1990050"/>
            <a:ext cx="7030500" cy="77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stored images are deployed to a deployment server.</a:t>
            </a:r>
            <a:endParaRPr/>
          </a:p>
          <a:p>
            <a:pPr indent="0" lvl="0" marL="0" rtl="0" algn="l">
              <a:spcBef>
                <a:spcPts val="1200"/>
              </a:spcBef>
              <a:spcAft>
                <a:spcPts val="1200"/>
              </a:spcAft>
              <a:buNone/>
            </a:pPr>
            <a:r>
              <a:rPr lang="en"/>
              <a:t>The application may run over private servers or cloud..</a:t>
            </a:r>
            <a:endParaRPr/>
          </a:p>
        </p:txBody>
      </p:sp>
      <p:pic>
        <p:nvPicPr>
          <p:cNvPr id="378" name="Google Shape;378;p20"/>
          <p:cNvPicPr preferRelativeResize="0"/>
          <p:nvPr/>
        </p:nvPicPr>
        <p:blipFill>
          <a:blip r:embed="rId3">
            <a:alphaModFix/>
          </a:blip>
          <a:stretch>
            <a:fillRect/>
          </a:stretch>
        </p:blipFill>
        <p:spPr>
          <a:xfrm>
            <a:off x="266654" y="3492763"/>
            <a:ext cx="1873974" cy="1310325"/>
          </a:xfrm>
          <a:prstGeom prst="rect">
            <a:avLst/>
          </a:prstGeom>
          <a:noFill/>
          <a:ln>
            <a:noFill/>
          </a:ln>
        </p:spPr>
      </p:pic>
      <p:pic>
        <p:nvPicPr>
          <p:cNvPr id="379" name="Google Shape;379;p20"/>
          <p:cNvPicPr preferRelativeResize="0"/>
          <p:nvPr/>
        </p:nvPicPr>
        <p:blipFill>
          <a:blip r:embed="rId4">
            <a:alphaModFix/>
          </a:blip>
          <a:stretch>
            <a:fillRect/>
          </a:stretch>
        </p:blipFill>
        <p:spPr>
          <a:xfrm>
            <a:off x="6435601" y="2238775"/>
            <a:ext cx="2116358" cy="1310323"/>
          </a:xfrm>
          <a:prstGeom prst="rect">
            <a:avLst/>
          </a:prstGeom>
          <a:noFill/>
          <a:ln>
            <a:noFill/>
          </a:ln>
        </p:spPr>
      </p:pic>
      <p:pic>
        <p:nvPicPr>
          <p:cNvPr id="380" name="Google Shape;380;p20"/>
          <p:cNvPicPr preferRelativeResize="0"/>
          <p:nvPr/>
        </p:nvPicPr>
        <p:blipFill>
          <a:blip r:embed="rId5">
            <a:alphaModFix/>
          </a:blip>
          <a:stretch>
            <a:fillRect/>
          </a:stretch>
        </p:blipFill>
        <p:spPr>
          <a:xfrm>
            <a:off x="6435600" y="335750"/>
            <a:ext cx="2257225" cy="1432775"/>
          </a:xfrm>
          <a:prstGeom prst="rect">
            <a:avLst/>
          </a:prstGeom>
          <a:noFill/>
          <a:ln>
            <a:noFill/>
          </a:ln>
        </p:spPr>
      </p:pic>
      <p:pic>
        <p:nvPicPr>
          <p:cNvPr id="381" name="Google Shape;381;p20"/>
          <p:cNvPicPr preferRelativeResize="0"/>
          <p:nvPr/>
        </p:nvPicPr>
        <p:blipFill>
          <a:blip r:embed="rId6">
            <a:alphaModFix/>
          </a:blip>
          <a:stretch>
            <a:fillRect/>
          </a:stretch>
        </p:blipFill>
        <p:spPr>
          <a:xfrm>
            <a:off x="2893300" y="3440700"/>
            <a:ext cx="5342227" cy="1414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1"/>
          <p:cNvSpPr txBox="1"/>
          <p:nvPr>
            <p:ph type="title"/>
          </p:nvPr>
        </p:nvSpPr>
        <p:spPr>
          <a:xfrm>
            <a:off x="1303800" y="598575"/>
            <a:ext cx="43668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Monitoring and Logging</a:t>
            </a:r>
            <a:endParaRPr/>
          </a:p>
        </p:txBody>
      </p:sp>
      <p:sp>
        <p:nvSpPr>
          <p:cNvPr id="387" name="Google Shape;387;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Continuous code monitoring is an essential part in devops pipeline. The information collected through monitoring reveals gaps and issues inside the deployment that are needed to be addressed in order to prevent breakdown.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Every step in a pipeline generate some logs. These logs provide a step by step description of what operations were performed and what issues were </a:t>
            </a:r>
            <a:r>
              <a:rPr lang="en"/>
              <a:t>arrived</a:t>
            </a:r>
            <a:r>
              <a:rPr lang="en"/>
              <a:t> (id any). Looking at logs helps to get to the corrupt part of the development cycle </a:t>
            </a:r>
            <a:r>
              <a:rPr lang="en"/>
              <a:t>efficiently</a:t>
            </a:r>
            <a:r>
              <a:rPr lang="en"/>
              <a:t>.</a:t>
            </a:r>
            <a:endParaRPr/>
          </a:p>
        </p:txBody>
      </p:sp>
      <p:pic>
        <p:nvPicPr>
          <p:cNvPr id="388" name="Google Shape;388;p21"/>
          <p:cNvPicPr preferRelativeResize="0"/>
          <p:nvPr/>
        </p:nvPicPr>
        <p:blipFill>
          <a:blip r:embed="rId3">
            <a:alphaModFix/>
          </a:blip>
          <a:stretch>
            <a:fillRect/>
          </a:stretch>
        </p:blipFill>
        <p:spPr>
          <a:xfrm>
            <a:off x="7105335" y="3889417"/>
            <a:ext cx="1570900" cy="879700"/>
          </a:xfrm>
          <a:prstGeom prst="rect">
            <a:avLst/>
          </a:prstGeom>
          <a:noFill/>
          <a:ln>
            <a:noFill/>
          </a:ln>
        </p:spPr>
      </p:pic>
      <p:pic>
        <p:nvPicPr>
          <p:cNvPr id="389" name="Google Shape;389;p21"/>
          <p:cNvPicPr preferRelativeResize="0"/>
          <p:nvPr/>
        </p:nvPicPr>
        <p:blipFill>
          <a:blip r:embed="rId4">
            <a:alphaModFix/>
          </a:blip>
          <a:stretch>
            <a:fillRect/>
          </a:stretch>
        </p:blipFill>
        <p:spPr>
          <a:xfrm>
            <a:off x="8061573" y="1169048"/>
            <a:ext cx="772500" cy="772500"/>
          </a:xfrm>
          <a:prstGeom prst="rect">
            <a:avLst/>
          </a:prstGeom>
          <a:noFill/>
          <a:ln>
            <a:noFill/>
          </a:ln>
        </p:spPr>
      </p:pic>
      <p:pic>
        <p:nvPicPr>
          <p:cNvPr id="390" name="Google Shape;390;p21"/>
          <p:cNvPicPr preferRelativeResize="0"/>
          <p:nvPr/>
        </p:nvPicPr>
        <p:blipFill>
          <a:blip r:embed="rId5">
            <a:alphaModFix/>
          </a:blip>
          <a:stretch>
            <a:fillRect/>
          </a:stretch>
        </p:blipFill>
        <p:spPr>
          <a:xfrm>
            <a:off x="5823000" y="152400"/>
            <a:ext cx="1648130" cy="1685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