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67"/>
  </p:normalViewPr>
  <p:slideViewPr>
    <p:cSldViewPr snapToGrid="0">
      <p:cViewPr varScale="1">
        <p:scale>
          <a:sx n="122" d="100"/>
          <a:sy n="122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81D2D-692C-4BE0-AC26-7C6E9443DE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88CF1D4-1F27-42BF-BAAC-2424782B8DDD}">
      <dgm:prSet/>
      <dgm:spPr/>
      <dgm:t>
        <a:bodyPr/>
        <a:lstStyle/>
        <a:p>
          <a:r>
            <a:rPr lang="en-IN"/>
            <a:t>Apart from the conventional notebooks, the code follows a modular structure designed for future enhancements.</a:t>
          </a:r>
          <a:endParaRPr lang="en-US"/>
        </a:p>
      </dgm:t>
    </dgm:pt>
    <dgm:pt modelId="{2C0B6ACC-A762-442E-AE7C-B577B2AA9E74}" type="parTrans" cxnId="{FD3DCC6C-4B64-49F7-8C9E-35FFB4068532}">
      <dgm:prSet/>
      <dgm:spPr/>
      <dgm:t>
        <a:bodyPr/>
        <a:lstStyle/>
        <a:p>
          <a:endParaRPr lang="en-US"/>
        </a:p>
      </dgm:t>
    </dgm:pt>
    <dgm:pt modelId="{29AE6A87-A8F4-47FD-A851-CAB5CE1A575D}" type="sibTrans" cxnId="{FD3DCC6C-4B64-49F7-8C9E-35FFB4068532}">
      <dgm:prSet/>
      <dgm:spPr/>
      <dgm:t>
        <a:bodyPr/>
        <a:lstStyle/>
        <a:p>
          <a:endParaRPr lang="en-US"/>
        </a:p>
      </dgm:t>
    </dgm:pt>
    <dgm:pt modelId="{62E561EC-F73A-4A0F-8A92-975AB5225DE1}">
      <dgm:prSet/>
      <dgm:spPr/>
      <dgm:t>
        <a:bodyPr/>
        <a:lstStyle/>
        <a:p>
          <a:r>
            <a:rPr lang="en-IN"/>
            <a:t>The overall pipeline uses the </a:t>
          </a:r>
          <a:r>
            <a:rPr lang="en-IN" b="1"/>
            <a:t>uv</a:t>
          </a:r>
          <a:r>
            <a:rPr lang="en-IN"/>
            <a:t> package manager for environment management and </a:t>
          </a:r>
          <a:r>
            <a:rPr lang="en-IN" b="1"/>
            <a:t>ruff</a:t>
          </a:r>
          <a:r>
            <a:rPr lang="en-IN"/>
            <a:t> as the main linting tool.</a:t>
          </a:r>
          <a:endParaRPr lang="en-US"/>
        </a:p>
      </dgm:t>
    </dgm:pt>
    <dgm:pt modelId="{A9BA4ACA-2A42-4475-B7FE-FB63C6BE0524}" type="parTrans" cxnId="{52BBD96E-9EA3-4105-9173-8C24B25F588B}">
      <dgm:prSet/>
      <dgm:spPr/>
      <dgm:t>
        <a:bodyPr/>
        <a:lstStyle/>
        <a:p>
          <a:endParaRPr lang="en-US"/>
        </a:p>
      </dgm:t>
    </dgm:pt>
    <dgm:pt modelId="{1BAE27FF-F48A-4633-AF9B-50C5731023C9}" type="sibTrans" cxnId="{52BBD96E-9EA3-4105-9173-8C24B25F588B}">
      <dgm:prSet/>
      <dgm:spPr/>
      <dgm:t>
        <a:bodyPr/>
        <a:lstStyle/>
        <a:p>
          <a:endParaRPr lang="en-US"/>
        </a:p>
      </dgm:t>
    </dgm:pt>
    <dgm:pt modelId="{E38BD302-A23C-4297-807C-04D95EEF9C9D}">
      <dgm:prSet/>
      <dgm:spPr/>
      <dgm:t>
        <a:bodyPr/>
        <a:lstStyle/>
        <a:p>
          <a:r>
            <a:rPr lang="en-IN"/>
            <a:t>Several repetitive commands are simplified through the </a:t>
          </a:r>
          <a:r>
            <a:rPr lang="en-IN" b="1"/>
            <a:t>Makefile</a:t>
          </a:r>
          <a:r>
            <a:rPr lang="en-IN"/>
            <a:t>.</a:t>
          </a:r>
          <a:endParaRPr lang="en-US"/>
        </a:p>
      </dgm:t>
    </dgm:pt>
    <dgm:pt modelId="{CA36079C-A174-4C1C-873A-7BEA3E421299}" type="parTrans" cxnId="{00F99C7E-A457-488A-8B7A-713475111E51}">
      <dgm:prSet/>
      <dgm:spPr/>
      <dgm:t>
        <a:bodyPr/>
        <a:lstStyle/>
        <a:p>
          <a:endParaRPr lang="en-US"/>
        </a:p>
      </dgm:t>
    </dgm:pt>
    <dgm:pt modelId="{C48D2C05-54B7-4714-87E3-B3452AEE54EE}" type="sibTrans" cxnId="{00F99C7E-A457-488A-8B7A-713475111E51}">
      <dgm:prSet/>
      <dgm:spPr/>
      <dgm:t>
        <a:bodyPr/>
        <a:lstStyle/>
        <a:p>
          <a:endParaRPr lang="en-US"/>
        </a:p>
      </dgm:t>
    </dgm:pt>
    <dgm:pt modelId="{68FF21DA-FD3A-4B79-96EA-C0A221336E78}">
      <dgm:prSet/>
      <dgm:spPr/>
      <dgm:t>
        <a:bodyPr/>
        <a:lstStyle/>
        <a:p>
          <a:r>
            <a:rPr lang="en-IN"/>
            <a:t>The structure clearly separates the notebook-based solution, which is easy to understand, from the modular codebase that follows industry standards.</a:t>
          </a:r>
          <a:endParaRPr lang="en-US"/>
        </a:p>
      </dgm:t>
    </dgm:pt>
    <dgm:pt modelId="{3FD4C3F0-3F84-49FA-845B-EEDBB344AB2D}" type="parTrans" cxnId="{7D974B78-E1FD-4FFA-A0BE-0395EAA01C68}">
      <dgm:prSet/>
      <dgm:spPr/>
      <dgm:t>
        <a:bodyPr/>
        <a:lstStyle/>
        <a:p>
          <a:endParaRPr lang="en-US"/>
        </a:p>
      </dgm:t>
    </dgm:pt>
    <dgm:pt modelId="{D5D78719-7A17-4F8E-9945-D09D611000CB}" type="sibTrans" cxnId="{7D974B78-E1FD-4FFA-A0BE-0395EAA01C68}">
      <dgm:prSet/>
      <dgm:spPr/>
      <dgm:t>
        <a:bodyPr/>
        <a:lstStyle/>
        <a:p>
          <a:endParaRPr lang="en-US"/>
        </a:p>
      </dgm:t>
    </dgm:pt>
    <dgm:pt modelId="{B6BA872D-FD18-4E4F-9235-934ABA7B8F74}">
      <dgm:prSet/>
      <dgm:spPr/>
      <dgm:t>
        <a:bodyPr/>
        <a:lstStyle/>
        <a:p>
          <a:r>
            <a:rPr lang="en-IN"/>
            <a:t>The code is covered with test cases for validating the accuracy.</a:t>
          </a:r>
          <a:endParaRPr lang="en-US"/>
        </a:p>
      </dgm:t>
    </dgm:pt>
    <dgm:pt modelId="{410393C1-3D79-4E90-A128-4FDBC8D164C7}" type="parTrans" cxnId="{9A10942C-FA3C-4F61-9029-C44B79A4BAB1}">
      <dgm:prSet/>
      <dgm:spPr/>
      <dgm:t>
        <a:bodyPr/>
        <a:lstStyle/>
        <a:p>
          <a:endParaRPr lang="en-US"/>
        </a:p>
      </dgm:t>
    </dgm:pt>
    <dgm:pt modelId="{CF8106EE-423D-4E57-839E-B449D4A04429}" type="sibTrans" cxnId="{9A10942C-FA3C-4F61-9029-C44B79A4BAB1}">
      <dgm:prSet/>
      <dgm:spPr/>
      <dgm:t>
        <a:bodyPr/>
        <a:lstStyle/>
        <a:p>
          <a:endParaRPr lang="en-US"/>
        </a:p>
      </dgm:t>
    </dgm:pt>
    <dgm:pt modelId="{8F1DCB2E-5131-4236-AC90-665D59680344}" type="pres">
      <dgm:prSet presAssocID="{E6981D2D-692C-4BE0-AC26-7C6E9443DE2C}" presName="root" presStyleCnt="0">
        <dgm:presLayoutVars>
          <dgm:dir/>
          <dgm:resizeHandles val="exact"/>
        </dgm:presLayoutVars>
      </dgm:prSet>
      <dgm:spPr/>
    </dgm:pt>
    <dgm:pt modelId="{FC0B068D-3231-49C8-BC7F-F40D8B72045E}" type="pres">
      <dgm:prSet presAssocID="{188CF1D4-1F27-42BF-BAAC-2424782B8DDD}" presName="compNode" presStyleCnt="0"/>
      <dgm:spPr/>
    </dgm:pt>
    <dgm:pt modelId="{17A056EE-37B8-45B3-9F95-B23602D49B15}" type="pres">
      <dgm:prSet presAssocID="{188CF1D4-1F27-42BF-BAAC-2424782B8DDD}" presName="bgRect" presStyleLbl="bgShp" presStyleIdx="0" presStyleCnt="5"/>
      <dgm:spPr/>
    </dgm:pt>
    <dgm:pt modelId="{38FA5941-931D-4B46-8FD2-2378E6D30AC5}" type="pres">
      <dgm:prSet presAssocID="{188CF1D4-1F27-42BF-BAAC-2424782B8DD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F74066E-B733-43F2-BF38-DCA00CCE5458}" type="pres">
      <dgm:prSet presAssocID="{188CF1D4-1F27-42BF-BAAC-2424782B8DDD}" presName="spaceRect" presStyleCnt="0"/>
      <dgm:spPr/>
    </dgm:pt>
    <dgm:pt modelId="{B0E493FB-9F62-40DB-A4F7-6DB6ECBC2C16}" type="pres">
      <dgm:prSet presAssocID="{188CF1D4-1F27-42BF-BAAC-2424782B8DDD}" presName="parTx" presStyleLbl="revTx" presStyleIdx="0" presStyleCnt="5">
        <dgm:presLayoutVars>
          <dgm:chMax val="0"/>
          <dgm:chPref val="0"/>
        </dgm:presLayoutVars>
      </dgm:prSet>
      <dgm:spPr/>
    </dgm:pt>
    <dgm:pt modelId="{9AF5802C-799C-485D-9BDC-EA5B33A18F8E}" type="pres">
      <dgm:prSet presAssocID="{29AE6A87-A8F4-47FD-A851-CAB5CE1A575D}" presName="sibTrans" presStyleCnt="0"/>
      <dgm:spPr/>
    </dgm:pt>
    <dgm:pt modelId="{1ED689A3-3E35-4BC7-AF6E-F05D79E741C0}" type="pres">
      <dgm:prSet presAssocID="{62E561EC-F73A-4A0F-8A92-975AB5225DE1}" presName="compNode" presStyleCnt="0"/>
      <dgm:spPr/>
    </dgm:pt>
    <dgm:pt modelId="{094F7E97-D54E-40B7-9469-CE3F90AEE9BC}" type="pres">
      <dgm:prSet presAssocID="{62E561EC-F73A-4A0F-8A92-975AB5225DE1}" presName="bgRect" presStyleLbl="bgShp" presStyleIdx="1" presStyleCnt="5"/>
      <dgm:spPr/>
    </dgm:pt>
    <dgm:pt modelId="{44B8D310-0392-43E6-9A52-2110F6DE1DC6}" type="pres">
      <dgm:prSet presAssocID="{62E561EC-F73A-4A0F-8A92-975AB5225DE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8C3433FC-EC52-4ECB-B6EC-8930AA5E3423}" type="pres">
      <dgm:prSet presAssocID="{62E561EC-F73A-4A0F-8A92-975AB5225DE1}" presName="spaceRect" presStyleCnt="0"/>
      <dgm:spPr/>
    </dgm:pt>
    <dgm:pt modelId="{79515106-7225-47F7-9029-D8E34FF76128}" type="pres">
      <dgm:prSet presAssocID="{62E561EC-F73A-4A0F-8A92-975AB5225DE1}" presName="parTx" presStyleLbl="revTx" presStyleIdx="1" presStyleCnt="5">
        <dgm:presLayoutVars>
          <dgm:chMax val="0"/>
          <dgm:chPref val="0"/>
        </dgm:presLayoutVars>
      </dgm:prSet>
      <dgm:spPr/>
    </dgm:pt>
    <dgm:pt modelId="{71D0C737-EA7B-4102-BEF1-7384714E0E4A}" type="pres">
      <dgm:prSet presAssocID="{1BAE27FF-F48A-4633-AF9B-50C5731023C9}" presName="sibTrans" presStyleCnt="0"/>
      <dgm:spPr/>
    </dgm:pt>
    <dgm:pt modelId="{5786EF42-E3A0-4665-8A87-E49D081C0DD0}" type="pres">
      <dgm:prSet presAssocID="{E38BD302-A23C-4297-807C-04D95EEF9C9D}" presName="compNode" presStyleCnt="0"/>
      <dgm:spPr/>
    </dgm:pt>
    <dgm:pt modelId="{C224D8AB-3A71-4AE6-A7A6-BCA85915A0A4}" type="pres">
      <dgm:prSet presAssocID="{E38BD302-A23C-4297-807C-04D95EEF9C9D}" presName="bgRect" presStyleLbl="bgShp" presStyleIdx="2" presStyleCnt="5"/>
      <dgm:spPr/>
    </dgm:pt>
    <dgm:pt modelId="{12781A29-F507-43C9-9F19-F7249E7E2AA3}" type="pres">
      <dgm:prSet presAssocID="{E38BD302-A23C-4297-807C-04D95EEF9C9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se"/>
        </a:ext>
      </dgm:extLst>
    </dgm:pt>
    <dgm:pt modelId="{E7539969-3EED-4288-A853-16B55AFA0EF5}" type="pres">
      <dgm:prSet presAssocID="{E38BD302-A23C-4297-807C-04D95EEF9C9D}" presName="spaceRect" presStyleCnt="0"/>
      <dgm:spPr/>
    </dgm:pt>
    <dgm:pt modelId="{16616FB8-AD3F-472D-A6FC-2939B02D1C26}" type="pres">
      <dgm:prSet presAssocID="{E38BD302-A23C-4297-807C-04D95EEF9C9D}" presName="parTx" presStyleLbl="revTx" presStyleIdx="2" presStyleCnt="5">
        <dgm:presLayoutVars>
          <dgm:chMax val="0"/>
          <dgm:chPref val="0"/>
        </dgm:presLayoutVars>
      </dgm:prSet>
      <dgm:spPr/>
    </dgm:pt>
    <dgm:pt modelId="{77258AFD-61AE-48DA-B5CD-A4BB4EA9E967}" type="pres">
      <dgm:prSet presAssocID="{C48D2C05-54B7-4714-87E3-B3452AEE54EE}" presName="sibTrans" presStyleCnt="0"/>
      <dgm:spPr/>
    </dgm:pt>
    <dgm:pt modelId="{89065070-69CE-4587-979D-71F089F3E464}" type="pres">
      <dgm:prSet presAssocID="{68FF21DA-FD3A-4B79-96EA-C0A221336E78}" presName="compNode" presStyleCnt="0"/>
      <dgm:spPr/>
    </dgm:pt>
    <dgm:pt modelId="{DFB7010D-A02F-4DFB-B2EC-78C06FF20B94}" type="pres">
      <dgm:prSet presAssocID="{68FF21DA-FD3A-4B79-96EA-C0A221336E78}" presName="bgRect" presStyleLbl="bgShp" presStyleIdx="3" presStyleCnt="5"/>
      <dgm:spPr/>
    </dgm:pt>
    <dgm:pt modelId="{6D56EF31-32FC-4C02-95F3-2F13337927F1}" type="pres">
      <dgm:prSet presAssocID="{68FF21DA-FD3A-4B79-96EA-C0A221336E7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hi"/>
        </a:ext>
      </dgm:extLst>
    </dgm:pt>
    <dgm:pt modelId="{6FAB11D3-0191-492A-8EA3-D1C758D83865}" type="pres">
      <dgm:prSet presAssocID="{68FF21DA-FD3A-4B79-96EA-C0A221336E78}" presName="spaceRect" presStyleCnt="0"/>
      <dgm:spPr/>
    </dgm:pt>
    <dgm:pt modelId="{1F2CC7B7-64AC-43DD-85F5-A2D1C7EF6EAD}" type="pres">
      <dgm:prSet presAssocID="{68FF21DA-FD3A-4B79-96EA-C0A221336E78}" presName="parTx" presStyleLbl="revTx" presStyleIdx="3" presStyleCnt="5">
        <dgm:presLayoutVars>
          <dgm:chMax val="0"/>
          <dgm:chPref val="0"/>
        </dgm:presLayoutVars>
      </dgm:prSet>
      <dgm:spPr/>
    </dgm:pt>
    <dgm:pt modelId="{1B7F663A-0C95-4C3A-B058-D9515B8BE80B}" type="pres">
      <dgm:prSet presAssocID="{D5D78719-7A17-4F8E-9945-D09D611000CB}" presName="sibTrans" presStyleCnt="0"/>
      <dgm:spPr/>
    </dgm:pt>
    <dgm:pt modelId="{91C21346-DE6F-403A-A65E-A74AAD475DE4}" type="pres">
      <dgm:prSet presAssocID="{B6BA872D-FD18-4E4F-9235-934ABA7B8F74}" presName="compNode" presStyleCnt="0"/>
      <dgm:spPr/>
    </dgm:pt>
    <dgm:pt modelId="{EECED8E1-5EDE-4B82-BD1D-6012097A2584}" type="pres">
      <dgm:prSet presAssocID="{B6BA872D-FD18-4E4F-9235-934ABA7B8F74}" presName="bgRect" presStyleLbl="bgShp" presStyleIdx="4" presStyleCnt="5"/>
      <dgm:spPr/>
    </dgm:pt>
    <dgm:pt modelId="{9E829AE9-734B-4D40-9CA5-4B24088B99FC}" type="pres">
      <dgm:prSet presAssocID="{B6BA872D-FD18-4E4F-9235-934ABA7B8F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8BEA2106-9CF4-4F72-AFF5-A5A79294C07F}" type="pres">
      <dgm:prSet presAssocID="{B6BA872D-FD18-4E4F-9235-934ABA7B8F74}" presName="spaceRect" presStyleCnt="0"/>
      <dgm:spPr/>
    </dgm:pt>
    <dgm:pt modelId="{C3D31020-1C36-4643-AE8E-FC53A1384EC2}" type="pres">
      <dgm:prSet presAssocID="{B6BA872D-FD18-4E4F-9235-934ABA7B8F7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792E026-299A-4161-8988-C5A7FFCA0D44}" type="presOf" srcId="{188CF1D4-1F27-42BF-BAAC-2424782B8DDD}" destId="{B0E493FB-9F62-40DB-A4F7-6DB6ECBC2C16}" srcOrd="0" destOrd="0" presId="urn:microsoft.com/office/officeart/2018/2/layout/IconVerticalSolidList"/>
    <dgm:cxn modelId="{60FED02A-AE0D-4917-B5B8-A6AFB6A9D3D2}" type="presOf" srcId="{68FF21DA-FD3A-4B79-96EA-C0A221336E78}" destId="{1F2CC7B7-64AC-43DD-85F5-A2D1C7EF6EAD}" srcOrd="0" destOrd="0" presId="urn:microsoft.com/office/officeart/2018/2/layout/IconVerticalSolidList"/>
    <dgm:cxn modelId="{9A10942C-FA3C-4F61-9029-C44B79A4BAB1}" srcId="{E6981D2D-692C-4BE0-AC26-7C6E9443DE2C}" destId="{B6BA872D-FD18-4E4F-9235-934ABA7B8F74}" srcOrd="4" destOrd="0" parTransId="{410393C1-3D79-4E90-A128-4FDBC8D164C7}" sibTransId="{CF8106EE-423D-4E57-839E-B449D4A04429}"/>
    <dgm:cxn modelId="{9A3BA652-0340-4011-A044-F33364089373}" type="presOf" srcId="{E6981D2D-692C-4BE0-AC26-7C6E9443DE2C}" destId="{8F1DCB2E-5131-4236-AC90-665D59680344}" srcOrd="0" destOrd="0" presId="urn:microsoft.com/office/officeart/2018/2/layout/IconVerticalSolidList"/>
    <dgm:cxn modelId="{FD3DCC6C-4B64-49F7-8C9E-35FFB4068532}" srcId="{E6981D2D-692C-4BE0-AC26-7C6E9443DE2C}" destId="{188CF1D4-1F27-42BF-BAAC-2424782B8DDD}" srcOrd="0" destOrd="0" parTransId="{2C0B6ACC-A762-442E-AE7C-B577B2AA9E74}" sibTransId="{29AE6A87-A8F4-47FD-A851-CAB5CE1A575D}"/>
    <dgm:cxn modelId="{52BBD96E-9EA3-4105-9173-8C24B25F588B}" srcId="{E6981D2D-692C-4BE0-AC26-7C6E9443DE2C}" destId="{62E561EC-F73A-4A0F-8A92-975AB5225DE1}" srcOrd="1" destOrd="0" parTransId="{A9BA4ACA-2A42-4475-B7FE-FB63C6BE0524}" sibTransId="{1BAE27FF-F48A-4633-AF9B-50C5731023C9}"/>
    <dgm:cxn modelId="{7D974B78-E1FD-4FFA-A0BE-0395EAA01C68}" srcId="{E6981D2D-692C-4BE0-AC26-7C6E9443DE2C}" destId="{68FF21DA-FD3A-4B79-96EA-C0A221336E78}" srcOrd="3" destOrd="0" parTransId="{3FD4C3F0-3F84-49FA-845B-EEDBB344AB2D}" sibTransId="{D5D78719-7A17-4F8E-9945-D09D611000CB}"/>
    <dgm:cxn modelId="{00F99C7E-A457-488A-8B7A-713475111E51}" srcId="{E6981D2D-692C-4BE0-AC26-7C6E9443DE2C}" destId="{E38BD302-A23C-4297-807C-04D95EEF9C9D}" srcOrd="2" destOrd="0" parTransId="{CA36079C-A174-4C1C-873A-7BEA3E421299}" sibTransId="{C48D2C05-54B7-4714-87E3-B3452AEE54EE}"/>
    <dgm:cxn modelId="{9CBA85AD-97FE-4AD0-939F-B98F20B322C2}" type="presOf" srcId="{B6BA872D-FD18-4E4F-9235-934ABA7B8F74}" destId="{C3D31020-1C36-4643-AE8E-FC53A1384EC2}" srcOrd="0" destOrd="0" presId="urn:microsoft.com/office/officeart/2018/2/layout/IconVerticalSolidList"/>
    <dgm:cxn modelId="{05173DD1-0E66-40E4-9D25-22227922585E}" type="presOf" srcId="{E38BD302-A23C-4297-807C-04D95EEF9C9D}" destId="{16616FB8-AD3F-472D-A6FC-2939B02D1C26}" srcOrd="0" destOrd="0" presId="urn:microsoft.com/office/officeart/2018/2/layout/IconVerticalSolidList"/>
    <dgm:cxn modelId="{15D069F6-4395-4851-AE45-56B6E18DBEE5}" type="presOf" srcId="{62E561EC-F73A-4A0F-8A92-975AB5225DE1}" destId="{79515106-7225-47F7-9029-D8E34FF76128}" srcOrd="0" destOrd="0" presId="urn:microsoft.com/office/officeart/2018/2/layout/IconVerticalSolidList"/>
    <dgm:cxn modelId="{24B1244B-8F9C-474B-87CC-C12645526B73}" type="presParOf" srcId="{8F1DCB2E-5131-4236-AC90-665D59680344}" destId="{FC0B068D-3231-49C8-BC7F-F40D8B72045E}" srcOrd="0" destOrd="0" presId="urn:microsoft.com/office/officeart/2018/2/layout/IconVerticalSolidList"/>
    <dgm:cxn modelId="{8DF94A76-B6C3-465D-A214-21DA2A1B7600}" type="presParOf" srcId="{FC0B068D-3231-49C8-BC7F-F40D8B72045E}" destId="{17A056EE-37B8-45B3-9F95-B23602D49B15}" srcOrd="0" destOrd="0" presId="urn:microsoft.com/office/officeart/2018/2/layout/IconVerticalSolidList"/>
    <dgm:cxn modelId="{B278D57A-61EA-47B6-89ED-CFDE020917A8}" type="presParOf" srcId="{FC0B068D-3231-49C8-BC7F-F40D8B72045E}" destId="{38FA5941-931D-4B46-8FD2-2378E6D30AC5}" srcOrd="1" destOrd="0" presId="urn:microsoft.com/office/officeart/2018/2/layout/IconVerticalSolidList"/>
    <dgm:cxn modelId="{9DCF81FB-3A8C-47C6-B2A6-1E295185F325}" type="presParOf" srcId="{FC0B068D-3231-49C8-BC7F-F40D8B72045E}" destId="{8F74066E-B733-43F2-BF38-DCA00CCE5458}" srcOrd="2" destOrd="0" presId="urn:microsoft.com/office/officeart/2018/2/layout/IconVerticalSolidList"/>
    <dgm:cxn modelId="{92E2D6FB-692C-43D4-AB07-E60EF5C3629E}" type="presParOf" srcId="{FC0B068D-3231-49C8-BC7F-F40D8B72045E}" destId="{B0E493FB-9F62-40DB-A4F7-6DB6ECBC2C16}" srcOrd="3" destOrd="0" presId="urn:microsoft.com/office/officeart/2018/2/layout/IconVerticalSolidList"/>
    <dgm:cxn modelId="{8E36D248-79D5-4FB3-A978-76C9D304628E}" type="presParOf" srcId="{8F1DCB2E-5131-4236-AC90-665D59680344}" destId="{9AF5802C-799C-485D-9BDC-EA5B33A18F8E}" srcOrd="1" destOrd="0" presId="urn:microsoft.com/office/officeart/2018/2/layout/IconVerticalSolidList"/>
    <dgm:cxn modelId="{DD4A8AB8-14B1-4998-A410-A5A39D2AB214}" type="presParOf" srcId="{8F1DCB2E-5131-4236-AC90-665D59680344}" destId="{1ED689A3-3E35-4BC7-AF6E-F05D79E741C0}" srcOrd="2" destOrd="0" presId="urn:microsoft.com/office/officeart/2018/2/layout/IconVerticalSolidList"/>
    <dgm:cxn modelId="{A8512E14-C493-47ED-AABF-DE72711BFC0A}" type="presParOf" srcId="{1ED689A3-3E35-4BC7-AF6E-F05D79E741C0}" destId="{094F7E97-D54E-40B7-9469-CE3F90AEE9BC}" srcOrd="0" destOrd="0" presId="urn:microsoft.com/office/officeart/2018/2/layout/IconVerticalSolidList"/>
    <dgm:cxn modelId="{5C9D7BAF-45E8-4FA9-87F7-2DE5154FC407}" type="presParOf" srcId="{1ED689A3-3E35-4BC7-AF6E-F05D79E741C0}" destId="{44B8D310-0392-43E6-9A52-2110F6DE1DC6}" srcOrd="1" destOrd="0" presId="urn:microsoft.com/office/officeart/2018/2/layout/IconVerticalSolidList"/>
    <dgm:cxn modelId="{1013B985-A3E4-4A8A-92F7-0C2B7F7F338A}" type="presParOf" srcId="{1ED689A3-3E35-4BC7-AF6E-F05D79E741C0}" destId="{8C3433FC-EC52-4ECB-B6EC-8930AA5E3423}" srcOrd="2" destOrd="0" presId="urn:microsoft.com/office/officeart/2018/2/layout/IconVerticalSolidList"/>
    <dgm:cxn modelId="{BC5C7903-15B9-4948-AB44-8F2F5BD99E43}" type="presParOf" srcId="{1ED689A3-3E35-4BC7-AF6E-F05D79E741C0}" destId="{79515106-7225-47F7-9029-D8E34FF76128}" srcOrd="3" destOrd="0" presId="urn:microsoft.com/office/officeart/2018/2/layout/IconVerticalSolidList"/>
    <dgm:cxn modelId="{565F2934-77ED-4350-92B4-CCB4335B60DB}" type="presParOf" srcId="{8F1DCB2E-5131-4236-AC90-665D59680344}" destId="{71D0C737-EA7B-4102-BEF1-7384714E0E4A}" srcOrd="3" destOrd="0" presId="urn:microsoft.com/office/officeart/2018/2/layout/IconVerticalSolidList"/>
    <dgm:cxn modelId="{DEF32723-B062-4EA2-ADD9-914B0823FE80}" type="presParOf" srcId="{8F1DCB2E-5131-4236-AC90-665D59680344}" destId="{5786EF42-E3A0-4665-8A87-E49D081C0DD0}" srcOrd="4" destOrd="0" presId="urn:microsoft.com/office/officeart/2018/2/layout/IconVerticalSolidList"/>
    <dgm:cxn modelId="{DD1E9D44-3350-4B41-A9CE-617ED174E46E}" type="presParOf" srcId="{5786EF42-E3A0-4665-8A87-E49D081C0DD0}" destId="{C224D8AB-3A71-4AE6-A7A6-BCA85915A0A4}" srcOrd="0" destOrd="0" presId="urn:microsoft.com/office/officeart/2018/2/layout/IconVerticalSolidList"/>
    <dgm:cxn modelId="{E3DEA9EB-3175-47DE-9838-4BFD8B7E3E57}" type="presParOf" srcId="{5786EF42-E3A0-4665-8A87-E49D081C0DD0}" destId="{12781A29-F507-43C9-9F19-F7249E7E2AA3}" srcOrd="1" destOrd="0" presId="urn:microsoft.com/office/officeart/2018/2/layout/IconVerticalSolidList"/>
    <dgm:cxn modelId="{5BE0D5B2-223B-4FF7-92B2-A16FABB32723}" type="presParOf" srcId="{5786EF42-E3A0-4665-8A87-E49D081C0DD0}" destId="{E7539969-3EED-4288-A853-16B55AFA0EF5}" srcOrd="2" destOrd="0" presId="urn:microsoft.com/office/officeart/2018/2/layout/IconVerticalSolidList"/>
    <dgm:cxn modelId="{15ADF0C4-4F72-40A3-B75C-F6DF4F407A74}" type="presParOf" srcId="{5786EF42-E3A0-4665-8A87-E49D081C0DD0}" destId="{16616FB8-AD3F-472D-A6FC-2939B02D1C26}" srcOrd="3" destOrd="0" presId="urn:microsoft.com/office/officeart/2018/2/layout/IconVerticalSolidList"/>
    <dgm:cxn modelId="{0241BEFD-1CBF-410B-B13A-1AECB89002A8}" type="presParOf" srcId="{8F1DCB2E-5131-4236-AC90-665D59680344}" destId="{77258AFD-61AE-48DA-B5CD-A4BB4EA9E967}" srcOrd="5" destOrd="0" presId="urn:microsoft.com/office/officeart/2018/2/layout/IconVerticalSolidList"/>
    <dgm:cxn modelId="{EB825B42-0E72-4C31-97A5-5F30950F8555}" type="presParOf" srcId="{8F1DCB2E-5131-4236-AC90-665D59680344}" destId="{89065070-69CE-4587-979D-71F089F3E464}" srcOrd="6" destOrd="0" presId="urn:microsoft.com/office/officeart/2018/2/layout/IconVerticalSolidList"/>
    <dgm:cxn modelId="{DEBA6D81-F6E0-40C9-8E89-D213B115738B}" type="presParOf" srcId="{89065070-69CE-4587-979D-71F089F3E464}" destId="{DFB7010D-A02F-4DFB-B2EC-78C06FF20B94}" srcOrd="0" destOrd="0" presId="urn:microsoft.com/office/officeart/2018/2/layout/IconVerticalSolidList"/>
    <dgm:cxn modelId="{C15C4859-D94E-4E57-8E84-107C25EE2F15}" type="presParOf" srcId="{89065070-69CE-4587-979D-71F089F3E464}" destId="{6D56EF31-32FC-4C02-95F3-2F13337927F1}" srcOrd="1" destOrd="0" presId="urn:microsoft.com/office/officeart/2018/2/layout/IconVerticalSolidList"/>
    <dgm:cxn modelId="{D945D9FB-BC9C-4A02-9EAF-4DF6695D9FD7}" type="presParOf" srcId="{89065070-69CE-4587-979D-71F089F3E464}" destId="{6FAB11D3-0191-492A-8EA3-D1C758D83865}" srcOrd="2" destOrd="0" presId="urn:microsoft.com/office/officeart/2018/2/layout/IconVerticalSolidList"/>
    <dgm:cxn modelId="{316F1239-AA08-4EDC-BA2E-C2595F6B39E4}" type="presParOf" srcId="{89065070-69CE-4587-979D-71F089F3E464}" destId="{1F2CC7B7-64AC-43DD-85F5-A2D1C7EF6EAD}" srcOrd="3" destOrd="0" presId="urn:microsoft.com/office/officeart/2018/2/layout/IconVerticalSolidList"/>
    <dgm:cxn modelId="{25833FAD-F7B3-4BFF-B548-7C17DE574358}" type="presParOf" srcId="{8F1DCB2E-5131-4236-AC90-665D59680344}" destId="{1B7F663A-0C95-4C3A-B058-D9515B8BE80B}" srcOrd="7" destOrd="0" presId="urn:microsoft.com/office/officeart/2018/2/layout/IconVerticalSolidList"/>
    <dgm:cxn modelId="{4DA3E452-5788-45E9-8D4B-73C8E082557B}" type="presParOf" srcId="{8F1DCB2E-5131-4236-AC90-665D59680344}" destId="{91C21346-DE6F-403A-A65E-A74AAD475DE4}" srcOrd="8" destOrd="0" presId="urn:microsoft.com/office/officeart/2018/2/layout/IconVerticalSolidList"/>
    <dgm:cxn modelId="{174635B4-3FE8-4129-A1B0-C69A911E547C}" type="presParOf" srcId="{91C21346-DE6F-403A-A65E-A74AAD475DE4}" destId="{EECED8E1-5EDE-4B82-BD1D-6012097A2584}" srcOrd="0" destOrd="0" presId="urn:microsoft.com/office/officeart/2018/2/layout/IconVerticalSolidList"/>
    <dgm:cxn modelId="{605A98E2-E1E4-4A7D-A240-DB81C25F3B7F}" type="presParOf" srcId="{91C21346-DE6F-403A-A65E-A74AAD475DE4}" destId="{9E829AE9-734B-4D40-9CA5-4B24088B99FC}" srcOrd="1" destOrd="0" presId="urn:microsoft.com/office/officeart/2018/2/layout/IconVerticalSolidList"/>
    <dgm:cxn modelId="{B6A6F62B-2C9E-4603-8241-82C7D19CF6D7}" type="presParOf" srcId="{91C21346-DE6F-403A-A65E-A74AAD475DE4}" destId="{8BEA2106-9CF4-4F72-AFF5-A5A79294C07F}" srcOrd="2" destOrd="0" presId="urn:microsoft.com/office/officeart/2018/2/layout/IconVerticalSolidList"/>
    <dgm:cxn modelId="{4A2C50C6-44B7-4820-81EE-DFD5A0A13E0C}" type="presParOf" srcId="{91C21346-DE6F-403A-A65E-A74AAD475DE4}" destId="{C3D31020-1C36-4643-AE8E-FC53A1384E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056EE-37B8-45B3-9F95-B23602D49B15}">
      <dsp:nvSpPr>
        <dsp:cNvPr id="0" name=""/>
        <dsp:cNvSpPr/>
      </dsp:nvSpPr>
      <dsp:spPr>
        <a:xfrm>
          <a:off x="0" y="3404"/>
          <a:ext cx="10515600" cy="725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A5941-931D-4B46-8FD2-2378E6D30AC5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493FB-9F62-40DB-A4F7-6DB6ECBC2C16}">
      <dsp:nvSpPr>
        <dsp:cNvPr id="0" name=""/>
        <dsp:cNvSpPr/>
      </dsp:nvSpPr>
      <dsp:spPr>
        <a:xfrm>
          <a:off x="837512" y="3404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Apart from the conventional notebooks, the code follows a modular structure designed for future enhancements.</a:t>
          </a:r>
          <a:endParaRPr lang="en-US" sz="1900" kern="1200"/>
        </a:p>
      </dsp:txBody>
      <dsp:txXfrm>
        <a:off x="837512" y="3404"/>
        <a:ext cx="9678087" cy="725119"/>
      </dsp:txXfrm>
    </dsp:sp>
    <dsp:sp modelId="{094F7E97-D54E-40B7-9469-CE3F90AEE9BC}">
      <dsp:nvSpPr>
        <dsp:cNvPr id="0" name=""/>
        <dsp:cNvSpPr/>
      </dsp:nvSpPr>
      <dsp:spPr>
        <a:xfrm>
          <a:off x="0" y="909803"/>
          <a:ext cx="10515600" cy="725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8D310-0392-43E6-9A52-2110F6DE1DC6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515106-7225-47F7-9029-D8E34FF76128}">
      <dsp:nvSpPr>
        <dsp:cNvPr id="0" name=""/>
        <dsp:cNvSpPr/>
      </dsp:nvSpPr>
      <dsp:spPr>
        <a:xfrm>
          <a:off x="837512" y="909803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The overall pipeline uses the </a:t>
          </a:r>
          <a:r>
            <a:rPr lang="en-IN" sz="1900" b="1" kern="1200"/>
            <a:t>uv</a:t>
          </a:r>
          <a:r>
            <a:rPr lang="en-IN" sz="1900" kern="1200"/>
            <a:t> package manager for environment management and </a:t>
          </a:r>
          <a:r>
            <a:rPr lang="en-IN" sz="1900" b="1" kern="1200"/>
            <a:t>ruff</a:t>
          </a:r>
          <a:r>
            <a:rPr lang="en-IN" sz="1900" kern="1200"/>
            <a:t> as the main linting tool.</a:t>
          </a:r>
          <a:endParaRPr lang="en-US" sz="1900" kern="1200"/>
        </a:p>
      </dsp:txBody>
      <dsp:txXfrm>
        <a:off x="837512" y="909803"/>
        <a:ext cx="9678087" cy="725119"/>
      </dsp:txXfrm>
    </dsp:sp>
    <dsp:sp modelId="{C224D8AB-3A71-4AE6-A7A6-BCA85915A0A4}">
      <dsp:nvSpPr>
        <dsp:cNvPr id="0" name=""/>
        <dsp:cNvSpPr/>
      </dsp:nvSpPr>
      <dsp:spPr>
        <a:xfrm>
          <a:off x="0" y="1816202"/>
          <a:ext cx="10515600" cy="725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81A29-F507-43C9-9F19-F7249E7E2AA3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16FB8-AD3F-472D-A6FC-2939B02D1C26}">
      <dsp:nvSpPr>
        <dsp:cNvPr id="0" name=""/>
        <dsp:cNvSpPr/>
      </dsp:nvSpPr>
      <dsp:spPr>
        <a:xfrm>
          <a:off x="837512" y="1816202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Several repetitive commands are simplified through the </a:t>
          </a:r>
          <a:r>
            <a:rPr lang="en-IN" sz="1900" b="1" kern="1200"/>
            <a:t>Makefile</a:t>
          </a:r>
          <a:r>
            <a:rPr lang="en-IN" sz="1900" kern="1200"/>
            <a:t>.</a:t>
          </a:r>
          <a:endParaRPr lang="en-US" sz="1900" kern="1200"/>
        </a:p>
      </dsp:txBody>
      <dsp:txXfrm>
        <a:off x="837512" y="1816202"/>
        <a:ext cx="9678087" cy="725119"/>
      </dsp:txXfrm>
    </dsp:sp>
    <dsp:sp modelId="{DFB7010D-A02F-4DFB-B2EC-78C06FF20B94}">
      <dsp:nvSpPr>
        <dsp:cNvPr id="0" name=""/>
        <dsp:cNvSpPr/>
      </dsp:nvSpPr>
      <dsp:spPr>
        <a:xfrm>
          <a:off x="0" y="2722601"/>
          <a:ext cx="10515600" cy="725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6EF31-32FC-4C02-95F3-2F13337927F1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CC7B7-64AC-43DD-85F5-A2D1C7EF6EAD}">
      <dsp:nvSpPr>
        <dsp:cNvPr id="0" name=""/>
        <dsp:cNvSpPr/>
      </dsp:nvSpPr>
      <dsp:spPr>
        <a:xfrm>
          <a:off x="837512" y="2722601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The structure clearly separates the notebook-based solution, which is easy to understand, from the modular codebase that follows industry standards.</a:t>
          </a:r>
          <a:endParaRPr lang="en-US" sz="1900" kern="1200"/>
        </a:p>
      </dsp:txBody>
      <dsp:txXfrm>
        <a:off x="837512" y="2722601"/>
        <a:ext cx="9678087" cy="725119"/>
      </dsp:txXfrm>
    </dsp:sp>
    <dsp:sp modelId="{EECED8E1-5EDE-4B82-BD1D-6012097A2584}">
      <dsp:nvSpPr>
        <dsp:cNvPr id="0" name=""/>
        <dsp:cNvSpPr/>
      </dsp:nvSpPr>
      <dsp:spPr>
        <a:xfrm>
          <a:off x="0" y="3629000"/>
          <a:ext cx="10515600" cy="7251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29AE9-734B-4D40-9CA5-4B24088B99FC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31020-1C36-4643-AE8E-FC53A1384EC2}">
      <dsp:nvSpPr>
        <dsp:cNvPr id="0" name=""/>
        <dsp:cNvSpPr/>
      </dsp:nvSpPr>
      <dsp:spPr>
        <a:xfrm>
          <a:off x="837512" y="3629000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The code is covered with test cases for validating the accuracy.</a:t>
          </a:r>
          <a:endParaRPr lang="en-US" sz="1900" kern="1200"/>
        </a:p>
      </dsp:txBody>
      <dsp:txXfrm>
        <a:off x="837512" y="3629000"/>
        <a:ext cx="9678087" cy="725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034B-D444-A8E0-52F2-7A61DA08A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2C321-7F4E-BA0E-1920-44EBF49ED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D4C28-4237-D3D6-589D-C642497A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5619-32EE-EC42-A9DD-04B68760876F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EE34-12D3-7D54-CADF-5997C79B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A5950-B7C2-5D1C-6EDB-2DECE8066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EE5A-8902-954D-BE26-BAA2F178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5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A26E-490E-FF23-E139-F92C6288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DE250-6D73-119B-8810-DA24AF389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35F54-2BD7-CEE4-DCC5-2B1E2CC9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5619-32EE-EC42-A9DD-04B68760876F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9AB64-C8E3-B762-2C0D-66D19392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651BD-F10F-3006-2A3C-C71E2E6D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EE5A-8902-954D-BE26-BAA2F178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7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09614-27AB-4F62-933D-9B09F6C9D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0E5EB-4594-1C40-2E44-549B72D1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91181-6F6A-C551-A427-D47B98C9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5619-32EE-EC42-A9DD-04B68760876F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A63A7-139C-4ED4-3C62-B92A7EF1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D300E-5757-B823-4C4A-700EECAC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EE5A-8902-954D-BE26-BAA2F178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5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1874-ABC3-3724-7E92-83925D92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F4BC7-A158-11CC-CA79-7C020C253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F9EF4-DA00-DD09-7C81-CF53A3F6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5619-32EE-EC42-A9DD-04B68760876F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485C6-9C36-6221-9A14-7E1BB14C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53AD5-2743-98B1-FE74-14E42D77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EE5A-8902-954D-BE26-BAA2F178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7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F509-FE11-CC86-E3E0-20FB45A5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84B0B-2DB5-3F62-D42C-28439D2C3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A89EE-7D48-F50A-627C-42883E93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5619-32EE-EC42-A9DD-04B68760876F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BCC8D-A50E-5E13-3F68-9129E14A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BF32E-D894-09F8-6B53-5957D24F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EE5A-8902-954D-BE26-BAA2F178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7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6728-EE83-8D03-3295-3DF50338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5ED7-3AB2-9BA6-F519-5B736E2E1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45ED1-B43D-76F7-AC88-88CDF130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B0616-1381-5ABD-F631-0FD44161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5619-32EE-EC42-A9DD-04B68760876F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227AB-883F-1A6E-6FFE-C48D2A57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C8B98-460F-6949-62F3-17885754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EE5A-8902-954D-BE26-BAA2F178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0225-F3A1-B197-52F0-51653914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199EB-3E95-FD2D-2F8A-706FFB181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EC2D6-9A1C-00C3-E692-D8192C77B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6DB7C-6DC6-F5F6-2212-F1B5F04BE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98C0B-2C61-FCD9-70E6-CF86F09AB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0D774-295C-D058-40F0-60AEC9200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5619-32EE-EC42-A9DD-04B68760876F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500C9-798C-D7D7-7755-92078B38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DB70A-37E3-13D1-866B-B18BFAE4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EE5A-8902-954D-BE26-BAA2F178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4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B500-20C4-D6FB-2F0A-1862FD12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1FE3F9-AE23-B090-2C64-E6C5F1B5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5619-32EE-EC42-A9DD-04B68760876F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F1661-A3A4-07D6-A6CE-8B231691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8A3A1-8175-220F-181A-4EB364A0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EE5A-8902-954D-BE26-BAA2F178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4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8FCEB-BF77-7E59-FD15-F60E9A0A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5619-32EE-EC42-A9DD-04B68760876F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C9862B-D9BF-D065-F407-3B5479A5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3A257-B103-328E-9B0F-FE2C8809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EE5A-8902-954D-BE26-BAA2F178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0B08-97B2-F59B-B695-33DF8B480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06950-D38E-44D6-1D58-724D6F98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DF346-6E5E-0CB6-8A56-EEA037F50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A9501-9192-87D0-120B-B8E926B6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5619-32EE-EC42-A9DD-04B68760876F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71D4D-EDB0-4B31-AAE8-BB068461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8983E-7144-33EF-5BE7-081484C9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EE5A-8902-954D-BE26-BAA2F178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2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3F7F-ED89-9BA5-EC01-CCC4610C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8AC614-BC8B-0932-CBD3-1E5A89F7D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18141-7AC4-ABEF-BB9B-D5E73E09A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7E585-284D-1140-846A-D423AA80D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F5619-32EE-EC42-A9DD-04B68760876F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3CA5-B0AC-5F02-1075-C0D2EC5E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817D9-4C9D-3E7A-A08B-B111AA79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DEE5A-8902-954D-BE26-BAA2F178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7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8204E9-C4DA-D0DA-1E4E-3F9830A2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17821-8C89-E2DE-3B26-347481A08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59509-EC74-3210-975F-2A07FCD20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0F5619-32EE-EC42-A9DD-04B68760876F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78ECA-6A3A-A3EE-7438-6D5BE3947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6102-44DD-B471-DBB4-D37A78FFE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DDEE5A-8902-954D-BE26-BAA2F1785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8E1DF-6806-4029-F882-95BB9B864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Hitlog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312BB-13E1-31CC-C8CE-E66359539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-Pulkit Dhingra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081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F92AEE-F5F8-CB76-7334-4A253E1E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Usage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9844AC3-5621-46D5-0565-537175C33D9E}"/>
              </a:ext>
            </a:extLst>
          </p:cNvPr>
          <p:cNvGrpSpPr/>
          <p:nvPr/>
        </p:nvGrpSpPr>
        <p:grpSpPr>
          <a:xfrm>
            <a:off x="852809" y="2567446"/>
            <a:ext cx="10168128" cy="2583491"/>
            <a:chOff x="838200" y="1534511"/>
            <a:chExt cx="10515600" cy="26717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331D12-6AD2-BC03-2051-CEBBC2B17F9F}"/>
                </a:ext>
              </a:extLst>
            </p:cNvPr>
            <p:cNvSpPr txBox="1"/>
            <p:nvPr/>
          </p:nvSpPr>
          <p:spPr>
            <a:xfrm>
              <a:off x="838200" y="1534511"/>
              <a:ext cx="10515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77824">
                <a:spcAft>
                  <a:spcPts val="600"/>
                </a:spcAft>
              </a:pPr>
              <a:r>
                <a:rPr lang="en-US" sz="17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Code can be executed using CLI</a:t>
              </a:r>
              <a:br>
                <a:rPr lang="en-US" sz="17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</a:br>
              <a:br>
                <a:rPr lang="en-US" sz="17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</a:br>
              <a:r>
                <a:rPr lang="en-US" sz="17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python -m </a:t>
              </a:r>
              <a:r>
                <a:rPr lang="en-US" sz="1728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telegraph_ranker.cli</a:t>
              </a:r>
              <a:r>
                <a:rPr lang="en-US" sz="17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 \ --input &lt;input file directory&gt;\ --output &lt;output file directory&gt;\ --approach &lt;approach – timestamp/graph&gt;</a:t>
              </a:r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EB7A95-E717-44F4-8D8B-A834146CFB53}"/>
                </a:ext>
              </a:extLst>
            </p:cNvPr>
            <p:cNvSpPr txBox="1"/>
            <p:nvPr/>
          </p:nvSpPr>
          <p:spPr>
            <a:xfrm>
              <a:off x="838200" y="3005958"/>
              <a:ext cx="679814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877824">
                <a:spcAft>
                  <a:spcPts val="600"/>
                </a:spcAft>
              </a:pPr>
              <a:r>
                <a:rPr lang="en-IN" sz="1728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Arguments:</a:t>
              </a:r>
              <a:endParaRPr lang="en-IN" sz="1728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  <a:p>
              <a:pPr defTabSz="877824">
                <a:spcAft>
                  <a:spcPts val="600"/>
                </a:spcAft>
              </a:pPr>
              <a:r>
                <a:rPr lang="en-IN" sz="17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--input: Path to input hitlog CSV file (required)</a:t>
              </a:r>
            </a:p>
            <a:p>
              <a:pPr defTabSz="877824">
                <a:spcAft>
                  <a:spcPts val="600"/>
                </a:spcAft>
              </a:pPr>
              <a:r>
                <a:rPr lang="en-IN" sz="17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--output: Path for output CSV file (required)</a:t>
              </a:r>
            </a:p>
            <a:p>
              <a:pPr defTabSz="877824">
                <a:spcAft>
                  <a:spcPts val="600"/>
                </a:spcAft>
              </a:pPr>
              <a:r>
                <a:rPr lang="en-IN" sz="172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--approach: Ranking algorithm to use: timestamp (default) or graph</a:t>
              </a:r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9852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A37BB-E064-DB22-8968-EE3E2E2A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2FA11-130D-4C9E-66D0-D1BEAAB60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7456"/>
            <a:ext cx="5097780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400"/>
              <a:t>This project analyzes hitlog data (user page views and registration events) to determine which articles are most influential in driving user registrations. The system tracks user journeys through a website and counts how many unique users viewed each article before registering.</a:t>
            </a:r>
          </a:p>
          <a:p>
            <a:pPr marL="0"/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4D48E-FA29-CA6C-1AB6-BC2AE79FC9D6}"/>
              </a:ext>
            </a:extLst>
          </p:cNvPr>
          <p:cNvSpPr txBox="1"/>
          <p:nvPr/>
        </p:nvSpPr>
        <p:spPr>
          <a:xfrm>
            <a:off x="6256020" y="2177456"/>
            <a:ext cx="5097780" cy="37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Key Features:</a:t>
            </a:r>
            <a:endParaRPr lang="en-US" sz="2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Two distinct algorithmic approaches (counter-based and graph-based)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Comprehensive test suite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CLI tool for production use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Jupyter</a:t>
            </a:r>
            <a:r>
              <a:rPr lang="en-US" sz="2400" dirty="0"/>
              <a:t> notebooks for exploratory data analysis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Automated code quality checks (ruff linting and formatting)</a:t>
            </a:r>
          </a:p>
        </p:txBody>
      </p:sp>
    </p:spTree>
    <p:extLst>
      <p:ext uri="{BB962C8B-B14F-4D97-AF65-F5344CB8AC3E}">
        <p14:creationId xmlns:p14="http://schemas.microsoft.com/office/powerpoint/2010/main" val="235016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6C41D-FE92-C8A1-3F6C-268D2CD4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About the Data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45644-0B89-8B08-2DA2-0B1B054EB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The Hitlog_&lt;date&gt;.csv contains the following columns</a:t>
            </a:r>
          </a:p>
          <a:p>
            <a:pPr marL="0" indent="0">
              <a:buNone/>
            </a:pPr>
            <a:endParaRPr lang="en-US" sz="22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6123D2-4443-20A9-5670-24E7F88DC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37800"/>
              </p:ext>
            </p:extLst>
          </p:nvPr>
        </p:nvGraphicFramePr>
        <p:xfrm>
          <a:off x="1592072" y="2290936"/>
          <a:ext cx="8995665" cy="395935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434123">
                  <a:extLst>
                    <a:ext uri="{9D8B030D-6E8A-4147-A177-3AD203B41FA5}">
                      <a16:colId xmlns:a16="http://schemas.microsoft.com/office/drawing/2014/main" val="4210547094"/>
                    </a:ext>
                  </a:extLst>
                </a:gridCol>
                <a:gridCol w="1928748">
                  <a:extLst>
                    <a:ext uri="{9D8B030D-6E8A-4147-A177-3AD203B41FA5}">
                      <a16:colId xmlns:a16="http://schemas.microsoft.com/office/drawing/2014/main" val="1701715296"/>
                    </a:ext>
                  </a:extLst>
                </a:gridCol>
                <a:gridCol w="4632794">
                  <a:extLst>
                    <a:ext uri="{9D8B030D-6E8A-4147-A177-3AD203B41FA5}">
                      <a16:colId xmlns:a16="http://schemas.microsoft.com/office/drawing/2014/main" val="1072328648"/>
                    </a:ext>
                  </a:extLst>
                </a:gridCol>
              </a:tblGrid>
              <a:tr h="791871">
                <a:tc>
                  <a:txBody>
                    <a:bodyPr/>
                    <a:lstStyle/>
                    <a:p>
                      <a:pPr algn="ctr"/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Column</a:t>
                      </a:r>
                    </a:p>
                  </a:txBody>
                  <a:tcPr marL="217486" marR="252645" marT="167297" marB="16729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 marL="217486" marR="252645" marT="167297" marB="16729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217486" marR="252645" marT="167297" marB="167297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06524"/>
                  </a:ext>
                </a:extLst>
              </a:tr>
              <a:tr h="791871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Page_name</a:t>
                      </a:r>
                    </a:p>
                  </a:txBody>
                  <a:tcPr marL="217486" marR="252645" marT="167297" marB="16729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17486" marR="252645" marT="167297" marB="1672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Page-Title</a:t>
                      </a:r>
                    </a:p>
                  </a:txBody>
                  <a:tcPr marL="217486" marR="252645" marT="167297" marB="1672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677853"/>
                  </a:ext>
                </a:extLst>
              </a:tr>
              <a:tr h="791871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Page_url</a:t>
                      </a:r>
                    </a:p>
                  </a:txBody>
                  <a:tcPr marL="217486" marR="252645" marT="167297" marB="1672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17486" marR="252645" marT="167297" marB="1672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URL path of page</a:t>
                      </a:r>
                    </a:p>
                  </a:txBody>
                  <a:tcPr marL="217486" marR="252645" marT="167297" marB="1672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21444"/>
                  </a:ext>
                </a:extLst>
              </a:tr>
              <a:tr h="791871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User_id</a:t>
                      </a:r>
                    </a:p>
                  </a:txBody>
                  <a:tcPr marL="217486" marR="252645" marT="167297" marB="167297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 marL="217486" marR="252645" marT="167297" marB="1672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User Id</a:t>
                      </a:r>
                    </a:p>
                  </a:txBody>
                  <a:tcPr marL="217486" marR="252645" marT="167297" marB="1672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89642"/>
                  </a:ext>
                </a:extLst>
              </a:tr>
              <a:tr h="791871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Timestamp</a:t>
                      </a:r>
                    </a:p>
                  </a:txBody>
                  <a:tcPr marL="217486" marR="252645" marT="167297" marB="1672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datetime</a:t>
                      </a:r>
                    </a:p>
                  </a:txBody>
                  <a:tcPr marL="217486" marR="252645" marT="167297" marB="1672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Time user visited the article</a:t>
                      </a:r>
                    </a:p>
                  </a:txBody>
                  <a:tcPr marL="217486" marR="252645" marT="167297" marB="167297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732861"/>
                  </a:ext>
                </a:extLst>
              </a:tr>
            </a:tbl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24F16813-9664-44CA-3AA5-F832985973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055182"/>
              </p:ext>
            </p:extLst>
          </p:nvPr>
        </p:nvGraphicFramePr>
        <p:xfrm>
          <a:off x="10606374" y="65690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65200" imgH="609600" progId="Excel.Sheet.12">
                  <p:embed/>
                </p:oleObj>
              </mc:Choice>
              <mc:Fallback>
                <p:oleObj name="Worksheet" showAsIcon="1" r:id="rId2" imgW="965200" imgH="609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06374" y="65690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13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CFA06-8FD8-1BB1-1D4A-56DD6AC9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3566160" cy="35803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Use case Coverage</a:t>
            </a:r>
          </a:p>
        </p:txBody>
      </p:sp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6863B86-2C50-AADF-AD23-EDB05641E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360" y="4220410"/>
            <a:ext cx="2947103" cy="2328210"/>
          </a:xfrm>
          <a:prstGeom prst="rect">
            <a:avLst/>
          </a:prstGeom>
        </p:spPr>
      </p:pic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4079D237-004D-79E9-8A12-F4959C881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0821" y="4220410"/>
            <a:ext cx="2827148" cy="2233446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409267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diagram&#10;&#10;AI-generated content may be incorrect.">
            <a:extLst>
              <a:ext uri="{FF2B5EF4-FFF2-40B4-BE49-F238E27FC236}">
                <a16:creationId xmlns:a16="http://schemas.microsoft.com/office/drawing/2014/main" id="{26D5DAD9-3E8B-AC21-E545-1AE4E4576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0" y="640080"/>
            <a:ext cx="3276143" cy="2588152"/>
          </a:xfrm>
          <a:prstGeom prst="rect">
            <a:avLst/>
          </a:prstGeom>
        </p:spPr>
      </p:pic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A580575C-63DF-6424-3734-FA94ACA32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1622" y="705244"/>
            <a:ext cx="3447793" cy="272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0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5172B-37B4-1D8C-A3EB-1AEF029F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Algorithm - URL Counter Based Approach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A44790-C9C7-C2E3-B96A-5C079D65CAF5}"/>
              </a:ext>
            </a:extLst>
          </p:cNvPr>
          <p:cNvGrpSpPr/>
          <p:nvPr/>
        </p:nvGrpSpPr>
        <p:grpSpPr>
          <a:xfrm>
            <a:off x="838200" y="2358984"/>
            <a:ext cx="10515600" cy="3622775"/>
            <a:chOff x="1324303" y="2659117"/>
            <a:chExt cx="8725722" cy="30061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1BC4F2-D426-4254-AC29-E5C4F9D89606}"/>
                </a:ext>
              </a:extLst>
            </p:cNvPr>
            <p:cNvSpPr txBox="1"/>
            <p:nvPr/>
          </p:nvSpPr>
          <p:spPr>
            <a:xfrm>
              <a:off x="1324303" y="2659117"/>
              <a:ext cx="872572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defTabSz="109728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IN"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Process each user's events in chronological order (sorted by timestamp)</a:t>
              </a:r>
            </a:p>
            <a:p>
              <a:pPr marL="342900" indent="-342900" defTabSz="109728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IN"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Maintain a set of unique articles seen in the current "journey"</a:t>
              </a:r>
            </a:p>
            <a:p>
              <a:pPr marL="342900" indent="-342900" defTabSz="109728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IN"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When a /register event is encountered:</a:t>
              </a:r>
            </a:p>
            <a:p>
              <a:pPr marL="891540" lvl="1" indent="-342900" defTabSz="1097280"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IN"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Increment the count for each article in the journey set by 1</a:t>
              </a:r>
            </a:p>
            <a:p>
              <a:pPr marL="891540" lvl="1" indent="-342900" defTabSz="1097280"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IN"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Clear the journey set for the next registration cycle</a:t>
              </a:r>
            </a:p>
            <a:p>
              <a:pPr marL="342900" indent="-342900" defTabSz="109728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IN" sz="21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Articles viewed after registration or without subsequent registration are not counted</a:t>
              </a:r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D52220-4A9B-4330-5C60-423A9288CA76}"/>
                </a:ext>
              </a:extLst>
            </p:cNvPr>
            <p:cNvSpPr txBox="1"/>
            <p:nvPr/>
          </p:nvSpPr>
          <p:spPr>
            <a:xfrm>
              <a:off x="1324303" y="4633480"/>
              <a:ext cx="3944595" cy="1031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097280">
                <a:spcAft>
                  <a:spcPts val="600"/>
                </a:spcAft>
              </a:pPr>
              <a:r>
                <a:rPr lang="en-US" sz="216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Benefits</a:t>
              </a:r>
            </a:p>
            <a:p>
              <a:pPr marL="411480" indent="-411480" defTabSz="1097280">
                <a:spcAft>
                  <a:spcPts val="600"/>
                </a:spcAft>
                <a:buFont typeface="+mj-lt"/>
                <a:buAutoNum type="arabicPeriod"/>
              </a:pPr>
              <a:r>
                <a:rPr lang="en-US" sz="216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Easy to understand and implement</a:t>
              </a:r>
            </a:p>
            <a:p>
              <a:pPr marL="411480" indent="-411480" defTabSz="1097280">
                <a:spcAft>
                  <a:spcPts val="600"/>
                </a:spcAft>
                <a:buFont typeface="+mj-lt"/>
                <a:buAutoNum type="arabicPeriod"/>
              </a:pPr>
              <a:r>
                <a:rPr lang="en-US" sz="216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Efficient memory usage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989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60A25C-CB41-19ED-1AAB-669306E26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Algorithm - Graph-Based Approach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512539-6DAC-8CD5-08E4-6AFF387B00C9}"/>
              </a:ext>
            </a:extLst>
          </p:cNvPr>
          <p:cNvGrpSpPr/>
          <p:nvPr/>
        </p:nvGrpSpPr>
        <p:grpSpPr>
          <a:xfrm>
            <a:off x="1334815" y="1926266"/>
            <a:ext cx="9982730" cy="5065314"/>
            <a:chOff x="838200" y="1459855"/>
            <a:chExt cx="8682249" cy="58977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A0FA33-4C90-8DF5-7514-F8680AD0A64D}"/>
                </a:ext>
              </a:extLst>
            </p:cNvPr>
            <p:cNvSpPr txBox="1"/>
            <p:nvPr/>
          </p:nvSpPr>
          <p:spPr>
            <a:xfrm>
              <a:off x="838200" y="1862088"/>
              <a:ext cx="868224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42888" indent="-242888" defTabSz="7772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IN" sz="153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Build a directed graph where:</a:t>
              </a:r>
            </a:p>
            <a:p>
              <a:pPr marL="631508" lvl="1" indent="-242888" defTabSz="777240"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IN" sz="153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Nodes represent pages (articles, registration page, etc.)</a:t>
              </a:r>
            </a:p>
            <a:p>
              <a:pPr marL="631508" lvl="1" indent="-242888" defTabSz="777240"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IN" sz="153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Edges connect consecutive page views for each user</a:t>
              </a:r>
            </a:p>
            <a:p>
              <a:pPr marL="242888" indent="-242888" defTabSz="7772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IN" sz="153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Traverse through the graph for each user and when a /register event is encountered:</a:t>
              </a:r>
            </a:p>
            <a:p>
              <a:pPr marL="631508" lvl="1" indent="-242888" defTabSz="777240"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IN" sz="153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Increment the count for each article in the journey set by 1</a:t>
              </a:r>
            </a:p>
            <a:p>
              <a:pPr marL="631508" lvl="1" indent="-242888" defTabSz="777240"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en-IN" sz="153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Clear the journey set for the next registration cycle</a:t>
              </a:r>
            </a:p>
            <a:p>
              <a:pPr marL="242888" indent="-242888" defTabSz="77724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IN" sz="153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Store metadata (article name, weight) in Node objects</a:t>
              </a:r>
            </a:p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23C97C-7FAD-8A47-87CE-E7206BBC72B6}"/>
                </a:ext>
              </a:extLst>
            </p:cNvPr>
            <p:cNvSpPr txBox="1"/>
            <p:nvPr/>
          </p:nvSpPr>
          <p:spPr>
            <a:xfrm>
              <a:off x="838200" y="4745175"/>
              <a:ext cx="8217166" cy="2612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777240">
                <a:spcAft>
                  <a:spcPts val="600"/>
                </a:spcAft>
              </a:pPr>
              <a:r>
                <a:rPr lang="en-US" sz="153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Benefits </a:t>
              </a:r>
            </a:p>
            <a:p>
              <a:pPr marL="291465" indent="-291465" defTabSz="777240">
                <a:spcAft>
                  <a:spcPts val="600"/>
                </a:spcAft>
                <a:buFont typeface="+mj-lt"/>
                <a:buAutoNum type="arabicPeriod"/>
              </a:pPr>
              <a:r>
                <a:rPr lang="en-US" sz="153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Follows conventional data structure approach.</a:t>
              </a:r>
            </a:p>
            <a:p>
              <a:pPr marL="291465" indent="-291465" defTabSz="777240">
                <a:spcAft>
                  <a:spcPts val="600"/>
                </a:spcAft>
                <a:buFont typeface="+mj-lt"/>
                <a:buAutoNum type="arabicPeriod"/>
              </a:pPr>
              <a:r>
                <a:rPr lang="en-US" sz="153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Can be upgraded for weighted page ranking solution.</a:t>
              </a:r>
            </a:p>
            <a:p>
              <a:pPr defTabSz="777240">
                <a:spcAft>
                  <a:spcPts val="600"/>
                </a:spcAft>
              </a:pPr>
              <a:r>
                <a:rPr lang="en-US" sz="153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Drawbacks</a:t>
              </a:r>
            </a:p>
            <a:p>
              <a:pPr marL="291465" indent="-291465" defTabSz="777240">
                <a:spcAft>
                  <a:spcPts val="600"/>
                </a:spcAft>
                <a:buFont typeface="+mj-lt"/>
                <a:buAutoNum type="arabicPeriod"/>
              </a:pPr>
              <a:r>
                <a:rPr lang="en-US" sz="153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High Memory overhead for the current problem</a:t>
              </a:r>
            </a:p>
            <a:p>
              <a:pPr marL="291465" indent="-291465" defTabSz="777240">
                <a:spcAft>
                  <a:spcPts val="600"/>
                </a:spcAft>
                <a:buFont typeface="+mj-lt"/>
                <a:buAutoNum type="arabicPeriod"/>
              </a:pPr>
              <a:r>
                <a:rPr lang="en-US" sz="153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More complex</a:t>
              </a:r>
            </a:p>
            <a:p>
              <a:pPr marL="342900" indent="-342900">
                <a:spcAft>
                  <a:spcPts val="600"/>
                </a:spcAft>
                <a:buFont typeface="+mj-lt"/>
                <a:buAutoNum type="arabicPeriod"/>
              </a:pP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E8EFE6-0341-C097-6F96-9111C77ABF61}"/>
                </a:ext>
              </a:extLst>
            </p:cNvPr>
            <p:cNvSpPr txBox="1"/>
            <p:nvPr/>
          </p:nvSpPr>
          <p:spPr>
            <a:xfrm>
              <a:off x="1060684" y="145985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18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11FA9-47E2-AD1D-F9D5-BBCB428B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Algorithms (Add-On)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B8B8D-4FFE-00A3-89B6-734594D4B6B4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Building on the Graph based solution, I’ve implemented a </a:t>
            </a:r>
            <a:r>
              <a:rPr lang="en-US" b="1" dirty="0"/>
              <a:t>Weighed Directed Graph </a:t>
            </a:r>
            <a:r>
              <a:rPr lang="en-US" dirty="0"/>
              <a:t>based approach to rank the articles.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Approach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Builds on previous idea of Graph-traversal for each user.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place of frozen weight (1) the algorithm implements dynamic weights where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article gains a higher weight when it directly precedes a registration event.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influence of earlier articles </a:t>
            </a:r>
            <a:r>
              <a:rPr lang="en-US" b="1" dirty="0"/>
              <a:t>decays gradually</a:t>
            </a:r>
            <a:r>
              <a:rPr lang="en-US" dirty="0"/>
              <a:t> as the traversal moves away from the registration point.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If an article appears multiple times in a user's journey, its cumulative weight </a:t>
            </a:r>
            <a:r>
              <a:rPr lang="en-US" b="1" dirty="0"/>
              <a:t>increases</a:t>
            </a:r>
            <a:r>
              <a:rPr lang="en-US" dirty="0"/>
              <a:t>, reflecting repeated engagement.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final ranking aggregates these weights across all users to identify the most influential articles.</a:t>
            </a:r>
          </a:p>
        </p:txBody>
      </p:sp>
    </p:spTree>
    <p:extLst>
      <p:ext uri="{BB962C8B-B14F-4D97-AF65-F5344CB8AC3E}">
        <p14:creationId xmlns:p14="http://schemas.microsoft.com/office/powerpoint/2010/main" val="1449825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A3207-3C9F-8F65-BBB1-9ADC254A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E27CD-7564-08B2-A357-F01E40B767D9}"/>
              </a:ext>
            </a:extLst>
          </p:cNvPr>
          <p:cNvSpPr txBox="1"/>
          <p:nvPr/>
        </p:nvSpPr>
        <p:spPr>
          <a:xfrm>
            <a:off x="5351164" y="586822"/>
            <a:ext cx="600263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output is stored as Comma Separated Value File “.csv” with ranking to all the articles. 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D69B748-F381-D513-9894-67F68DE645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50618"/>
              </p:ext>
            </p:extLst>
          </p:nvPr>
        </p:nvGraphicFramePr>
        <p:xfrm>
          <a:off x="826939" y="2749296"/>
          <a:ext cx="10626514" cy="3453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910">
                  <a:extLst>
                    <a:ext uri="{9D8B030D-6E8A-4147-A177-3AD203B41FA5}">
                      <a16:colId xmlns:a16="http://schemas.microsoft.com/office/drawing/2014/main" val="3879777444"/>
                    </a:ext>
                  </a:extLst>
                </a:gridCol>
                <a:gridCol w="1858010">
                  <a:extLst>
                    <a:ext uri="{9D8B030D-6E8A-4147-A177-3AD203B41FA5}">
                      <a16:colId xmlns:a16="http://schemas.microsoft.com/office/drawing/2014/main" val="2840178119"/>
                    </a:ext>
                  </a:extLst>
                </a:gridCol>
                <a:gridCol w="5932594">
                  <a:extLst>
                    <a:ext uri="{9D8B030D-6E8A-4147-A177-3AD203B41FA5}">
                      <a16:colId xmlns:a16="http://schemas.microsoft.com/office/drawing/2014/main" val="4085938076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Column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Type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/>
                        <a:t>Description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263459059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Page_name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string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Title 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818342236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Page_url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string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URL for the article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993171320"/>
                  </a:ext>
                </a:extLst>
              </a:tr>
              <a:tr h="1240536">
                <a:tc>
                  <a:txBody>
                    <a:bodyPr/>
                    <a:lstStyle/>
                    <a:p>
                      <a:r>
                        <a:rPr lang="en-US" sz="3300"/>
                        <a:t>Total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integer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Number of unique users who registered after viewing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4209997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5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089F7-E5CA-36DC-33B6-A7707EB6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Pipeline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72FBEE-AE57-8AAE-5229-4D27FF7BB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33522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3153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638</Words>
  <Application>Microsoft Macintosh PowerPoint</Application>
  <PresentationFormat>Widescreen</PresentationFormat>
  <Paragraphs>89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Courier New</vt:lpstr>
      <vt:lpstr>Office Theme</vt:lpstr>
      <vt:lpstr>Microsoft Excel Worksheet</vt:lpstr>
      <vt:lpstr>Hitlog Processing</vt:lpstr>
      <vt:lpstr>Overview</vt:lpstr>
      <vt:lpstr>About the Data</vt:lpstr>
      <vt:lpstr>Use case Coverage</vt:lpstr>
      <vt:lpstr>Algorithm - URL Counter Based Approach</vt:lpstr>
      <vt:lpstr>Algorithm - Graph-Based Approach</vt:lpstr>
      <vt:lpstr>Algorithms (Add-On)</vt:lpstr>
      <vt:lpstr>Results </vt:lpstr>
      <vt:lpstr>Pipeline</vt:lpstr>
      <vt:lpstr>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pulkit dhingra</dc:creator>
  <cp:lastModifiedBy>pulkit dhingra</cp:lastModifiedBy>
  <cp:revision>2</cp:revision>
  <dcterms:created xsi:type="dcterms:W3CDTF">2025-10-29T21:14:10Z</dcterms:created>
  <dcterms:modified xsi:type="dcterms:W3CDTF">2025-10-29T23:06:29Z</dcterms:modified>
</cp:coreProperties>
</file>