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2" autoAdjust="0"/>
    <p:restoredTop sz="94660"/>
  </p:normalViewPr>
  <p:slideViewPr>
    <p:cSldViewPr snapToGrid="0">
      <p:cViewPr varScale="1">
        <p:scale>
          <a:sx n="85" d="100"/>
          <a:sy n="85" d="100"/>
        </p:scale>
        <p:origin x="61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287030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4F4BE7-F5BD-4413-8CA1-4B8A8E24CF07}" type="datetimeFigureOut">
              <a:rPr lang="en-IN" smtClean="0"/>
              <a:t>31-07-2021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311896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253797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789531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3556350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2845663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2152533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279944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11279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249916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F4BE7-F5BD-4413-8CA1-4B8A8E24CF07}" type="datetimeFigureOut">
              <a:rPr lang="en-IN" smtClean="0"/>
              <a:t>31-07-2021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180998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4F4BE7-F5BD-4413-8CA1-4B8A8E24CF07}" type="datetimeFigureOut">
              <a:rPr lang="en-IN" smtClean="0"/>
              <a:t>31-07-2021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422302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4F4BE7-F5BD-4413-8CA1-4B8A8E24CF07}" type="datetimeFigureOut">
              <a:rPr lang="en-IN" smtClean="0"/>
              <a:t>31-07-2021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410190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4F4BE7-F5BD-4413-8CA1-4B8A8E24CF07}" type="datetimeFigureOut">
              <a:rPr lang="en-IN" smtClean="0"/>
              <a:t>31-07-2021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225308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F4BE7-F5BD-4413-8CA1-4B8A8E24CF07}" type="datetimeFigureOut">
              <a:rPr lang="en-IN" smtClean="0"/>
              <a:t>31-07-2021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410081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4F4BE7-F5BD-4413-8CA1-4B8A8E24CF07}" type="datetimeFigureOut">
              <a:rPr lang="en-IN" smtClean="0"/>
              <a:t>31-07-2021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257936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4F4BE7-F5BD-4413-8CA1-4B8A8E24CF07}" type="datetimeFigureOut">
              <a:rPr lang="en-IN" smtClean="0"/>
              <a:t>31-07-2021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FEC4D-F2AD-4C9D-B046-E2883FA9080F}" type="slidenum">
              <a:rPr lang="en-IN" smtClean="0"/>
              <a:t>‹#›</a:t>
            </a:fld>
            <a:endParaRPr lang="en-IN"/>
          </a:p>
        </p:txBody>
      </p:sp>
    </p:spTree>
    <p:extLst>
      <p:ext uri="{BB962C8B-B14F-4D97-AF65-F5344CB8AC3E}">
        <p14:creationId xmlns:p14="http://schemas.microsoft.com/office/powerpoint/2010/main" val="110940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4F4BE7-F5BD-4413-8CA1-4B8A8E24CF07}" type="datetimeFigureOut">
              <a:rPr lang="en-IN" smtClean="0"/>
              <a:t>31-07-2021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AFEC4D-F2AD-4C9D-B046-E2883FA9080F}" type="slidenum">
              <a:rPr lang="en-IN" smtClean="0"/>
              <a:t>‹#›</a:t>
            </a:fld>
            <a:endParaRPr lang="en-IN"/>
          </a:p>
        </p:txBody>
      </p:sp>
    </p:spTree>
    <p:extLst>
      <p:ext uri="{BB962C8B-B14F-4D97-AF65-F5344CB8AC3E}">
        <p14:creationId xmlns:p14="http://schemas.microsoft.com/office/powerpoint/2010/main" val="2150734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F0BA-4D41-4190-BC29-5494987821C6}"/>
              </a:ext>
            </a:extLst>
          </p:cNvPr>
          <p:cNvSpPr>
            <a:spLocks noGrp="1"/>
          </p:cNvSpPr>
          <p:nvPr>
            <p:ph type="ctrTitle"/>
          </p:nvPr>
        </p:nvSpPr>
        <p:spPr>
          <a:xfrm>
            <a:off x="1857375" y="377919"/>
            <a:ext cx="9696450" cy="2622456"/>
          </a:xfrm>
        </p:spPr>
        <p:txBody>
          <a:bodyPr/>
          <a:lstStyle/>
          <a:p>
            <a:br>
              <a:rPr lang="en-IN" sz="1800" b="0" i="0" u="none" strike="noStrike" baseline="0" dirty="0">
                <a:solidFill>
                  <a:srgbClr val="000000"/>
                </a:solidFill>
                <a:latin typeface="Times New Roman" panose="02020603050405020304" pitchFamily="18" charset="0"/>
              </a:rPr>
            </a:br>
            <a:r>
              <a:rPr lang="en-GB" sz="1800" b="0" i="0" u="none" strike="noStrike" baseline="0" dirty="0">
                <a:solidFill>
                  <a:srgbClr val="000000"/>
                </a:solidFill>
                <a:latin typeface="Times New Roman" panose="02020603050405020304" pitchFamily="18" charset="0"/>
              </a:rPr>
              <a:t> </a:t>
            </a:r>
            <a:r>
              <a:rPr lang="en-GB" sz="6600" b="1" i="0" u="none" strike="noStrike" baseline="0" dirty="0">
                <a:solidFill>
                  <a:srgbClr val="000000"/>
                </a:solidFill>
                <a:latin typeface="Times New Roman" panose="02020603050405020304" pitchFamily="18" charset="0"/>
              </a:rPr>
              <a:t>Identifying Gender from Facial Features </a:t>
            </a:r>
            <a:endParaRPr lang="en-IN" sz="6600" dirty="0"/>
          </a:p>
        </p:txBody>
      </p:sp>
      <p:sp>
        <p:nvSpPr>
          <p:cNvPr id="3" name="Subtitle 2">
            <a:extLst>
              <a:ext uri="{FF2B5EF4-FFF2-40B4-BE49-F238E27FC236}">
                <a16:creationId xmlns:a16="http://schemas.microsoft.com/office/drawing/2014/main" id="{EFFF1540-C97A-48F6-93F2-AD54FCE086C9}"/>
              </a:ext>
            </a:extLst>
          </p:cNvPr>
          <p:cNvSpPr>
            <a:spLocks noGrp="1"/>
          </p:cNvSpPr>
          <p:nvPr>
            <p:ph type="subTitle" idx="1"/>
          </p:nvPr>
        </p:nvSpPr>
        <p:spPr>
          <a:xfrm>
            <a:off x="3749993" y="3695700"/>
            <a:ext cx="8222932" cy="1388534"/>
          </a:xfrm>
        </p:spPr>
        <p:txBody>
          <a:bodyPr>
            <a:normAutofit fontScale="25000" lnSpcReduction="20000"/>
          </a:bodyPr>
          <a:lstStyle/>
          <a:p>
            <a:pPr algn="l"/>
            <a:endParaRPr lang="en-IN" sz="1800" b="0" i="0" u="none" strike="noStrike" baseline="0" dirty="0">
              <a:solidFill>
                <a:srgbClr val="000000"/>
              </a:solidFill>
              <a:latin typeface="Times New Roman" panose="02020603050405020304" pitchFamily="18" charset="0"/>
            </a:endParaRPr>
          </a:p>
          <a:p>
            <a:pPr algn="l"/>
            <a:r>
              <a:rPr lang="en-IN" sz="7200" b="0" i="0" u="none" strike="noStrike" baseline="0" dirty="0">
                <a:solidFill>
                  <a:srgbClr val="000000"/>
                </a:solidFill>
                <a:latin typeface="Times New Roman" panose="02020603050405020304" pitchFamily="18" charset="0"/>
              </a:rPr>
              <a:t>Submitted by						</a:t>
            </a:r>
            <a:r>
              <a:rPr lang="en-IN" sz="7200" dirty="0">
                <a:solidFill>
                  <a:srgbClr val="000000"/>
                </a:solidFill>
                <a:latin typeface="Times New Roman" panose="02020603050405020304" pitchFamily="18" charset="0"/>
              </a:rPr>
              <a:t>						</a:t>
            </a:r>
            <a:r>
              <a:rPr lang="en-IN" sz="7200" b="0" i="0" u="none" strike="noStrike" baseline="0" dirty="0">
                <a:solidFill>
                  <a:srgbClr val="000000"/>
                </a:solidFill>
                <a:latin typeface="Times New Roman" panose="02020603050405020304" pitchFamily="18" charset="0"/>
              </a:rPr>
              <a:t>Guided by</a:t>
            </a:r>
          </a:p>
          <a:p>
            <a:pPr algn="l"/>
            <a:r>
              <a:rPr lang="es-ES" sz="7200" b="0" i="0" u="none" strike="noStrike" baseline="0" dirty="0" err="1">
                <a:solidFill>
                  <a:srgbClr val="000000"/>
                </a:solidFill>
                <a:latin typeface="Times New Roman" panose="02020603050405020304" pitchFamily="18" charset="0"/>
              </a:rPr>
              <a:t>Divyanshu</a:t>
            </a:r>
            <a:r>
              <a:rPr lang="es-ES" sz="7200" b="0" i="0" u="none" strike="noStrike" baseline="0" dirty="0">
                <a:solidFill>
                  <a:srgbClr val="000000"/>
                </a:solidFill>
                <a:latin typeface="Times New Roman" panose="02020603050405020304" pitchFamily="18" charset="0"/>
              </a:rPr>
              <a:t> Gupta - R110218053								</a:t>
            </a:r>
            <a:r>
              <a:rPr lang="es-ES" sz="7200" b="0" i="0" u="none" strike="noStrike" baseline="0" dirty="0" err="1">
                <a:solidFill>
                  <a:srgbClr val="000000"/>
                </a:solidFill>
                <a:latin typeface="Times New Roman" panose="02020603050405020304" pitchFamily="18" charset="0"/>
              </a:rPr>
              <a:t>Gunjan</a:t>
            </a:r>
            <a:r>
              <a:rPr lang="es-ES" sz="7200" b="0" i="0" u="none" strike="noStrike" baseline="0" dirty="0">
                <a:solidFill>
                  <a:srgbClr val="000000"/>
                </a:solidFill>
                <a:latin typeface="Times New Roman" panose="02020603050405020304" pitchFamily="18" charset="0"/>
              </a:rPr>
              <a:t> </a:t>
            </a:r>
            <a:r>
              <a:rPr lang="es-ES" sz="7200" b="0" i="0" u="none" strike="noStrike" baseline="0" dirty="0" err="1">
                <a:solidFill>
                  <a:srgbClr val="000000"/>
                </a:solidFill>
                <a:latin typeface="Times New Roman" panose="02020603050405020304" pitchFamily="18" charset="0"/>
              </a:rPr>
              <a:t>Chhabra</a:t>
            </a:r>
            <a:endParaRPr lang="es-ES" sz="7200" b="0" i="0" u="none" strike="noStrike" baseline="0" dirty="0">
              <a:solidFill>
                <a:srgbClr val="000000"/>
              </a:solidFill>
              <a:latin typeface="Times New Roman" panose="02020603050405020304" pitchFamily="18" charset="0"/>
            </a:endParaRPr>
          </a:p>
          <a:p>
            <a:pPr algn="l"/>
            <a:r>
              <a:rPr lang="en-IN" sz="7200" b="0" i="0" u="none" strike="noStrike" baseline="0" dirty="0">
                <a:solidFill>
                  <a:srgbClr val="000000"/>
                </a:solidFill>
                <a:latin typeface="Times New Roman" panose="02020603050405020304" pitchFamily="18" charset="0"/>
              </a:rPr>
              <a:t>Pratham Pandey - R134218123 </a:t>
            </a:r>
          </a:p>
          <a:p>
            <a:pPr algn="l"/>
            <a:r>
              <a:rPr lang="en-IN" sz="7200" b="0" i="0" u="none" strike="noStrike" baseline="0" dirty="0">
                <a:solidFill>
                  <a:srgbClr val="000000"/>
                </a:solidFill>
                <a:latin typeface="Times New Roman" panose="02020603050405020304" pitchFamily="18" charset="0"/>
              </a:rPr>
              <a:t>Pulkit Mittal - R134218125 </a:t>
            </a:r>
          </a:p>
          <a:p>
            <a:pPr algn="l"/>
            <a:r>
              <a:rPr lang="en-IN" sz="7200" b="0" i="0" u="none" strike="noStrike" baseline="0" dirty="0">
                <a:solidFill>
                  <a:srgbClr val="000000"/>
                </a:solidFill>
                <a:latin typeface="Times New Roman" panose="02020603050405020304" pitchFamily="18" charset="0"/>
              </a:rPr>
              <a:t>Daksh Kaushik - R142217033 </a:t>
            </a:r>
          </a:p>
          <a:p>
            <a:pPr algn="l"/>
            <a:r>
              <a:rPr lang="en-IN" sz="7200" b="0" i="0" u="none" strike="noStrike" baseline="0" dirty="0">
                <a:solidFill>
                  <a:srgbClr val="000000"/>
                </a:solidFill>
                <a:latin typeface="Times New Roman" panose="02020603050405020304" pitchFamily="18" charset="0"/>
              </a:rPr>
              <a:t>Anurag - R178218006 </a:t>
            </a:r>
            <a:endParaRPr lang="en-IN" sz="5000" dirty="0"/>
          </a:p>
        </p:txBody>
      </p:sp>
      <p:pic>
        <p:nvPicPr>
          <p:cNvPr id="5" name="Picture 4">
            <a:extLst>
              <a:ext uri="{FF2B5EF4-FFF2-40B4-BE49-F238E27FC236}">
                <a16:creationId xmlns:a16="http://schemas.microsoft.com/office/drawing/2014/main" id="{56F37FD4-547E-4FF7-8B1C-EA96B42F9158}"/>
              </a:ext>
            </a:extLst>
          </p:cNvPr>
          <p:cNvPicPr>
            <a:picLocks noChangeAspect="1"/>
          </p:cNvPicPr>
          <p:nvPr/>
        </p:nvPicPr>
        <p:blipFill>
          <a:blip r:embed="rId2"/>
          <a:stretch>
            <a:fillRect/>
          </a:stretch>
        </p:blipFill>
        <p:spPr>
          <a:xfrm>
            <a:off x="1" y="0"/>
            <a:ext cx="1743074" cy="552975"/>
          </a:xfrm>
          <a:prstGeom prst="rect">
            <a:avLst/>
          </a:prstGeom>
        </p:spPr>
      </p:pic>
      <p:pic>
        <p:nvPicPr>
          <p:cNvPr id="7" name="Picture 6">
            <a:extLst>
              <a:ext uri="{FF2B5EF4-FFF2-40B4-BE49-F238E27FC236}">
                <a16:creationId xmlns:a16="http://schemas.microsoft.com/office/drawing/2014/main" id="{014073BC-4135-4DE5-96DC-415991A41E57}"/>
              </a:ext>
            </a:extLst>
          </p:cNvPr>
          <p:cNvPicPr>
            <a:picLocks noChangeAspect="1"/>
          </p:cNvPicPr>
          <p:nvPr/>
        </p:nvPicPr>
        <p:blipFill>
          <a:blip r:embed="rId3"/>
          <a:stretch>
            <a:fillRect/>
          </a:stretch>
        </p:blipFill>
        <p:spPr>
          <a:xfrm>
            <a:off x="10737638" y="-8467"/>
            <a:ext cx="1454362" cy="601323"/>
          </a:xfrm>
          <a:prstGeom prst="rect">
            <a:avLst/>
          </a:prstGeom>
        </p:spPr>
      </p:pic>
    </p:spTree>
    <p:extLst>
      <p:ext uri="{BB962C8B-B14F-4D97-AF65-F5344CB8AC3E}">
        <p14:creationId xmlns:p14="http://schemas.microsoft.com/office/powerpoint/2010/main" val="221483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1969-D976-420F-9718-5484FCAE3A9A}"/>
              </a:ext>
            </a:extLst>
          </p:cNvPr>
          <p:cNvSpPr>
            <a:spLocks noGrp="1"/>
          </p:cNvSpPr>
          <p:nvPr>
            <p:ph type="title"/>
          </p:nvPr>
        </p:nvSpPr>
        <p:spPr>
          <a:xfrm>
            <a:off x="1484310" y="292194"/>
            <a:ext cx="10018713" cy="1009650"/>
          </a:xfrm>
        </p:spPr>
        <p:txBody>
          <a:bodyPr>
            <a:normAutofit/>
          </a:bodyPr>
          <a:lstStyle/>
          <a:p>
            <a:r>
              <a:rPr lang="en-IN" sz="5400" dirty="0"/>
              <a:t>Conclusion</a:t>
            </a:r>
          </a:p>
        </p:txBody>
      </p:sp>
      <p:pic>
        <p:nvPicPr>
          <p:cNvPr id="4" name="Picture 3">
            <a:extLst>
              <a:ext uri="{FF2B5EF4-FFF2-40B4-BE49-F238E27FC236}">
                <a16:creationId xmlns:a16="http://schemas.microsoft.com/office/drawing/2014/main" id="{3DB36EE9-0B78-425C-9059-963160E801B6}"/>
              </a:ext>
            </a:extLst>
          </p:cNvPr>
          <p:cNvPicPr>
            <a:picLocks noChangeAspect="1"/>
          </p:cNvPicPr>
          <p:nvPr/>
        </p:nvPicPr>
        <p:blipFill>
          <a:blip r:embed="rId2"/>
          <a:stretch>
            <a:fillRect/>
          </a:stretch>
        </p:blipFill>
        <p:spPr>
          <a:xfrm>
            <a:off x="1" y="0"/>
            <a:ext cx="1743074" cy="552975"/>
          </a:xfrm>
          <a:prstGeom prst="rect">
            <a:avLst/>
          </a:prstGeom>
        </p:spPr>
      </p:pic>
      <p:pic>
        <p:nvPicPr>
          <p:cNvPr id="5" name="Picture 4">
            <a:extLst>
              <a:ext uri="{FF2B5EF4-FFF2-40B4-BE49-F238E27FC236}">
                <a16:creationId xmlns:a16="http://schemas.microsoft.com/office/drawing/2014/main" id="{1E62EE79-1C3D-47DE-B948-1F4353F3539B}"/>
              </a:ext>
            </a:extLst>
          </p:cNvPr>
          <p:cNvPicPr>
            <a:picLocks noChangeAspect="1"/>
          </p:cNvPicPr>
          <p:nvPr/>
        </p:nvPicPr>
        <p:blipFill>
          <a:blip r:embed="rId3"/>
          <a:stretch>
            <a:fillRect/>
          </a:stretch>
        </p:blipFill>
        <p:spPr>
          <a:xfrm>
            <a:off x="10737638" y="-8467"/>
            <a:ext cx="1454362" cy="601323"/>
          </a:xfrm>
          <a:prstGeom prst="rect">
            <a:avLst/>
          </a:prstGeom>
        </p:spPr>
      </p:pic>
      <p:sp>
        <p:nvSpPr>
          <p:cNvPr id="7" name="Content Placeholder 2">
            <a:extLst>
              <a:ext uri="{FF2B5EF4-FFF2-40B4-BE49-F238E27FC236}">
                <a16:creationId xmlns:a16="http://schemas.microsoft.com/office/drawing/2014/main" id="{99637921-44B9-4769-BE72-11A9F03EB70A}"/>
              </a:ext>
            </a:extLst>
          </p:cNvPr>
          <p:cNvSpPr>
            <a:spLocks noGrp="1"/>
          </p:cNvSpPr>
          <p:nvPr>
            <p:ph idx="1"/>
          </p:nvPr>
        </p:nvSpPr>
        <p:spPr>
          <a:xfrm>
            <a:off x="1484310" y="1602505"/>
            <a:ext cx="10018713" cy="4819651"/>
          </a:xfrm>
        </p:spPr>
        <p:txBody>
          <a:bodyPr>
            <a:normAutofit/>
          </a:bodyPr>
          <a:lstStyle/>
          <a:p>
            <a:pPr algn="just">
              <a:spcAft>
                <a:spcPts val="51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built model adds custom layers to successfully recognize the gender giving certain picture with high accuracy over the test data. Nevertheless, there are some limitations detected and opportunities for improvements:</a:t>
            </a:r>
          </a:p>
          <a:p>
            <a:pPr algn="just">
              <a:spcAft>
                <a:spcPts val="51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Due computational resource limitation, the model was train with a subset of images. Having an appropriate machine, the model can be trained including all the images. This will make the algorithm to learn from different context of the picture giving it more experience in order to predict better never seen images.</a:t>
            </a:r>
          </a:p>
          <a:p>
            <a:pPr algn="just">
              <a:spcAft>
                <a:spcPts val="51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different structures for the CNNs. This approach could give better performance to the mode. Although it is an expensive task, as the model can be measured on the test data set after it is trained, and this takes time and computational resources.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52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1969-D976-420F-9718-5484FCAE3A9A}"/>
              </a:ext>
            </a:extLst>
          </p:cNvPr>
          <p:cNvSpPr>
            <a:spLocks noGrp="1"/>
          </p:cNvSpPr>
          <p:nvPr>
            <p:ph type="title"/>
          </p:nvPr>
        </p:nvSpPr>
        <p:spPr>
          <a:xfrm>
            <a:off x="1484310" y="292194"/>
            <a:ext cx="10018713" cy="1009650"/>
          </a:xfrm>
        </p:spPr>
        <p:txBody>
          <a:bodyPr>
            <a:normAutofit/>
          </a:bodyPr>
          <a:lstStyle/>
          <a:p>
            <a:r>
              <a:rPr lang="en-IN" sz="5400" dirty="0"/>
              <a:t>References</a:t>
            </a:r>
          </a:p>
        </p:txBody>
      </p:sp>
      <p:pic>
        <p:nvPicPr>
          <p:cNvPr id="4" name="Picture 3">
            <a:extLst>
              <a:ext uri="{FF2B5EF4-FFF2-40B4-BE49-F238E27FC236}">
                <a16:creationId xmlns:a16="http://schemas.microsoft.com/office/drawing/2014/main" id="{3DB36EE9-0B78-425C-9059-963160E801B6}"/>
              </a:ext>
            </a:extLst>
          </p:cNvPr>
          <p:cNvPicPr>
            <a:picLocks noChangeAspect="1"/>
          </p:cNvPicPr>
          <p:nvPr/>
        </p:nvPicPr>
        <p:blipFill>
          <a:blip r:embed="rId2"/>
          <a:stretch>
            <a:fillRect/>
          </a:stretch>
        </p:blipFill>
        <p:spPr>
          <a:xfrm>
            <a:off x="1" y="0"/>
            <a:ext cx="1743074" cy="552975"/>
          </a:xfrm>
          <a:prstGeom prst="rect">
            <a:avLst/>
          </a:prstGeom>
        </p:spPr>
      </p:pic>
      <p:pic>
        <p:nvPicPr>
          <p:cNvPr id="5" name="Picture 4">
            <a:extLst>
              <a:ext uri="{FF2B5EF4-FFF2-40B4-BE49-F238E27FC236}">
                <a16:creationId xmlns:a16="http://schemas.microsoft.com/office/drawing/2014/main" id="{1E62EE79-1C3D-47DE-B948-1F4353F3539B}"/>
              </a:ext>
            </a:extLst>
          </p:cNvPr>
          <p:cNvPicPr>
            <a:picLocks noChangeAspect="1"/>
          </p:cNvPicPr>
          <p:nvPr/>
        </p:nvPicPr>
        <p:blipFill>
          <a:blip r:embed="rId3"/>
          <a:stretch>
            <a:fillRect/>
          </a:stretch>
        </p:blipFill>
        <p:spPr>
          <a:xfrm>
            <a:off x="10737638" y="-8467"/>
            <a:ext cx="1454362" cy="601323"/>
          </a:xfrm>
          <a:prstGeom prst="rect">
            <a:avLst/>
          </a:prstGeom>
        </p:spPr>
      </p:pic>
      <p:sp>
        <p:nvSpPr>
          <p:cNvPr id="7" name="Content Placeholder 2">
            <a:extLst>
              <a:ext uri="{FF2B5EF4-FFF2-40B4-BE49-F238E27FC236}">
                <a16:creationId xmlns:a16="http://schemas.microsoft.com/office/drawing/2014/main" id="{99637921-44B9-4769-BE72-11A9F03EB70A}"/>
              </a:ext>
            </a:extLst>
          </p:cNvPr>
          <p:cNvSpPr>
            <a:spLocks noGrp="1"/>
          </p:cNvSpPr>
          <p:nvPr>
            <p:ph idx="1"/>
          </p:nvPr>
        </p:nvSpPr>
        <p:spPr>
          <a:xfrm>
            <a:off x="1484310" y="971550"/>
            <a:ext cx="10018713" cy="4819651"/>
          </a:xfrm>
        </p:spPr>
        <p:txBody>
          <a:bodyPr>
            <a:normAutofit/>
          </a:bodyPr>
          <a:lstStyle/>
          <a:p>
            <a:pPr marL="0" indent="0">
              <a:lnSpc>
                <a:spcPct val="107000"/>
              </a:lnSpc>
              <a:spcAft>
                <a:spcPts val="600"/>
              </a:spcAft>
              <a:buNone/>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https://medium.com/@RaghavPrabhu/understanding-of-convolutional-neural-network-cnn-deep-learning-99760835f148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600"/>
              </a:spcAft>
              <a:buNone/>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D.Gowtami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Annapurna,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Dantu</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Lakshmi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Pujita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Dindi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Mounika "Gender Identification from Facial Features" (IJIET) http://dx.doi.org/10.21172/ijiet.154.02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600"/>
              </a:spcAft>
              <a:buNone/>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https://towardsdatascience.com/building-a-convolutional-neural-network-cnn-in-keras-329fbbadc5f5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600"/>
              </a:spcAft>
              <a:buNone/>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[4]</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Age and gender estimation by using hybrid facial features | IEEE Conference Publication | IEEE Xplore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600"/>
              </a:spcAft>
              <a:buNone/>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[5]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AFIF4: Deep gender classification based on AdaBoost-based fusion of isolated facial features and foggy faces – ScienceDirect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21599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1969-D976-420F-9718-5484FCAE3A9A}"/>
              </a:ext>
            </a:extLst>
          </p:cNvPr>
          <p:cNvSpPr>
            <a:spLocks noGrp="1"/>
          </p:cNvSpPr>
          <p:nvPr>
            <p:ph type="title"/>
          </p:nvPr>
        </p:nvSpPr>
        <p:spPr>
          <a:xfrm>
            <a:off x="1484310" y="292194"/>
            <a:ext cx="10018713" cy="1009650"/>
          </a:xfrm>
        </p:spPr>
        <p:txBody>
          <a:bodyPr>
            <a:normAutofit/>
          </a:bodyPr>
          <a:lstStyle/>
          <a:p>
            <a:r>
              <a:rPr lang="en-IN" sz="5400" dirty="0"/>
              <a:t>Introduction</a:t>
            </a:r>
          </a:p>
        </p:txBody>
      </p:sp>
      <p:pic>
        <p:nvPicPr>
          <p:cNvPr id="4" name="Picture 3">
            <a:extLst>
              <a:ext uri="{FF2B5EF4-FFF2-40B4-BE49-F238E27FC236}">
                <a16:creationId xmlns:a16="http://schemas.microsoft.com/office/drawing/2014/main" id="{3DB36EE9-0B78-425C-9059-963160E801B6}"/>
              </a:ext>
            </a:extLst>
          </p:cNvPr>
          <p:cNvPicPr>
            <a:picLocks noChangeAspect="1"/>
          </p:cNvPicPr>
          <p:nvPr/>
        </p:nvPicPr>
        <p:blipFill>
          <a:blip r:embed="rId2"/>
          <a:stretch>
            <a:fillRect/>
          </a:stretch>
        </p:blipFill>
        <p:spPr>
          <a:xfrm>
            <a:off x="1" y="0"/>
            <a:ext cx="1743074" cy="552975"/>
          </a:xfrm>
          <a:prstGeom prst="rect">
            <a:avLst/>
          </a:prstGeom>
        </p:spPr>
      </p:pic>
      <p:pic>
        <p:nvPicPr>
          <p:cNvPr id="5" name="Picture 4">
            <a:extLst>
              <a:ext uri="{FF2B5EF4-FFF2-40B4-BE49-F238E27FC236}">
                <a16:creationId xmlns:a16="http://schemas.microsoft.com/office/drawing/2014/main" id="{1E62EE79-1C3D-47DE-B948-1F4353F3539B}"/>
              </a:ext>
            </a:extLst>
          </p:cNvPr>
          <p:cNvPicPr>
            <a:picLocks noChangeAspect="1"/>
          </p:cNvPicPr>
          <p:nvPr/>
        </p:nvPicPr>
        <p:blipFill>
          <a:blip r:embed="rId3"/>
          <a:stretch>
            <a:fillRect/>
          </a:stretch>
        </p:blipFill>
        <p:spPr>
          <a:xfrm>
            <a:off x="10737638" y="-8467"/>
            <a:ext cx="1454362" cy="601323"/>
          </a:xfrm>
          <a:prstGeom prst="rect">
            <a:avLst/>
          </a:prstGeom>
        </p:spPr>
      </p:pic>
      <p:sp>
        <p:nvSpPr>
          <p:cNvPr id="7" name="Content Placeholder 2">
            <a:extLst>
              <a:ext uri="{FF2B5EF4-FFF2-40B4-BE49-F238E27FC236}">
                <a16:creationId xmlns:a16="http://schemas.microsoft.com/office/drawing/2014/main" id="{99637921-44B9-4769-BE72-11A9F03EB70A}"/>
              </a:ext>
            </a:extLst>
          </p:cNvPr>
          <p:cNvSpPr>
            <a:spLocks noGrp="1"/>
          </p:cNvSpPr>
          <p:nvPr>
            <p:ph idx="1"/>
          </p:nvPr>
        </p:nvSpPr>
        <p:spPr>
          <a:xfrm>
            <a:off x="1484310" y="971550"/>
            <a:ext cx="10018713" cy="4819651"/>
          </a:xfrm>
        </p:spPr>
        <p:txBody>
          <a:bodyPr/>
          <a:lstStyle/>
          <a:p>
            <a:pPr algn="just"/>
            <a:r>
              <a:rPr lang="en-GB" b="0" i="0" u="none" strike="noStrike" baseline="0" dirty="0">
                <a:solidFill>
                  <a:srgbClr val="000000"/>
                </a:solidFill>
                <a:latin typeface="Times New Roman" panose="02020603050405020304" pitchFamily="18" charset="0"/>
              </a:rPr>
              <a:t>The project aims at exploring various aspects of Gender classification, a binary classification problem that infers whether the person in a given picture is male or female. It uses CNN to achieve its target. </a:t>
            </a:r>
          </a:p>
          <a:p>
            <a:pPr algn="just"/>
            <a:r>
              <a:rPr lang="en-GB" b="0" i="0" u="none" strike="noStrike" baseline="0" dirty="0">
                <a:solidFill>
                  <a:srgbClr val="000000"/>
                </a:solidFill>
                <a:latin typeface="Times New Roman" panose="02020603050405020304" pitchFamily="18" charset="0"/>
              </a:rPr>
              <a:t>Convolutional neural network (</a:t>
            </a:r>
            <a:r>
              <a:rPr lang="en-GB" b="0" i="0" u="none" strike="noStrike" baseline="0" dirty="0" err="1">
                <a:solidFill>
                  <a:srgbClr val="000000"/>
                </a:solidFill>
                <a:latin typeface="Times New Roman" panose="02020603050405020304" pitchFamily="18" charset="0"/>
              </a:rPr>
              <a:t>ConvNets</a:t>
            </a:r>
            <a:r>
              <a:rPr lang="en-GB" b="0" i="0" u="none" strike="noStrike" baseline="0" dirty="0">
                <a:solidFill>
                  <a:srgbClr val="000000"/>
                </a:solidFill>
                <a:latin typeface="Times New Roman" panose="02020603050405020304" pitchFamily="18" charset="0"/>
              </a:rPr>
              <a:t> or CNNs) is one of the main categories to do images recognition. Image classifications, object detections, recognition faces etc. are some of the areas where CNNs are widely used. CNN image classification takes an input image, process and classifies it under certain categories. </a:t>
            </a:r>
          </a:p>
          <a:p>
            <a:endParaRPr lang="en-IN" dirty="0"/>
          </a:p>
        </p:txBody>
      </p:sp>
    </p:spTree>
    <p:extLst>
      <p:ext uri="{BB962C8B-B14F-4D97-AF65-F5344CB8AC3E}">
        <p14:creationId xmlns:p14="http://schemas.microsoft.com/office/powerpoint/2010/main" val="373436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1969-D976-420F-9718-5484FCAE3A9A}"/>
              </a:ext>
            </a:extLst>
          </p:cNvPr>
          <p:cNvSpPr>
            <a:spLocks noGrp="1"/>
          </p:cNvSpPr>
          <p:nvPr>
            <p:ph type="title"/>
          </p:nvPr>
        </p:nvSpPr>
        <p:spPr>
          <a:xfrm>
            <a:off x="1484310" y="292194"/>
            <a:ext cx="10018713" cy="1009650"/>
          </a:xfrm>
        </p:spPr>
        <p:txBody>
          <a:bodyPr>
            <a:normAutofit/>
          </a:bodyPr>
          <a:lstStyle/>
          <a:p>
            <a:r>
              <a:rPr lang="en-IN" sz="5400" dirty="0"/>
              <a:t>Technologies</a:t>
            </a:r>
          </a:p>
        </p:txBody>
      </p:sp>
      <p:pic>
        <p:nvPicPr>
          <p:cNvPr id="4" name="Picture 3">
            <a:extLst>
              <a:ext uri="{FF2B5EF4-FFF2-40B4-BE49-F238E27FC236}">
                <a16:creationId xmlns:a16="http://schemas.microsoft.com/office/drawing/2014/main" id="{3DB36EE9-0B78-425C-9059-963160E801B6}"/>
              </a:ext>
            </a:extLst>
          </p:cNvPr>
          <p:cNvPicPr>
            <a:picLocks noChangeAspect="1"/>
          </p:cNvPicPr>
          <p:nvPr/>
        </p:nvPicPr>
        <p:blipFill>
          <a:blip r:embed="rId2"/>
          <a:stretch>
            <a:fillRect/>
          </a:stretch>
        </p:blipFill>
        <p:spPr>
          <a:xfrm>
            <a:off x="1" y="0"/>
            <a:ext cx="1743074" cy="552975"/>
          </a:xfrm>
          <a:prstGeom prst="rect">
            <a:avLst/>
          </a:prstGeom>
        </p:spPr>
      </p:pic>
      <p:pic>
        <p:nvPicPr>
          <p:cNvPr id="5" name="Picture 4">
            <a:extLst>
              <a:ext uri="{FF2B5EF4-FFF2-40B4-BE49-F238E27FC236}">
                <a16:creationId xmlns:a16="http://schemas.microsoft.com/office/drawing/2014/main" id="{1E62EE79-1C3D-47DE-B948-1F4353F3539B}"/>
              </a:ext>
            </a:extLst>
          </p:cNvPr>
          <p:cNvPicPr>
            <a:picLocks noChangeAspect="1"/>
          </p:cNvPicPr>
          <p:nvPr/>
        </p:nvPicPr>
        <p:blipFill>
          <a:blip r:embed="rId3"/>
          <a:stretch>
            <a:fillRect/>
          </a:stretch>
        </p:blipFill>
        <p:spPr>
          <a:xfrm>
            <a:off x="10737638" y="-8467"/>
            <a:ext cx="1454362" cy="601323"/>
          </a:xfrm>
          <a:prstGeom prst="rect">
            <a:avLst/>
          </a:prstGeom>
        </p:spPr>
      </p:pic>
      <p:sp>
        <p:nvSpPr>
          <p:cNvPr id="7" name="Content Placeholder 2">
            <a:extLst>
              <a:ext uri="{FF2B5EF4-FFF2-40B4-BE49-F238E27FC236}">
                <a16:creationId xmlns:a16="http://schemas.microsoft.com/office/drawing/2014/main" id="{99637921-44B9-4769-BE72-11A9F03EB70A}"/>
              </a:ext>
            </a:extLst>
          </p:cNvPr>
          <p:cNvSpPr>
            <a:spLocks noGrp="1"/>
          </p:cNvSpPr>
          <p:nvPr>
            <p:ph idx="1"/>
          </p:nvPr>
        </p:nvSpPr>
        <p:spPr>
          <a:xfrm>
            <a:off x="1484310" y="971550"/>
            <a:ext cx="10018713" cy="4819651"/>
          </a:xfrm>
        </p:spPr>
        <p:txBody>
          <a:bodyPr>
            <a:normAutofit/>
          </a:bodyPr>
          <a:lstStyle/>
          <a:p>
            <a:pPr algn="just"/>
            <a:r>
              <a:rPr lang="en-GB" b="0" i="0" u="none" strike="noStrike" baseline="0" dirty="0">
                <a:solidFill>
                  <a:srgbClr val="000000"/>
                </a:solidFill>
                <a:latin typeface="Times New Roman" panose="02020603050405020304" pitchFamily="18" charset="0"/>
              </a:rPr>
              <a:t>The face detection was performed using </a:t>
            </a:r>
            <a:r>
              <a:rPr lang="en-GB" b="1" i="0" u="none" strike="noStrike" baseline="0" dirty="0">
                <a:solidFill>
                  <a:srgbClr val="000000"/>
                </a:solidFill>
                <a:latin typeface="Times New Roman" panose="02020603050405020304" pitchFamily="18" charset="0"/>
              </a:rPr>
              <a:t>OpenCV</a:t>
            </a:r>
            <a:r>
              <a:rPr lang="en-GB" b="0" i="0" u="none" strike="noStrike" baseline="0" dirty="0">
                <a:solidFill>
                  <a:srgbClr val="000000"/>
                </a:solidFill>
                <a:latin typeface="Times New Roman" panose="02020603050405020304" pitchFamily="18" charset="0"/>
              </a:rPr>
              <a:t>, a library of programming functions mainly aimed at real-time computer vision. Following that processed facial image data was matched with knowledge base containing classified male and female faces. A model was created with the help of </a:t>
            </a:r>
            <a:r>
              <a:rPr lang="en-GB" b="1" i="0" u="none" strike="noStrike" baseline="0" dirty="0" err="1">
                <a:solidFill>
                  <a:srgbClr val="000000"/>
                </a:solidFill>
                <a:latin typeface="Times New Roman" panose="02020603050405020304" pitchFamily="18" charset="0"/>
              </a:rPr>
              <a:t>tensorflow</a:t>
            </a:r>
            <a:r>
              <a:rPr lang="en-GB" b="0" i="0" u="none" strike="noStrike" baseline="0" dirty="0">
                <a:solidFill>
                  <a:srgbClr val="000000"/>
                </a:solidFill>
                <a:latin typeface="Times New Roman" panose="02020603050405020304" pitchFamily="18" charset="0"/>
              </a:rPr>
              <a:t>, an end-to-end open source platform for machine learning, that was later used for real time face detection and gender classification. </a:t>
            </a:r>
          </a:p>
          <a:p>
            <a:pPr algn="just"/>
            <a:r>
              <a:rPr lang="en-GB" b="0" i="0" u="none" strike="noStrike" baseline="0" dirty="0">
                <a:solidFill>
                  <a:srgbClr val="000000"/>
                </a:solidFill>
                <a:latin typeface="Times New Roman" panose="02020603050405020304" pitchFamily="18" charset="0"/>
              </a:rPr>
              <a:t>A frontend was created using </a:t>
            </a:r>
            <a:r>
              <a:rPr lang="en-GB" b="1" i="0" u="none" strike="noStrike" baseline="0" dirty="0">
                <a:solidFill>
                  <a:srgbClr val="000000"/>
                </a:solidFill>
                <a:latin typeface="Times New Roman" panose="02020603050405020304" pitchFamily="18" charset="0"/>
              </a:rPr>
              <a:t>flask, </a:t>
            </a:r>
            <a:r>
              <a:rPr lang="en-GB" b="0" i="0" u="none" strike="noStrike" baseline="0" dirty="0">
                <a:solidFill>
                  <a:srgbClr val="000000"/>
                </a:solidFill>
                <a:latin typeface="Times New Roman" panose="02020603050405020304" pitchFamily="18" charset="0"/>
              </a:rPr>
              <a:t>a micro web framework written in Python with support of </a:t>
            </a:r>
            <a:r>
              <a:rPr lang="en-GB" b="1" i="0" u="none" strike="noStrike" baseline="0" dirty="0">
                <a:solidFill>
                  <a:srgbClr val="000000"/>
                </a:solidFill>
                <a:latin typeface="Times New Roman" panose="02020603050405020304" pitchFamily="18" charset="0"/>
              </a:rPr>
              <a:t>JavaScript</a:t>
            </a:r>
            <a:r>
              <a:rPr lang="en-GB" b="0" i="0" u="none" strike="noStrike" baseline="0" dirty="0">
                <a:solidFill>
                  <a:srgbClr val="000000"/>
                </a:solidFill>
                <a:latin typeface="Times New Roman" panose="02020603050405020304" pitchFamily="18" charset="0"/>
              </a:rPr>
              <a:t>, </a:t>
            </a:r>
            <a:r>
              <a:rPr lang="en-GB" b="1" i="0" u="none" strike="noStrike" baseline="0" dirty="0">
                <a:solidFill>
                  <a:srgbClr val="000000"/>
                </a:solidFill>
                <a:latin typeface="Times New Roman" panose="02020603050405020304" pitchFamily="18" charset="0"/>
              </a:rPr>
              <a:t>HTML </a:t>
            </a:r>
            <a:r>
              <a:rPr lang="en-GB" b="0" i="0" u="none" strike="noStrike" baseline="0" dirty="0">
                <a:solidFill>
                  <a:srgbClr val="000000"/>
                </a:solidFill>
                <a:latin typeface="Times New Roman" panose="02020603050405020304" pitchFamily="18" charset="0"/>
              </a:rPr>
              <a:t>and </a:t>
            </a:r>
            <a:r>
              <a:rPr lang="en-GB" b="1" i="0" u="none" strike="noStrike" baseline="0" dirty="0">
                <a:solidFill>
                  <a:srgbClr val="000000"/>
                </a:solidFill>
                <a:latin typeface="Times New Roman" panose="02020603050405020304" pitchFamily="18" charset="0"/>
              </a:rPr>
              <a:t>CSS</a:t>
            </a:r>
            <a:r>
              <a:rPr lang="en-GB" b="0" i="0" u="none" strike="noStrike" baseline="0" dirty="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260243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1969-D976-420F-9718-5484FCAE3A9A}"/>
              </a:ext>
            </a:extLst>
          </p:cNvPr>
          <p:cNvSpPr>
            <a:spLocks noGrp="1"/>
          </p:cNvSpPr>
          <p:nvPr>
            <p:ph type="title"/>
          </p:nvPr>
        </p:nvSpPr>
        <p:spPr>
          <a:xfrm>
            <a:off x="1484310" y="292194"/>
            <a:ext cx="10018713" cy="1009650"/>
          </a:xfrm>
        </p:spPr>
        <p:txBody>
          <a:bodyPr>
            <a:normAutofit/>
          </a:bodyPr>
          <a:lstStyle/>
          <a:p>
            <a:r>
              <a:rPr lang="en-IN" sz="5400" dirty="0"/>
              <a:t>System Requirements</a:t>
            </a:r>
          </a:p>
        </p:txBody>
      </p:sp>
      <p:pic>
        <p:nvPicPr>
          <p:cNvPr id="4" name="Picture 3">
            <a:extLst>
              <a:ext uri="{FF2B5EF4-FFF2-40B4-BE49-F238E27FC236}">
                <a16:creationId xmlns:a16="http://schemas.microsoft.com/office/drawing/2014/main" id="{3DB36EE9-0B78-425C-9059-963160E801B6}"/>
              </a:ext>
            </a:extLst>
          </p:cNvPr>
          <p:cNvPicPr>
            <a:picLocks noChangeAspect="1"/>
          </p:cNvPicPr>
          <p:nvPr/>
        </p:nvPicPr>
        <p:blipFill>
          <a:blip r:embed="rId2"/>
          <a:stretch>
            <a:fillRect/>
          </a:stretch>
        </p:blipFill>
        <p:spPr>
          <a:xfrm>
            <a:off x="1" y="0"/>
            <a:ext cx="1743074" cy="552975"/>
          </a:xfrm>
          <a:prstGeom prst="rect">
            <a:avLst/>
          </a:prstGeom>
        </p:spPr>
      </p:pic>
      <p:pic>
        <p:nvPicPr>
          <p:cNvPr id="5" name="Picture 4">
            <a:extLst>
              <a:ext uri="{FF2B5EF4-FFF2-40B4-BE49-F238E27FC236}">
                <a16:creationId xmlns:a16="http://schemas.microsoft.com/office/drawing/2014/main" id="{1E62EE79-1C3D-47DE-B948-1F4353F3539B}"/>
              </a:ext>
            </a:extLst>
          </p:cNvPr>
          <p:cNvPicPr>
            <a:picLocks noChangeAspect="1"/>
          </p:cNvPicPr>
          <p:nvPr/>
        </p:nvPicPr>
        <p:blipFill>
          <a:blip r:embed="rId3"/>
          <a:stretch>
            <a:fillRect/>
          </a:stretch>
        </p:blipFill>
        <p:spPr>
          <a:xfrm>
            <a:off x="10737638" y="-8467"/>
            <a:ext cx="1454362" cy="601323"/>
          </a:xfrm>
          <a:prstGeom prst="rect">
            <a:avLst/>
          </a:prstGeom>
        </p:spPr>
      </p:pic>
      <p:sp>
        <p:nvSpPr>
          <p:cNvPr id="7" name="Content Placeholder 2">
            <a:extLst>
              <a:ext uri="{FF2B5EF4-FFF2-40B4-BE49-F238E27FC236}">
                <a16:creationId xmlns:a16="http://schemas.microsoft.com/office/drawing/2014/main" id="{99637921-44B9-4769-BE72-11A9F03EB70A}"/>
              </a:ext>
            </a:extLst>
          </p:cNvPr>
          <p:cNvSpPr>
            <a:spLocks noGrp="1"/>
          </p:cNvSpPr>
          <p:nvPr>
            <p:ph idx="1"/>
          </p:nvPr>
        </p:nvSpPr>
        <p:spPr>
          <a:xfrm>
            <a:off x="1484310" y="971550"/>
            <a:ext cx="10018713" cy="4819651"/>
          </a:xfrm>
        </p:spPr>
        <p:txBody>
          <a:bodyPr>
            <a:normAutofit/>
          </a:bodyPr>
          <a:lstStyle/>
          <a:p>
            <a:r>
              <a:rPr lang="en-GB" b="0" i="0" u="none" strike="noStrike" baseline="0" dirty="0">
                <a:solidFill>
                  <a:srgbClr val="000000"/>
                </a:solidFill>
                <a:latin typeface="Times New Roman" panose="02020603050405020304" pitchFamily="18" charset="0"/>
              </a:rPr>
              <a:t>Hardware: 8GB RAM 8GB Disk Space GPU capabilities for deep learning </a:t>
            </a:r>
          </a:p>
          <a:p>
            <a:r>
              <a:rPr lang="en-IN" b="0" i="0" u="none" strike="noStrike" baseline="0" dirty="0">
                <a:solidFill>
                  <a:srgbClr val="000000"/>
                </a:solidFill>
                <a:latin typeface="Times New Roman" panose="02020603050405020304" pitchFamily="18" charset="0"/>
              </a:rPr>
              <a:t>Software: Anaconda3 </a:t>
            </a:r>
          </a:p>
          <a:p>
            <a:r>
              <a:rPr lang="pt-BR" b="0" i="0" u="none" strike="noStrike" baseline="0" dirty="0">
                <a:solidFill>
                  <a:srgbClr val="000000"/>
                </a:solidFill>
                <a:latin typeface="Times New Roman" panose="02020603050405020304" pitchFamily="18" charset="0"/>
              </a:rPr>
              <a:t>OS: Windows 7/10, MacOS (&gt;10.0), Ubuntu </a:t>
            </a:r>
            <a:endParaRPr lang="en-IN" dirty="0"/>
          </a:p>
        </p:txBody>
      </p:sp>
    </p:spTree>
    <p:extLst>
      <p:ext uri="{BB962C8B-B14F-4D97-AF65-F5344CB8AC3E}">
        <p14:creationId xmlns:p14="http://schemas.microsoft.com/office/powerpoint/2010/main" val="398512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1969-D976-420F-9718-5484FCAE3A9A}"/>
              </a:ext>
            </a:extLst>
          </p:cNvPr>
          <p:cNvSpPr>
            <a:spLocks noGrp="1"/>
          </p:cNvSpPr>
          <p:nvPr>
            <p:ph type="title"/>
          </p:nvPr>
        </p:nvSpPr>
        <p:spPr>
          <a:xfrm>
            <a:off x="1484310" y="292194"/>
            <a:ext cx="10018713" cy="1009650"/>
          </a:xfrm>
        </p:spPr>
        <p:txBody>
          <a:bodyPr>
            <a:normAutofit/>
          </a:bodyPr>
          <a:lstStyle/>
          <a:p>
            <a:r>
              <a:rPr lang="en-IN" sz="5400" dirty="0"/>
              <a:t>System Design</a:t>
            </a:r>
          </a:p>
        </p:txBody>
      </p:sp>
      <p:pic>
        <p:nvPicPr>
          <p:cNvPr id="4" name="Picture 3">
            <a:extLst>
              <a:ext uri="{FF2B5EF4-FFF2-40B4-BE49-F238E27FC236}">
                <a16:creationId xmlns:a16="http://schemas.microsoft.com/office/drawing/2014/main" id="{3DB36EE9-0B78-425C-9059-963160E801B6}"/>
              </a:ext>
            </a:extLst>
          </p:cNvPr>
          <p:cNvPicPr>
            <a:picLocks noChangeAspect="1"/>
          </p:cNvPicPr>
          <p:nvPr/>
        </p:nvPicPr>
        <p:blipFill>
          <a:blip r:embed="rId2"/>
          <a:stretch>
            <a:fillRect/>
          </a:stretch>
        </p:blipFill>
        <p:spPr>
          <a:xfrm>
            <a:off x="1" y="0"/>
            <a:ext cx="1743074" cy="552975"/>
          </a:xfrm>
          <a:prstGeom prst="rect">
            <a:avLst/>
          </a:prstGeom>
        </p:spPr>
      </p:pic>
      <p:pic>
        <p:nvPicPr>
          <p:cNvPr id="5" name="Picture 4">
            <a:extLst>
              <a:ext uri="{FF2B5EF4-FFF2-40B4-BE49-F238E27FC236}">
                <a16:creationId xmlns:a16="http://schemas.microsoft.com/office/drawing/2014/main" id="{1E62EE79-1C3D-47DE-B948-1F4353F3539B}"/>
              </a:ext>
            </a:extLst>
          </p:cNvPr>
          <p:cNvPicPr>
            <a:picLocks noChangeAspect="1"/>
          </p:cNvPicPr>
          <p:nvPr/>
        </p:nvPicPr>
        <p:blipFill>
          <a:blip r:embed="rId3"/>
          <a:stretch>
            <a:fillRect/>
          </a:stretch>
        </p:blipFill>
        <p:spPr>
          <a:xfrm>
            <a:off x="10737638" y="-8467"/>
            <a:ext cx="1454362" cy="601323"/>
          </a:xfrm>
          <a:prstGeom prst="rect">
            <a:avLst/>
          </a:prstGeom>
        </p:spPr>
      </p:pic>
      <p:pic>
        <p:nvPicPr>
          <p:cNvPr id="9" name="Picture 8" descr="Diagram&#10;&#10;Description automatically generated">
            <a:extLst>
              <a:ext uri="{FF2B5EF4-FFF2-40B4-BE49-F238E27FC236}">
                <a16:creationId xmlns:a16="http://schemas.microsoft.com/office/drawing/2014/main" id="{64E3247E-7CC9-46A6-AD54-99F85CC60789}"/>
              </a:ext>
            </a:extLst>
          </p:cNvPr>
          <p:cNvPicPr>
            <a:picLocks noChangeAspect="1"/>
          </p:cNvPicPr>
          <p:nvPr/>
        </p:nvPicPr>
        <p:blipFill>
          <a:blip r:embed="rId4"/>
          <a:stretch>
            <a:fillRect/>
          </a:stretch>
        </p:blipFill>
        <p:spPr>
          <a:xfrm>
            <a:off x="2841932" y="1301844"/>
            <a:ext cx="6892618" cy="5450300"/>
          </a:xfrm>
          <a:prstGeom prst="rect">
            <a:avLst/>
          </a:prstGeom>
        </p:spPr>
      </p:pic>
    </p:spTree>
    <p:extLst>
      <p:ext uri="{BB962C8B-B14F-4D97-AF65-F5344CB8AC3E}">
        <p14:creationId xmlns:p14="http://schemas.microsoft.com/office/powerpoint/2010/main" val="369260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1969-D976-420F-9718-5484FCAE3A9A}"/>
              </a:ext>
            </a:extLst>
          </p:cNvPr>
          <p:cNvSpPr>
            <a:spLocks noGrp="1"/>
          </p:cNvSpPr>
          <p:nvPr>
            <p:ph type="title"/>
          </p:nvPr>
        </p:nvSpPr>
        <p:spPr>
          <a:xfrm>
            <a:off x="1484310" y="292194"/>
            <a:ext cx="10018713" cy="1009650"/>
          </a:xfrm>
        </p:spPr>
        <p:txBody>
          <a:bodyPr>
            <a:normAutofit/>
          </a:bodyPr>
          <a:lstStyle/>
          <a:p>
            <a:r>
              <a:rPr lang="en-IN" sz="5400" dirty="0"/>
              <a:t>System Design</a:t>
            </a:r>
          </a:p>
        </p:txBody>
      </p:sp>
      <p:pic>
        <p:nvPicPr>
          <p:cNvPr id="4" name="Picture 3">
            <a:extLst>
              <a:ext uri="{FF2B5EF4-FFF2-40B4-BE49-F238E27FC236}">
                <a16:creationId xmlns:a16="http://schemas.microsoft.com/office/drawing/2014/main" id="{3DB36EE9-0B78-425C-9059-963160E801B6}"/>
              </a:ext>
            </a:extLst>
          </p:cNvPr>
          <p:cNvPicPr>
            <a:picLocks noChangeAspect="1"/>
          </p:cNvPicPr>
          <p:nvPr/>
        </p:nvPicPr>
        <p:blipFill>
          <a:blip r:embed="rId2"/>
          <a:stretch>
            <a:fillRect/>
          </a:stretch>
        </p:blipFill>
        <p:spPr>
          <a:xfrm>
            <a:off x="1" y="0"/>
            <a:ext cx="1743074" cy="552975"/>
          </a:xfrm>
          <a:prstGeom prst="rect">
            <a:avLst/>
          </a:prstGeom>
        </p:spPr>
      </p:pic>
      <p:pic>
        <p:nvPicPr>
          <p:cNvPr id="5" name="Picture 4">
            <a:extLst>
              <a:ext uri="{FF2B5EF4-FFF2-40B4-BE49-F238E27FC236}">
                <a16:creationId xmlns:a16="http://schemas.microsoft.com/office/drawing/2014/main" id="{1E62EE79-1C3D-47DE-B948-1F4353F3539B}"/>
              </a:ext>
            </a:extLst>
          </p:cNvPr>
          <p:cNvPicPr>
            <a:picLocks noChangeAspect="1"/>
          </p:cNvPicPr>
          <p:nvPr/>
        </p:nvPicPr>
        <p:blipFill>
          <a:blip r:embed="rId3"/>
          <a:stretch>
            <a:fillRect/>
          </a:stretch>
        </p:blipFill>
        <p:spPr>
          <a:xfrm>
            <a:off x="10737638" y="-8467"/>
            <a:ext cx="1454362" cy="601323"/>
          </a:xfrm>
          <a:prstGeom prst="rect">
            <a:avLst/>
          </a:prstGeom>
        </p:spPr>
      </p:pic>
      <p:sp>
        <p:nvSpPr>
          <p:cNvPr id="7" name="Content Placeholder 2">
            <a:extLst>
              <a:ext uri="{FF2B5EF4-FFF2-40B4-BE49-F238E27FC236}">
                <a16:creationId xmlns:a16="http://schemas.microsoft.com/office/drawing/2014/main" id="{99637921-44B9-4769-BE72-11A9F03EB70A}"/>
              </a:ext>
            </a:extLst>
          </p:cNvPr>
          <p:cNvSpPr>
            <a:spLocks noGrp="1"/>
          </p:cNvSpPr>
          <p:nvPr>
            <p:ph idx="1"/>
          </p:nvPr>
        </p:nvSpPr>
        <p:spPr>
          <a:xfrm>
            <a:off x="1484310" y="971550"/>
            <a:ext cx="10018713" cy="4819651"/>
          </a:xfrm>
        </p:spPr>
        <p:txBody>
          <a:bodyPr>
            <a:normAutofit/>
          </a:bodyPr>
          <a:lstStyle/>
          <a:p>
            <a:pPr algn="just"/>
            <a:r>
              <a:rPr lang="en-GB" b="0" i="0" u="none" strike="noStrike" baseline="0" dirty="0">
                <a:solidFill>
                  <a:srgbClr val="000000"/>
                </a:solidFill>
                <a:latin typeface="Times New Roman" panose="02020603050405020304" pitchFamily="18" charset="0"/>
              </a:rPr>
              <a:t>The Model is trained on 10,000 images of male and 10,000 images of female. The model is made using multiple number of convolution layers having different filters like 32, 64, 128 using activation function </a:t>
            </a:r>
            <a:r>
              <a:rPr lang="en-GB" b="1" i="0" u="none" strike="noStrike" baseline="0" dirty="0" err="1">
                <a:solidFill>
                  <a:srgbClr val="000000"/>
                </a:solidFill>
                <a:latin typeface="Times New Roman" panose="02020603050405020304" pitchFamily="18" charset="0"/>
              </a:rPr>
              <a:t>relu</a:t>
            </a:r>
            <a:r>
              <a:rPr lang="en-GB" b="0" i="0" u="none" strike="noStrike" baseline="0" dirty="0">
                <a:solidFill>
                  <a:srgbClr val="000000"/>
                </a:solidFill>
                <a:latin typeface="Times New Roman" panose="02020603050405020304" pitchFamily="18" charset="0"/>
              </a:rPr>
              <a:t>. The output is normalized using </a:t>
            </a:r>
            <a:r>
              <a:rPr lang="en-GB" b="0" i="0" u="none" strike="noStrike" baseline="0" dirty="0" err="1">
                <a:solidFill>
                  <a:srgbClr val="000000"/>
                </a:solidFill>
                <a:latin typeface="Times New Roman" panose="02020603050405020304" pitchFamily="18" charset="0"/>
              </a:rPr>
              <a:t>BatchNormalization</a:t>
            </a:r>
            <a:r>
              <a:rPr lang="en-GB" b="0" i="0" u="none" strike="noStrike" baseline="0" dirty="0">
                <a:solidFill>
                  <a:srgbClr val="000000"/>
                </a:solidFill>
                <a:latin typeface="Times New Roman" panose="02020603050405020304" pitchFamily="18" charset="0"/>
              </a:rPr>
              <a:t> and after each convolution layer a </a:t>
            </a:r>
            <a:r>
              <a:rPr lang="en-GB" b="0" i="0" u="none" strike="noStrike" baseline="0" dirty="0" err="1">
                <a:solidFill>
                  <a:srgbClr val="000000"/>
                </a:solidFill>
                <a:latin typeface="Times New Roman" panose="02020603050405020304" pitchFamily="18" charset="0"/>
              </a:rPr>
              <a:t>maximumpooling</a:t>
            </a:r>
            <a:r>
              <a:rPr lang="en-GB" b="0" i="0" u="none" strike="noStrike" baseline="0" dirty="0">
                <a:solidFill>
                  <a:srgbClr val="000000"/>
                </a:solidFill>
                <a:latin typeface="Times New Roman" panose="02020603050405020304" pitchFamily="18" charset="0"/>
              </a:rPr>
              <a:t> layer is applied to extract the best features from it. After each layer 25% of neurons are dropped to avoid overfitting. The layers are then flattened to get the output in 1D which is passed through sigmoid activation function so that we can get the output in the range of 0 and 1.</a:t>
            </a:r>
            <a:endParaRPr lang="en-IN" dirty="0"/>
          </a:p>
        </p:txBody>
      </p:sp>
    </p:spTree>
    <p:extLst>
      <p:ext uri="{BB962C8B-B14F-4D97-AF65-F5344CB8AC3E}">
        <p14:creationId xmlns:p14="http://schemas.microsoft.com/office/powerpoint/2010/main" val="393166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8DC0-3A93-4452-880E-D64200510E31}"/>
              </a:ext>
            </a:extLst>
          </p:cNvPr>
          <p:cNvSpPr>
            <a:spLocks noGrp="1"/>
          </p:cNvSpPr>
          <p:nvPr>
            <p:ph type="title"/>
          </p:nvPr>
        </p:nvSpPr>
        <p:spPr>
          <a:xfrm>
            <a:off x="1493836" y="-76199"/>
            <a:ext cx="10018713" cy="1047750"/>
          </a:xfrm>
        </p:spPr>
        <p:txBody>
          <a:bodyPr>
            <a:normAutofit/>
          </a:bodyPr>
          <a:lstStyle/>
          <a:p>
            <a:r>
              <a:rPr lang="en-IN" sz="5400" dirty="0"/>
              <a:t>Usage</a:t>
            </a:r>
          </a:p>
        </p:txBody>
      </p:sp>
      <p:pic>
        <p:nvPicPr>
          <p:cNvPr id="6" name="Picture 5">
            <a:extLst>
              <a:ext uri="{FF2B5EF4-FFF2-40B4-BE49-F238E27FC236}">
                <a16:creationId xmlns:a16="http://schemas.microsoft.com/office/drawing/2014/main" id="{62FEC3CF-E939-4D49-8D1D-09F048CCB27D}"/>
              </a:ext>
            </a:extLst>
          </p:cNvPr>
          <p:cNvPicPr/>
          <p:nvPr/>
        </p:nvPicPr>
        <p:blipFill>
          <a:blip r:embed="rId2"/>
          <a:stretch>
            <a:fillRect/>
          </a:stretch>
        </p:blipFill>
        <p:spPr>
          <a:xfrm>
            <a:off x="914400" y="857251"/>
            <a:ext cx="10858500" cy="6000750"/>
          </a:xfrm>
          <a:prstGeom prst="rect">
            <a:avLst/>
          </a:prstGeom>
        </p:spPr>
      </p:pic>
    </p:spTree>
    <p:extLst>
      <p:ext uri="{BB962C8B-B14F-4D97-AF65-F5344CB8AC3E}">
        <p14:creationId xmlns:p14="http://schemas.microsoft.com/office/powerpoint/2010/main" val="300299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8DC0-3A93-4452-880E-D64200510E31}"/>
              </a:ext>
            </a:extLst>
          </p:cNvPr>
          <p:cNvSpPr>
            <a:spLocks noGrp="1"/>
          </p:cNvSpPr>
          <p:nvPr>
            <p:ph type="title"/>
          </p:nvPr>
        </p:nvSpPr>
        <p:spPr>
          <a:xfrm>
            <a:off x="1493836" y="-76199"/>
            <a:ext cx="10018713" cy="1047750"/>
          </a:xfrm>
        </p:spPr>
        <p:txBody>
          <a:bodyPr>
            <a:normAutofit/>
          </a:bodyPr>
          <a:lstStyle/>
          <a:p>
            <a:r>
              <a:rPr lang="en-IN" sz="5400" dirty="0"/>
              <a:t>Usage</a:t>
            </a:r>
          </a:p>
        </p:txBody>
      </p:sp>
      <p:pic>
        <p:nvPicPr>
          <p:cNvPr id="4" name="Picture 3">
            <a:extLst>
              <a:ext uri="{FF2B5EF4-FFF2-40B4-BE49-F238E27FC236}">
                <a16:creationId xmlns:a16="http://schemas.microsoft.com/office/drawing/2014/main" id="{A164EDE7-3C39-4DEE-A738-F89748B88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415" y="855010"/>
            <a:ext cx="9068472" cy="5497192"/>
          </a:xfrm>
          <a:prstGeom prst="rect">
            <a:avLst/>
          </a:prstGeom>
        </p:spPr>
      </p:pic>
    </p:spTree>
    <p:extLst>
      <p:ext uri="{BB962C8B-B14F-4D97-AF65-F5344CB8AC3E}">
        <p14:creationId xmlns:p14="http://schemas.microsoft.com/office/powerpoint/2010/main" val="375939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B60D-CCB6-4C87-9368-6BA1B9F68DCC}"/>
              </a:ext>
            </a:extLst>
          </p:cNvPr>
          <p:cNvSpPr>
            <a:spLocks noGrp="1"/>
          </p:cNvSpPr>
          <p:nvPr>
            <p:ph type="title"/>
          </p:nvPr>
        </p:nvSpPr>
        <p:spPr>
          <a:xfrm>
            <a:off x="1484311" y="0"/>
            <a:ext cx="10018713" cy="1000125"/>
          </a:xfrm>
        </p:spPr>
        <p:txBody>
          <a:bodyPr>
            <a:normAutofit/>
          </a:bodyPr>
          <a:lstStyle/>
          <a:p>
            <a:r>
              <a:rPr lang="en-IN" sz="5400" dirty="0"/>
              <a:t>Accuracy</a:t>
            </a:r>
          </a:p>
        </p:txBody>
      </p:sp>
      <p:pic>
        <p:nvPicPr>
          <p:cNvPr id="4" name="Picture 3">
            <a:extLst>
              <a:ext uri="{FF2B5EF4-FFF2-40B4-BE49-F238E27FC236}">
                <a16:creationId xmlns:a16="http://schemas.microsoft.com/office/drawing/2014/main" id="{69A93F90-72C2-4FB8-BABA-5A7A9ABF93BA}"/>
              </a:ext>
            </a:extLst>
          </p:cNvPr>
          <p:cNvPicPr/>
          <p:nvPr/>
        </p:nvPicPr>
        <p:blipFill>
          <a:blip r:embed="rId2"/>
          <a:stretch>
            <a:fillRect/>
          </a:stretch>
        </p:blipFill>
        <p:spPr>
          <a:xfrm>
            <a:off x="1484311" y="1638300"/>
            <a:ext cx="4318635" cy="3169920"/>
          </a:xfrm>
          <a:prstGeom prst="rect">
            <a:avLst/>
          </a:prstGeom>
        </p:spPr>
      </p:pic>
      <p:pic>
        <p:nvPicPr>
          <p:cNvPr id="5" name="Picture 4">
            <a:extLst>
              <a:ext uri="{FF2B5EF4-FFF2-40B4-BE49-F238E27FC236}">
                <a16:creationId xmlns:a16="http://schemas.microsoft.com/office/drawing/2014/main" id="{80DD028C-AC58-4ECC-B4F7-73DFDCB78677}"/>
              </a:ext>
            </a:extLst>
          </p:cNvPr>
          <p:cNvPicPr/>
          <p:nvPr/>
        </p:nvPicPr>
        <p:blipFill>
          <a:blip r:embed="rId3"/>
          <a:stretch>
            <a:fillRect/>
          </a:stretch>
        </p:blipFill>
        <p:spPr>
          <a:xfrm>
            <a:off x="6798630" y="1638298"/>
            <a:ext cx="4318633" cy="3169919"/>
          </a:xfrm>
          <a:prstGeom prst="rect">
            <a:avLst/>
          </a:prstGeom>
        </p:spPr>
      </p:pic>
      <p:sp>
        <p:nvSpPr>
          <p:cNvPr id="7" name="Rectangle 1">
            <a:extLst>
              <a:ext uri="{FF2B5EF4-FFF2-40B4-BE49-F238E27FC236}">
                <a16:creationId xmlns:a16="http://schemas.microsoft.com/office/drawing/2014/main" id="{F36AD0CF-60F2-4A3B-B9F0-F46E9EE5497A}"/>
              </a:ext>
            </a:extLst>
          </p:cNvPr>
          <p:cNvSpPr>
            <a:spLocks noChangeArrowheads="1"/>
          </p:cNvSpPr>
          <p:nvPr/>
        </p:nvSpPr>
        <p:spPr bwMode="auto">
          <a:xfrm>
            <a:off x="7472045" y="5004258"/>
            <a:ext cx="2971801" cy="21544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loss function value through epochs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Rectangle 1">
            <a:extLst>
              <a:ext uri="{FF2B5EF4-FFF2-40B4-BE49-F238E27FC236}">
                <a16:creationId xmlns:a16="http://schemas.microsoft.com/office/drawing/2014/main" id="{4214A3DD-FD12-43BF-B5BF-1B120A060916}"/>
              </a:ext>
            </a:extLst>
          </p:cNvPr>
          <p:cNvSpPr>
            <a:spLocks noChangeArrowheads="1"/>
          </p:cNvSpPr>
          <p:nvPr/>
        </p:nvSpPr>
        <p:spPr bwMode="auto">
          <a:xfrm>
            <a:off x="2298063" y="5004256"/>
            <a:ext cx="2691130" cy="21544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accuracy value through epochs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7522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Slice</Template>
  <TotalTime>41</TotalTime>
  <Words>633</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Times New Roman</vt:lpstr>
      <vt:lpstr>Parallax</vt:lpstr>
      <vt:lpstr>  Identifying Gender from Facial Features </vt:lpstr>
      <vt:lpstr>Introduction</vt:lpstr>
      <vt:lpstr>Technologies</vt:lpstr>
      <vt:lpstr>System Requirements</vt:lpstr>
      <vt:lpstr>System Design</vt:lpstr>
      <vt:lpstr>System Design</vt:lpstr>
      <vt:lpstr>Usage</vt:lpstr>
      <vt:lpstr>Usage</vt:lpstr>
      <vt:lpstr>Accuracy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Identifying Gender from Facial Features </dc:title>
  <dc:creator>Pratham Pandey</dc:creator>
  <cp:lastModifiedBy>Pratham Pandey</cp:lastModifiedBy>
  <cp:revision>4</cp:revision>
  <dcterms:created xsi:type="dcterms:W3CDTF">2021-07-30T18:10:25Z</dcterms:created>
  <dcterms:modified xsi:type="dcterms:W3CDTF">2021-07-31T09:24:02Z</dcterms:modified>
</cp:coreProperties>
</file>