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sldIdLst>
    <p:sldId id="268" r:id="rId2"/>
    <p:sldId id="269" r:id="rId3"/>
    <p:sldId id="272" r:id="rId4"/>
    <p:sldId id="296" r:id="rId5"/>
    <p:sldId id="289" r:id="rId6"/>
    <p:sldId id="292" r:id="rId7"/>
    <p:sldId id="286" r:id="rId8"/>
    <p:sldId id="274" r:id="rId9"/>
    <p:sldId id="284" r:id="rId10"/>
    <p:sldId id="297" r:id="rId11"/>
    <p:sldId id="298" r:id="rId12"/>
    <p:sldId id="285" r:id="rId13"/>
    <p:sldId id="27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4626"/>
  </p:normalViewPr>
  <p:slideViewPr>
    <p:cSldViewPr snapToGrid="0">
      <p:cViewPr varScale="1">
        <p:scale>
          <a:sx n="80" d="100"/>
          <a:sy n="80" d="100"/>
        </p:scale>
        <p:origin x="1046"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BC4850-42AB-4500-938F-389090C71748}" type="slidenum">
              <a:rPr lang="en-IN" smtClean="0"/>
              <a:t>10</a:t>
            </a:fld>
            <a:endParaRPr lang="en-IN"/>
          </a:p>
        </p:txBody>
      </p:sp>
    </p:spTree>
    <p:extLst>
      <p:ext uri="{BB962C8B-B14F-4D97-AF65-F5344CB8AC3E}">
        <p14:creationId xmlns:p14="http://schemas.microsoft.com/office/powerpoint/2010/main" val="4160349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593367"/>
            <a:ext cx="11360800" cy="7636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 name="Google Shape;16;p3"/>
          <p:cNvSpPr txBox="1">
            <a:spLocks noGrp="1"/>
          </p:cNvSpPr>
          <p:nvPr>
            <p:ph type="body" idx="1"/>
          </p:nvPr>
        </p:nvSpPr>
        <p:spPr>
          <a:xfrm>
            <a:off x="4156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6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400"/>
              </a:spcBef>
              <a:spcAft>
                <a:spcPts val="0"/>
              </a:spcAft>
              <a:buSzPts val="1200"/>
              <a:buChar char="–"/>
              <a:defRPr sz="1600"/>
            </a:lvl4pPr>
            <a:lvl5pPr marL="3047924" lvl="4" indent="-406390" rtl="0">
              <a:spcBef>
                <a:spcPts val="400"/>
              </a:spcBef>
              <a:spcAft>
                <a:spcPts val="0"/>
              </a:spcAft>
              <a:buSzPts val="1200"/>
              <a:buChar char="»"/>
              <a:defRPr sz="1600"/>
            </a:lvl5pPr>
            <a:lvl6pPr marL="3657509" lvl="5" indent="-406390" rtl="0">
              <a:spcBef>
                <a:spcPts val="400"/>
              </a:spcBef>
              <a:spcAft>
                <a:spcPts val="0"/>
              </a:spcAft>
              <a:buSzPts val="1200"/>
              <a:buChar char="•"/>
              <a:defRPr sz="1600"/>
            </a:lvl6pPr>
            <a:lvl7pPr marL="4267093" lvl="6" indent="-406390" rtl="0">
              <a:spcBef>
                <a:spcPts val="400"/>
              </a:spcBef>
              <a:spcAft>
                <a:spcPts val="0"/>
              </a:spcAft>
              <a:buSzPts val="1200"/>
              <a:buChar char="•"/>
              <a:defRPr sz="1600"/>
            </a:lvl7pPr>
            <a:lvl8pPr marL="4876678" lvl="7" indent="-406390" rtl="0">
              <a:spcBef>
                <a:spcPts val="400"/>
              </a:spcBef>
              <a:spcAft>
                <a:spcPts val="0"/>
              </a:spcAft>
              <a:buSzPts val="1200"/>
              <a:buChar char="•"/>
              <a:defRPr sz="1600"/>
            </a:lvl8pPr>
            <a:lvl9pPr marL="5486263" lvl="8" indent="-406390" rtl="0">
              <a:spcBef>
                <a:spcPts val="400"/>
              </a:spcBef>
              <a:spcAft>
                <a:spcPts val="0"/>
              </a:spcAft>
              <a:buSzPts val="1200"/>
              <a:buChar char="•"/>
              <a:defRPr sz="1600"/>
            </a:lvl9pPr>
          </a:lstStyle>
          <a:p>
            <a:endParaRPr/>
          </a:p>
        </p:txBody>
      </p:sp>
      <p:sp>
        <p:nvSpPr>
          <p:cNvPr id="17" name="Google Shape;17;p3"/>
          <p:cNvSpPr txBox="1">
            <a:spLocks noGrp="1"/>
          </p:cNvSpPr>
          <p:nvPr>
            <p:ph type="body" idx="2"/>
          </p:nvPr>
        </p:nvSpPr>
        <p:spPr>
          <a:xfrm>
            <a:off x="6443200" y="1536633"/>
            <a:ext cx="5333200" cy="4555200"/>
          </a:xfrm>
          <a:prstGeom prst="rect">
            <a:avLst/>
          </a:prstGeom>
        </p:spPr>
        <p:txBody>
          <a:bodyPr spcFirstLastPara="1" wrap="square" lIns="68575" tIns="34275" rIns="68575" bIns="34275" anchor="t" anchorCtr="0">
            <a:noAutofit/>
          </a:bodyPr>
          <a:lstStyle>
            <a:lvl1pPr marL="609585" lvl="0" indent="-423323" rtl="0">
              <a:spcBef>
                <a:spcPts val="667"/>
              </a:spcBef>
              <a:spcAft>
                <a:spcPts val="0"/>
              </a:spcAft>
              <a:buSzPts val="1400"/>
              <a:buChar char="•"/>
              <a:defRPr sz="1867"/>
            </a:lvl1pPr>
            <a:lvl2pPr marL="1219170" lvl="1" indent="-406390" rtl="0">
              <a:spcBef>
                <a:spcPts val="533"/>
              </a:spcBef>
              <a:spcAft>
                <a:spcPts val="0"/>
              </a:spcAft>
              <a:buSzPts val="1200"/>
              <a:buChar char="–"/>
              <a:defRPr sz="1600"/>
            </a:lvl2pPr>
            <a:lvl3pPr marL="1828754" lvl="2" indent="-406390" rtl="0">
              <a:spcBef>
                <a:spcPts val="533"/>
              </a:spcBef>
              <a:spcAft>
                <a:spcPts val="0"/>
              </a:spcAft>
              <a:buSzPts val="1200"/>
              <a:buChar char="•"/>
              <a:defRPr sz="1600"/>
            </a:lvl3pPr>
            <a:lvl4pPr marL="2438339" lvl="3" indent="-406390" rtl="0">
              <a:spcBef>
                <a:spcPts val="400"/>
              </a:spcBef>
              <a:spcAft>
                <a:spcPts val="0"/>
              </a:spcAft>
              <a:buSzPts val="1200"/>
              <a:buChar char="–"/>
              <a:defRPr sz="1600"/>
            </a:lvl4pPr>
            <a:lvl5pPr marL="3047924" lvl="4" indent="-406390" rtl="0">
              <a:spcBef>
                <a:spcPts val="400"/>
              </a:spcBef>
              <a:spcAft>
                <a:spcPts val="0"/>
              </a:spcAft>
              <a:buSzPts val="1200"/>
              <a:buChar char="»"/>
              <a:defRPr sz="1600"/>
            </a:lvl5pPr>
            <a:lvl6pPr marL="3657509" lvl="5" indent="-406390" rtl="0">
              <a:spcBef>
                <a:spcPts val="400"/>
              </a:spcBef>
              <a:spcAft>
                <a:spcPts val="0"/>
              </a:spcAft>
              <a:buSzPts val="1200"/>
              <a:buChar char="•"/>
              <a:defRPr sz="1600"/>
            </a:lvl6pPr>
            <a:lvl7pPr marL="4267093" lvl="6" indent="-406390" rtl="0">
              <a:spcBef>
                <a:spcPts val="400"/>
              </a:spcBef>
              <a:spcAft>
                <a:spcPts val="0"/>
              </a:spcAft>
              <a:buSzPts val="1200"/>
              <a:buChar char="•"/>
              <a:defRPr sz="1600"/>
            </a:lvl7pPr>
            <a:lvl8pPr marL="4876678" lvl="7" indent="-406390" rtl="0">
              <a:spcBef>
                <a:spcPts val="400"/>
              </a:spcBef>
              <a:spcAft>
                <a:spcPts val="0"/>
              </a:spcAft>
              <a:buSzPts val="1200"/>
              <a:buChar char="•"/>
              <a:defRPr sz="1600"/>
            </a:lvl8pPr>
            <a:lvl9pPr marL="5486263" lvl="8" indent="-406390" rtl="0">
              <a:spcBef>
                <a:spcPts val="400"/>
              </a:spcBef>
              <a:spcAft>
                <a:spcPts val="0"/>
              </a:spcAft>
              <a:buSzPts val="1200"/>
              <a:buChar char="•"/>
              <a:defRPr sz="1600"/>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49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4/28/2022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detect-plant-disease.herokuapp.com/" TargetMode="External"/><Relationship Id="rId2" Type="http://schemas.openxmlformats.org/officeDocument/2006/relationships/hyperlink" Target="https://www.kaggle.com/datasets/emmarex/plantdisease" TargetMode="External"/><Relationship Id="rId1" Type="http://schemas.openxmlformats.org/officeDocument/2006/relationships/slideLayout" Target="../slideLayouts/slideLayout12.xml"/><Relationship Id="rId4" Type="http://schemas.openxmlformats.org/officeDocument/2006/relationships/hyperlink" Target="https://github.com/Pulkit3108/Plant-Disease-Dete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pls.2016.01419/full#h1" TargetMode="External"/><Relationship Id="rId2" Type="http://schemas.openxmlformats.org/officeDocument/2006/relationships/hyperlink" Target="https://plantmethods.biomedcentral.com/articles/10.1186/s13007-021-00722-9"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415600" y="211753"/>
            <a:ext cx="11360800" cy="777953"/>
          </a:xfrm>
        </p:spPr>
        <p:txBody>
          <a:bodyPr/>
          <a:lstStyle/>
          <a:p>
            <a:pPr algn="ctr"/>
            <a:r>
              <a:rPr lang="en-IN" sz="4400" b="1" u="sng" dirty="0">
                <a:latin typeface="AvantGarde LT Medium Caps" panose="02000603030000020004" pitchFamily="2" charset="0"/>
              </a:rPr>
              <a:t>Design &amp; Architecture</a:t>
            </a:r>
          </a:p>
        </p:txBody>
      </p:sp>
      <p:sp>
        <p:nvSpPr>
          <p:cNvPr id="3" name="Text Placeholder 2">
            <a:extLst>
              <a:ext uri="{FF2B5EF4-FFF2-40B4-BE49-F238E27FC236}">
                <a16:creationId xmlns:a16="http://schemas.microsoft.com/office/drawing/2014/main" id="{A16DEDA4-C24C-4F61-9370-E1F5F4764498}"/>
              </a:ext>
            </a:extLst>
          </p:cNvPr>
          <p:cNvSpPr>
            <a:spLocks noGrp="1"/>
          </p:cNvSpPr>
          <p:nvPr>
            <p:ph type="body" idx="1"/>
          </p:nvPr>
        </p:nvSpPr>
        <p:spPr>
          <a:xfrm>
            <a:off x="415601" y="1057275"/>
            <a:ext cx="11360799" cy="4350722"/>
          </a:xfrm>
        </p:spPr>
        <p:txBody>
          <a:bodyPr/>
          <a:lstStyle/>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Now that we’ve trained the model, we need to use the model to perform predictions. This part is done using python in app.py, which includes different functions to take image as input via upload. The images are handled using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opencv</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Flask is used to work with the frontend, which is then integrated with HTML pages, styled using CSS and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Different components of functions have different endpoints which render a certain component according to functionality needed.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HTML component includes two files namely base.html and index.html. base.html contains a basic template for the frontend which is inherited by index.html. Index.html is rendered upon starting the server and opening the page for the project in a web browser. </a:t>
            </a: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CSS is used to beautify the webpage by adding design elements and a beautiful background.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image request and response are handled using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 weather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is implemented in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display the current weather of the place.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website has also been deployed on cloud using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herokuapp</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251228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415599" y="115577"/>
            <a:ext cx="11360800" cy="777953"/>
          </a:xfrm>
        </p:spPr>
        <p:txBody>
          <a:bodyPr/>
          <a:lstStyle/>
          <a:p>
            <a:pPr algn="ctr"/>
            <a:r>
              <a:rPr lang="en-IN" b="1" u="sng" dirty="0">
                <a:latin typeface="AvantGarde LT Medium Caps" panose="02000603030000020004" pitchFamily="2" charset="0"/>
              </a:rPr>
              <a:t>UI</a:t>
            </a:r>
            <a:endParaRPr lang="en-IN" sz="4400" b="1" u="sng" dirty="0">
              <a:latin typeface="AvantGarde LT Medium Caps" panose="02000603030000020004" pitchFamily="2"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11</a:t>
            </a:fld>
            <a:endParaRPr lang="en"/>
          </a:p>
        </p:txBody>
      </p:sp>
      <p:pic>
        <p:nvPicPr>
          <p:cNvPr id="6" name="Picture 5" descr="A picture containing text, plant, green, leaf&#10;&#10;Description automatically generated">
            <a:extLst>
              <a:ext uri="{FF2B5EF4-FFF2-40B4-BE49-F238E27FC236}">
                <a16:creationId xmlns:a16="http://schemas.microsoft.com/office/drawing/2014/main" id="{8FFF9914-7FC6-4938-AC89-5901AF7D5DD6}"/>
              </a:ext>
            </a:extLst>
          </p:cNvPr>
          <p:cNvPicPr>
            <a:picLocks noChangeAspect="1"/>
          </p:cNvPicPr>
          <p:nvPr/>
        </p:nvPicPr>
        <p:blipFill>
          <a:blip r:embed="rId2"/>
          <a:stretch>
            <a:fillRect/>
          </a:stretch>
        </p:blipFill>
        <p:spPr>
          <a:xfrm>
            <a:off x="257394" y="840521"/>
            <a:ext cx="11677210" cy="5579329"/>
          </a:xfrm>
          <a:prstGeom prst="rect">
            <a:avLst/>
          </a:prstGeom>
        </p:spPr>
      </p:pic>
    </p:spTree>
    <p:extLst>
      <p:ext uri="{BB962C8B-B14F-4D97-AF65-F5344CB8AC3E}">
        <p14:creationId xmlns:p14="http://schemas.microsoft.com/office/powerpoint/2010/main" val="88008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415598" y="536754"/>
            <a:ext cx="11360800" cy="777953"/>
          </a:xfrm>
        </p:spPr>
        <p:txBody>
          <a:bodyPr/>
          <a:lstStyle/>
          <a:p>
            <a:pPr algn="ctr"/>
            <a:r>
              <a:rPr lang="en-IN" b="1" u="sng" dirty="0">
                <a:latin typeface="AvantGarde LT Medium Caps" panose="02000603030000020004" pitchFamily="2" charset="0"/>
                <a:cs typeface="Times New Roman" panose="02020603050405020304" pitchFamily="18" charset="0"/>
              </a:rPr>
              <a:t>Conclusion</a:t>
            </a:r>
            <a:endParaRPr lang="en-IN" sz="4400" b="1" u="sng" dirty="0">
              <a:latin typeface="AvantGarde LT Medium Caps" panose="02000603030000020004" pitchFamily="2" charset="0"/>
            </a:endParaRPr>
          </a:p>
        </p:txBody>
      </p:sp>
      <p:sp>
        <p:nvSpPr>
          <p:cNvPr id="3" name="Text Placeholder 2">
            <a:extLst>
              <a:ext uri="{FF2B5EF4-FFF2-40B4-BE49-F238E27FC236}">
                <a16:creationId xmlns:a16="http://schemas.microsoft.com/office/drawing/2014/main" id="{A16DEDA4-C24C-4F61-9370-E1F5F4764498}"/>
              </a:ext>
            </a:extLst>
          </p:cNvPr>
          <p:cNvSpPr>
            <a:spLocks noGrp="1"/>
          </p:cNvSpPr>
          <p:nvPr>
            <p:ph type="body" idx="1"/>
          </p:nvPr>
        </p:nvSpPr>
        <p:spPr>
          <a:xfrm>
            <a:off x="415598" y="1453530"/>
            <a:ext cx="11360799" cy="3950940"/>
          </a:xfrm>
        </p:spPr>
        <p:txBody>
          <a:bodyPr/>
          <a:lstStyle/>
          <a:p>
            <a:pPr algn="just">
              <a:lnSpc>
                <a:spcPct val="107000"/>
              </a:lnSpc>
              <a:spcAft>
                <a:spcPts val="6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Failure of crops has always been an issue for farmers around the globe, reports of more than 50% of yield lost are frequent. Even if high measures are taken to protect crops some of them are still bound to fail. The threat to food security has only grown in the past 3 decades due to various factors like climate change and use of harsh chemicals on plantation. This problem can be mitigated by creating a system that intelligently detects plant diseases thus ensuring high yield percentage.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In our project we use concepts of Deep learning to build a model that can accurately detect diseases in a number of plants. We were able to obtain an accuracy of around </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93.78%.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dataset contained over 16000 images belonging to 15 classes for three plants.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Dataset used: </a:t>
            </a:r>
            <a:r>
              <a:rPr lang="en-GB"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https://www.kaggle.com/datasets/emmarex/plantdisease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Web App Link: </a:t>
            </a:r>
            <a:r>
              <a:rPr lang="en-IN"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http://detect-plant-disease.herokuapp.com/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86262" indent="0" algn="just">
              <a:lnSpc>
                <a:spcPct val="107000"/>
              </a:lnSpc>
              <a:spcAft>
                <a:spcPts val="600"/>
              </a:spcAft>
              <a:buNone/>
            </a:pPr>
            <a:r>
              <a:rPr lang="en-IN" sz="2000" dirty="0" err="1">
                <a:latin typeface="Times New Roman" panose="02020603050405020304" pitchFamily="18" charset="0"/>
                <a:ea typeface="Calibri" panose="020F0502020204030204" pitchFamily="34" charset="0"/>
                <a:cs typeface="Times New Roman" panose="02020603050405020304" pitchFamily="18" charset="0"/>
              </a:rPr>
              <a:t>Github</a:t>
            </a:r>
            <a:r>
              <a:rPr lang="en-IN" sz="2000" dirty="0">
                <a:latin typeface="Times New Roman" panose="02020603050405020304" pitchFamily="18" charset="0"/>
                <a:ea typeface="Calibri" panose="020F0502020204030204" pitchFamily="34" charset="0"/>
                <a:cs typeface="Times New Roman" panose="02020603050405020304" pitchFamily="18" charset="0"/>
              </a:rPr>
              <a:t> Link: </a:t>
            </a:r>
            <a:r>
              <a:rPr lang="en-IN" sz="2000" dirty="0">
                <a:latin typeface="Times New Roman" panose="02020603050405020304" pitchFamily="18" charset="0"/>
                <a:ea typeface="Calibri" panose="020F0502020204030204" pitchFamily="34" charset="0"/>
                <a:cs typeface="Times New Roman" panose="02020603050405020304" pitchFamily="18" charset="0"/>
                <a:hlinkClick r:id="rId4"/>
              </a:rPr>
              <a:t>https://github.com/Pulkit3108/Plant-Disease-Detection</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nSpc>
                <a:spcPct val="107000"/>
              </a:lnSpc>
              <a:spcAft>
                <a:spcPts val="6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383078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04B-D2B9-4EF5-9ED7-31894D31D005}"/>
              </a:ext>
            </a:extLst>
          </p:cNvPr>
          <p:cNvSpPr>
            <a:spLocks noGrp="1"/>
          </p:cNvSpPr>
          <p:nvPr>
            <p:ph type="title"/>
          </p:nvPr>
        </p:nvSpPr>
        <p:spPr>
          <a:xfrm>
            <a:off x="415600" y="0"/>
            <a:ext cx="11360800" cy="1571223"/>
          </a:xfrm>
        </p:spPr>
        <p:txBody>
          <a:bodyPr/>
          <a:lstStyle/>
          <a:p>
            <a:pPr algn="ctr"/>
            <a:r>
              <a:rPr lang="en-IN" sz="4400" b="1" u="sng" dirty="0">
                <a:latin typeface="AvantGarde LT Medium Caps" panose="02000603030000020004" pitchFamily="2" charset="0"/>
                <a:cs typeface="Times New Roman" panose="02020603050405020304" pitchFamily="18" charset="0"/>
              </a:rPr>
              <a:t>References</a:t>
            </a:r>
            <a:endParaRPr lang="en-IN" sz="3600" b="1" u="sng" dirty="0">
              <a:latin typeface="AvantGarde LT Medium Caps" panose="02000603030000020004" pitchFamily="2"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EFEDC68-53C6-4419-9226-46BCE220CE68}"/>
              </a:ext>
            </a:extLst>
          </p:cNvPr>
          <p:cNvSpPr>
            <a:spLocks noGrp="1"/>
          </p:cNvSpPr>
          <p:nvPr>
            <p:ph type="sldNum" idx="12"/>
          </p:nvPr>
        </p:nvSpPr>
        <p:spPr/>
        <p:txBody>
          <a:bodyPr/>
          <a:lstStyle/>
          <a:p>
            <a:fld id="{00000000-1234-1234-1234-123412341234}" type="slidenum">
              <a:rPr lang="en" smtClean="0"/>
              <a:pPr/>
              <a:t>13</a:t>
            </a:fld>
            <a:endParaRPr lang="en"/>
          </a:p>
        </p:txBody>
      </p:sp>
      <p:sp>
        <p:nvSpPr>
          <p:cNvPr id="6" name="Text Placeholder 5">
            <a:extLst>
              <a:ext uri="{FF2B5EF4-FFF2-40B4-BE49-F238E27FC236}">
                <a16:creationId xmlns:a16="http://schemas.microsoft.com/office/drawing/2014/main" id="{EE3C910C-0E3A-4688-9B66-585ECF9FE0E5}"/>
              </a:ext>
            </a:extLst>
          </p:cNvPr>
          <p:cNvSpPr>
            <a:spLocks noGrp="1"/>
          </p:cNvSpPr>
          <p:nvPr>
            <p:ph type="body" idx="1"/>
          </p:nvPr>
        </p:nvSpPr>
        <p:spPr>
          <a:xfrm>
            <a:off x="415600" y="1303800"/>
            <a:ext cx="11612611" cy="4555200"/>
          </a:xfrm>
        </p:spPr>
        <p:txBody>
          <a:bodyPr/>
          <a:lstStyle/>
          <a:p>
            <a:pPr marL="0" lvl="0" indent="0" algn="just">
              <a:lnSpc>
                <a:spcPct val="107000"/>
              </a:lnSpc>
              <a:spcAft>
                <a:spcPts val="600"/>
              </a:spcAft>
              <a:buNone/>
            </a:pPr>
            <a:r>
              <a:rPr lang="en-IN" sz="1800" dirty="0">
                <a:latin typeface="Times New Roman" panose="02020603050405020304" pitchFamily="18" charset="0"/>
                <a:cs typeface="Times New Roman" panose="02020603050405020304" pitchFamily="18" charset="0"/>
              </a:rPr>
              <a:t>[1] </a:t>
            </a:r>
            <a:r>
              <a:rPr lang="en-GB" sz="1800" dirty="0">
                <a:latin typeface="Times New Roman" panose="02020603050405020304" pitchFamily="18" charset="0"/>
                <a:cs typeface="Times New Roman" panose="02020603050405020304" pitchFamily="18" charset="0"/>
                <a:hlinkClick r:id="rId2"/>
              </a:rPr>
              <a:t>Plant diseases and pests detection based on deep learning: a review | Plant Methods | Full Text (biomedcentral.com)</a:t>
            </a:r>
            <a:endParaRPr lang="en-IN" sz="1800" dirty="0">
              <a:latin typeface="Times New Roman" panose="02020603050405020304" pitchFamily="18" charset="0"/>
              <a:cs typeface="Times New Roman" panose="02020603050405020304" pitchFamily="18" charset="0"/>
            </a:endParaRPr>
          </a:p>
          <a:p>
            <a:pPr marL="0" lvl="0" indent="0" algn="just">
              <a:lnSpc>
                <a:spcPct val="107000"/>
              </a:lnSpc>
              <a:spcAft>
                <a:spcPts val="600"/>
              </a:spcAft>
              <a:buNone/>
            </a:pPr>
            <a:r>
              <a:rPr lang="en-IN" sz="1800" dirty="0">
                <a:latin typeface="Times New Roman" panose="02020603050405020304" pitchFamily="18" charset="0"/>
                <a:cs typeface="Times New Roman" panose="02020603050405020304" pitchFamily="18" charset="0"/>
              </a:rPr>
              <a:t>[2] </a:t>
            </a:r>
            <a:r>
              <a:rPr lang="en-GB" sz="1800" dirty="0">
                <a:latin typeface="Times New Roman" panose="02020603050405020304" pitchFamily="18" charset="0"/>
                <a:cs typeface="Times New Roman" panose="02020603050405020304" pitchFamily="18" charset="0"/>
              </a:rPr>
              <a:t>Richard N Strange and Peter R Scott. Plant disease: a threat to global food security. Annual review of phytopathology, 43, 2005.</a:t>
            </a:r>
            <a:endParaRPr lang="en-IN" sz="1800" dirty="0">
              <a:latin typeface="Times New Roman" panose="02020603050405020304" pitchFamily="18" charset="0"/>
              <a:cs typeface="Times New Roman" panose="02020603050405020304" pitchFamily="18" charset="0"/>
            </a:endParaRPr>
          </a:p>
          <a:p>
            <a:pPr marL="0" lvl="0" indent="0" algn="just">
              <a:lnSpc>
                <a:spcPct val="107000"/>
              </a:lnSpc>
              <a:spcAft>
                <a:spcPts val="600"/>
              </a:spcAft>
              <a:buNone/>
            </a:pPr>
            <a:r>
              <a:rPr lang="en-IN" sz="1800" dirty="0">
                <a:latin typeface="Times New Roman" panose="02020603050405020304" pitchFamily="18" charset="0"/>
                <a:cs typeface="Times New Roman" panose="02020603050405020304" pitchFamily="18" charset="0"/>
              </a:rPr>
              <a:t>[3] Yusuke Kawasaki, Hiroyuki </a:t>
            </a:r>
            <a:r>
              <a:rPr lang="en-IN" sz="1800" dirty="0" err="1">
                <a:latin typeface="Times New Roman" panose="02020603050405020304" pitchFamily="18" charset="0"/>
                <a:cs typeface="Times New Roman" panose="02020603050405020304" pitchFamily="18" charset="0"/>
              </a:rPr>
              <a:t>Uga</a:t>
            </a:r>
            <a:r>
              <a:rPr lang="en-IN" sz="1800" dirty="0">
                <a:latin typeface="Times New Roman" panose="02020603050405020304" pitchFamily="18" charset="0"/>
                <a:cs typeface="Times New Roman" panose="02020603050405020304" pitchFamily="18" charset="0"/>
              </a:rPr>
              <a:t>, Satoshi </a:t>
            </a:r>
            <a:r>
              <a:rPr lang="en-IN" sz="1800" dirty="0" err="1">
                <a:latin typeface="Times New Roman" panose="02020603050405020304" pitchFamily="18" charset="0"/>
                <a:cs typeface="Times New Roman" panose="02020603050405020304" pitchFamily="18" charset="0"/>
              </a:rPr>
              <a:t>Kagiwada</a:t>
            </a:r>
            <a:r>
              <a:rPr lang="en-IN" sz="1800" dirty="0">
                <a:latin typeface="Times New Roman" panose="02020603050405020304" pitchFamily="18" charset="0"/>
                <a:cs typeface="Times New Roman" panose="02020603050405020304" pitchFamily="18" charset="0"/>
              </a:rPr>
              <a:t>, and Hitoshi </a:t>
            </a:r>
            <a:r>
              <a:rPr lang="en-IN" sz="1800" dirty="0" err="1">
                <a:latin typeface="Times New Roman" panose="02020603050405020304" pitchFamily="18" charset="0"/>
                <a:cs typeface="Times New Roman" panose="02020603050405020304" pitchFamily="18" charset="0"/>
              </a:rPr>
              <a:t>Iyatomi</a:t>
            </a:r>
            <a:r>
              <a:rPr lang="en-IN" sz="1800" dirty="0">
                <a:latin typeface="Times New Roman" panose="02020603050405020304" pitchFamily="18" charset="0"/>
                <a:cs typeface="Times New Roman" panose="02020603050405020304" pitchFamily="18" charset="0"/>
              </a:rPr>
              <a:t>. Basic study of automated diagnosis of viral plant diseases using convolutional neural networks. In International Symposium on Visual Computing, pages 638–645. Springer, 2015.</a:t>
            </a:r>
          </a:p>
          <a:p>
            <a:pPr marL="0" lvl="0" indent="0" algn="just">
              <a:lnSpc>
                <a:spcPct val="107000"/>
              </a:lnSpc>
              <a:spcAft>
                <a:spcPts val="600"/>
              </a:spcAft>
              <a:buNone/>
            </a:pPr>
            <a:r>
              <a:rPr lang="en-IN" sz="1800" dirty="0">
                <a:latin typeface="Times New Roman" panose="02020603050405020304" pitchFamily="18" charset="0"/>
                <a:cs typeface="Times New Roman" panose="02020603050405020304" pitchFamily="18" charset="0"/>
              </a:rPr>
              <a:t>[4] </a:t>
            </a:r>
            <a:r>
              <a:rPr lang="en-GB" sz="1800" dirty="0">
                <a:latin typeface="Times New Roman" panose="02020603050405020304" pitchFamily="18" charset="0"/>
                <a:cs typeface="Times New Roman" panose="02020603050405020304" pitchFamily="18" charset="0"/>
              </a:rPr>
              <a:t>Sharada P Mohanty, David P Hughes, and Marcel </a:t>
            </a:r>
            <a:r>
              <a:rPr lang="en-GB" sz="1800" dirty="0" err="1">
                <a:latin typeface="Times New Roman" panose="02020603050405020304" pitchFamily="18" charset="0"/>
                <a:cs typeface="Times New Roman" panose="02020603050405020304" pitchFamily="18" charset="0"/>
              </a:rPr>
              <a:t>Salathé</a:t>
            </a:r>
            <a:r>
              <a:rPr lang="en-GB" sz="1800" dirty="0">
                <a:latin typeface="Times New Roman" panose="02020603050405020304" pitchFamily="18" charset="0"/>
                <a:cs typeface="Times New Roman" panose="02020603050405020304" pitchFamily="18" charset="0"/>
              </a:rPr>
              <a:t>. Using deep learning for image-based plant disease detection. Frontiers in plant science, 7:1419, 2016.</a:t>
            </a:r>
          </a:p>
          <a:p>
            <a:pPr marL="0" lvl="0" indent="0" algn="just">
              <a:lnSpc>
                <a:spcPct val="107000"/>
              </a:lnSpc>
              <a:spcAft>
                <a:spcPts val="600"/>
              </a:spcAft>
              <a:buNone/>
            </a:pPr>
            <a:r>
              <a:rPr lang="en-GB" sz="1800" dirty="0">
                <a:latin typeface="Times New Roman" panose="02020603050405020304" pitchFamily="18" charset="0"/>
                <a:cs typeface="Times New Roman" panose="02020603050405020304" pitchFamily="18" charset="0"/>
              </a:rPr>
              <a:t>[5] </a:t>
            </a:r>
            <a:r>
              <a:rPr lang="en-GB" sz="1800" dirty="0" err="1">
                <a:latin typeface="Times New Roman" panose="02020603050405020304" pitchFamily="18" charset="0"/>
                <a:cs typeface="Times New Roman" panose="02020603050405020304" pitchFamily="18" charset="0"/>
              </a:rPr>
              <a:t>Srdjan</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Sladojevic</a:t>
            </a:r>
            <a:r>
              <a:rPr lang="en-GB" sz="1800" dirty="0">
                <a:latin typeface="Times New Roman" panose="02020603050405020304" pitchFamily="18" charset="0"/>
                <a:cs typeface="Times New Roman" panose="02020603050405020304" pitchFamily="18" charset="0"/>
              </a:rPr>
              <a:t>, Marko </a:t>
            </a:r>
            <a:r>
              <a:rPr lang="en-GB" sz="1800" dirty="0" err="1">
                <a:latin typeface="Times New Roman" panose="02020603050405020304" pitchFamily="18" charset="0"/>
                <a:cs typeface="Times New Roman" panose="02020603050405020304" pitchFamily="18" charset="0"/>
              </a:rPr>
              <a:t>Arsenovic</a:t>
            </a:r>
            <a:r>
              <a:rPr lang="en-GB" sz="1800" dirty="0">
                <a:latin typeface="Times New Roman" panose="02020603050405020304" pitchFamily="18" charset="0"/>
                <a:cs typeface="Times New Roman" panose="02020603050405020304" pitchFamily="18" charset="0"/>
              </a:rPr>
              <a:t>, Andras </a:t>
            </a:r>
            <a:r>
              <a:rPr lang="en-GB" sz="1800" dirty="0" err="1">
                <a:latin typeface="Times New Roman" panose="02020603050405020304" pitchFamily="18" charset="0"/>
                <a:cs typeface="Times New Roman" panose="02020603050405020304" pitchFamily="18" charset="0"/>
              </a:rPr>
              <a:t>Anderla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Dubravko</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Culibrk</a:t>
            </a:r>
            <a:r>
              <a:rPr lang="en-GB" sz="1800" dirty="0">
                <a:latin typeface="Times New Roman" panose="02020603050405020304" pitchFamily="18" charset="0"/>
                <a:cs typeface="Times New Roman" panose="02020603050405020304" pitchFamily="18" charset="0"/>
              </a:rPr>
              <a:t>, and Darko Stefanovic. Deep neural networks based recognition of plant diseases by leaf image classification. Computational intelligence and neuroscience, 2016, 2016.</a:t>
            </a:r>
          </a:p>
          <a:p>
            <a:pPr marL="0" lvl="0" indent="0" algn="just">
              <a:lnSpc>
                <a:spcPct val="107000"/>
              </a:lnSpc>
              <a:spcAft>
                <a:spcPts val="600"/>
              </a:spcAft>
              <a:buNone/>
            </a:pPr>
            <a:r>
              <a:rPr lang="en-GB" sz="1800" dirty="0">
                <a:latin typeface="Times New Roman" panose="02020603050405020304" pitchFamily="18" charset="0"/>
                <a:cs typeface="Times New Roman" panose="02020603050405020304" pitchFamily="18" charset="0"/>
              </a:rPr>
              <a:t>[6] Nigam S, Jain R, Marwaha S, Arora A, Singh K V. 2019. Deep learning for plant disease identification. (In) Proceeding of International Conference on Agricultural Statistics, New Delhi, November 18-21.</a:t>
            </a:r>
          </a:p>
          <a:p>
            <a:pPr marL="0" lvl="0" indent="0" algn="just">
              <a:lnSpc>
                <a:spcPct val="107000"/>
              </a:lnSpc>
              <a:spcAft>
                <a:spcPts val="600"/>
              </a:spcAft>
              <a:buNone/>
            </a:pPr>
            <a:r>
              <a:rPr lang="en-GB" sz="1800" dirty="0">
                <a:latin typeface="Times New Roman" panose="02020603050405020304" pitchFamily="18" charset="0"/>
                <a:cs typeface="Times New Roman" panose="02020603050405020304" pitchFamily="18" charset="0"/>
              </a:rPr>
              <a:t>[7] </a:t>
            </a:r>
            <a:r>
              <a:rPr lang="en-GB" sz="1800" dirty="0">
                <a:latin typeface="Times New Roman" panose="02020603050405020304" pitchFamily="18" charset="0"/>
                <a:cs typeface="Times New Roman" panose="02020603050405020304" pitchFamily="18" charset="0"/>
                <a:hlinkClick r:id="rId3"/>
              </a:rPr>
              <a:t>Frontiers | Using Deep Learning for Image-Based Plant Disease Detection | Plant Science (frontiersin.org)</a:t>
            </a:r>
            <a:endParaRPr lang="en-IN" sz="1800" dirty="0">
              <a:latin typeface="Times New Roman" panose="02020603050405020304" pitchFamily="18" charset="0"/>
              <a:cs typeface="Times New Roman" panose="02020603050405020304" pitchFamily="18" charset="0"/>
            </a:endParaRPr>
          </a:p>
          <a:p>
            <a:pPr marL="0" lvl="0" indent="0" algn="just">
              <a:lnSpc>
                <a:spcPct val="107000"/>
              </a:lnSpc>
              <a:spcAft>
                <a:spcPts val="600"/>
              </a:spcAft>
              <a:buNone/>
            </a:pPr>
            <a:endParaRPr lang="en-GB" sz="1800" dirty="0">
              <a:latin typeface="Times New Roman" panose="02020603050405020304" pitchFamily="18" charset="0"/>
              <a:cs typeface="Times New Roman" panose="02020603050405020304" pitchFamily="18" charset="0"/>
            </a:endParaRPr>
          </a:p>
          <a:p>
            <a:pPr marL="0" lvl="0" indent="0" algn="just">
              <a:lnSpc>
                <a:spcPct val="107000"/>
              </a:lnSpc>
              <a:spcAft>
                <a:spcPts val="600"/>
              </a:spcAft>
              <a:buNone/>
            </a:pPr>
            <a:endParaRPr lang="en-GB" sz="1800" dirty="0">
              <a:latin typeface="Times New Roman" panose="02020603050405020304" pitchFamily="18" charset="0"/>
              <a:cs typeface="Times New Roman" panose="02020603050405020304" pitchFamily="18" charset="0"/>
            </a:endParaRPr>
          </a:p>
          <a:p>
            <a:pPr marL="0" lvl="0" indent="0" algn="just">
              <a:lnSpc>
                <a:spcPct val="107000"/>
              </a:lnSpc>
              <a:spcAft>
                <a:spcPts val="600"/>
              </a:spcAft>
              <a:buNone/>
            </a:pPr>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56993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202287"/>
            <a:ext cx="5127733" cy="1936113"/>
          </a:xfrm>
        </p:spPr>
        <p:txBody>
          <a:bodyPr>
            <a:normAutofit/>
          </a:bodyPr>
          <a:lstStyle/>
          <a:p>
            <a:pPr algn="ctr" defTabSz="1219170">
              <a:lnSpc>
                <a:spcPct val="115000"/>
              </a:lnSpc>
              <a:spcBef>
                <a:spcPts val="1067"/>
              </a:spcBef>
              <a:buClr>
                <a:srgbClr val="000000"/>
              </a:buClr>
            </a:pPr>
            <a:r>
              <a:rPr lang="en-IN" sz="6600" kern="0" dirty="0">
                <a:solidFill>
                  <a:srgbClr val="1F497D"/>
                </a:solidFill>
                <a:latin typeface="Trebuchet MS" panose="020B0603020202020204" pitchFamily="34" charset="0"/>
                <a:ea typeface="Calibri"/>
                <a:cs typeface="Times New Roman" panose="02020603050405020304" pitchFamily="18" charset="0"/>
                <a:sym typeface="Calibri"/>
              </a:rPr>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62673" y="2338458"/>
            <a:ext cx="11866653" cy="1453218"/>
          </a:xfrm>
          <a:prstGeom prst="rect">
            <a:avLst/>
          </a:prstGeom>
          <a:noFill/>
        </p:spPr>
        <p:txBody>
          <a:bodyPr wrap="square" rtlCol="0">
            <a:spAutoFit/>
          </a:bodyPr>
          <a:lstStyle/>
          <a:p>
            <a:pPr marL="186262" indent="0" algn="ctr">
              <a:lnSpc>
                <a:spcPct val="107000"/>
              </a:lnSpc>
              <a:spcAft>
                <a:spcPts val="800"/>
              </a:spcAft>
              <a:buNone/>
            </a:pPr>
            <a:r>
              <a:rPr lang="en-GB" sz="4000" b="1" dirty="0">
                <a:solidFill>
                  <a:srgbClr val="002060"/>
                </a:solidFill>
                <a:latin typeface="Bahnschrift" panose="020B0502040204020203" pitchFamily="34" charset="0"/>
                <a:ea typeface="Calibri" panose="020F0502020204030204" pitchFamily="34" charset="0"/>
                <a:cs typeface="Times New Roman" panose="02020603050405020304" pitchFamily="18" charset="0"/>
              </a:rPr>
              <a:t>End</a:t>
            </a:r>
            <a:r>
              <a:rPr lang="en-GB" sz="4000" b="1"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rPr>
              <a:t> term presentation for</a:t>
            </a:r>
          </a:p>
          <a:p>
            <a:pPr marL="186262" indent="0" algn="ctr">
              <a:lnSpc>
                <a:spcPct val="107000"/>
              </a:lnSpc>
              <a:spcAft>
                <a:spcPts val="800"/>
              </a:spcAft>
              <a:buNone/>
            </a:pPr>
            <a:r>
              <a:rPr lang="en-GB" sz="4000" b="1"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rPr>
              <a:t>Plant Disease </a:t>
            </a:r>
            <a:r>
              <a:rPr lang="en-GB" sz="4000" b="1" dirty="0">
                <a:solidFill>
                  <a:srgbClr val="002060"/>
                </a:solidFill>
                <a:latin typeface="Bahnschrift" panose="020B0502040204020203" pitchFamily="34" charset="0"/>
                <a:ea typeface="Calibri" panose="020F0502020204030204" pitchFamily="34" charset="0"/>
                <a:cs typeface="Times New Roman" panose="02020603050405020304" pitchFamily="18" charset="0"/>
              </a:rPr>
              <a:t>Detection</a:t>
            </a:r>
            <a:endParaRPr lang="en-GB" sz="4000" b="1"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456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EACEC-316E-441F-8CCE-A628EA74E31B}"/>
              </a:ext>
            </a:extLst>
          </p:cNvPr>
          <p:cNvSpPr>
            <a:spLocks noGrp="1"/>
          </p:cNvSpPr>
          <p:nvPr>
            <p:ph type="body" idx="1"/>
          </p:nvPr>
        </p:nvSpPr>
        <p:spPr>
          <a:xfrm>
            <a:off x="415600" y="1146221"/>
            <a:ext cx="11233856" cy="5596202"/>
          </a:xfrm>
        </p:spPr>
        <p:txBody>
          <a:bodyPr/>
          <a:lstStyle/>
          <a:p>
            <a:pPr marL="186262" indent="0" algn="ctr">
              <a:lnSpc>
                <a:spcPct val="107000"/>
              </a:lnSpc>
              <a:spcAft>
                <a:spcPts val="800"/>
              </a:spcAft>
              <a:buNone/>
            </a:pPr>
            <a:endParaRPr lang="en-GB" sz="900" b="1"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nSpc>
                <a:spcPct val="107000"/>
              </a:lnSpc>
              <a:spcBef>
                <a:spcPts val="1200"/>
              </a:spcBef>
              <a:buNone/>
            </a:pPr>
            <a:r>
              <a:rPr lang="en-GB"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500069734		R134218123		Pratham Pandey</a:t>
            </a:r>
            <a:endParaRPr lang="en-IN"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500068183		R134218125		Pulkit Mittal</a:t>
            </a:r>
            <a:endParaRPr lang="en-IN"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500067543		R134218152		Shashwat Chitransh</a:t>
            </a:r>
            <a:endParaRPr lang="en-IN"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endParaRPr>
          </a:p>
          <a:p>
            <a:pPr marL="186262" indent="0">
              <a:lnSpc>
                <a:spcPct val="107000"/>
              </a:lnSpc>
              <a:spcBef>
                <a:spcPts val="1200"/>
              </a:spcBef>
              <a:buNone/>
            </a:pPr>
            <a:r>
              <a:rPr lang="en-GB"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500068730		R134218206		</a:t>
            </a:r>
            <a:r>
              <a:rPr lang="en-GB" sz="2000" kern="0" dirty="0" err="1">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Karmanya</a:t>
            </a:r>
            <a:r>
              <a:rPr lang="en-GB" sz="2000" kern="0" dirty="0">
                <a:solidFill>
                  <a:schemeClr val="accent5">
                    <a:lumMod val="50000"/>
                  </a:schemeClr>
                </a:solidFill>
                <a:effectLst/>
                <a:latin typeface="AvantGarde LT Medium Caps" panose="02000603030000020004" pitchFamily="2" charset="0"/>
                <a:ea typeface="Times New Roman" panose="02020603050405020304" pitchFamily="18" charset="0"/>
                <a:cs typeface="Times New Roman" panose="02020603050405020304" pitchFamily="18" charset="0"/>
              </a:rPr>
              <a:t> Dadhich</a:t>
            </a:r>
          </a:p>
          <a:p>
            <a:pPr marL="186262" indent="0">
              <a:lnSpc>
                <a:spcPct val="107000"/>
              </a:lnSpc>
              <a:spcBef>
                <a:spcPts val="1200"/>
              </a:spcBef>
              <a:buNone/>
            </a:pPr>
            <a:r>
              <a:rPr lang="en-GB" sz="2000" dirty="0">
                <a:solidFill>
                  <a:schemeClr val="accent5">
                    <a:lumMod val="50000"/>
                  </a:schemeClr>
                </a:solidFill>
                <a:effectLst/>
                <a:latin typeface="AvantGarde LT Medium Caps" panose="02000603030000020004" pitchFamily="2" charset="0"/>
                <a:ea typeface="Calibri" panose="020F0502020204030204" pitchFamily="34" charset="0"/>
                <a:cs typeface="Times New Roman" panose="02020603050405020304" pitchFamily="18" charset="0"/>
              </a:rPr>
              <a:t> </a:t>
            </a:r>
          </a:p>
          <a:p>
            <a:pPr marL="186262" indent="0">
              <a:lnSpc>
                <a:spcPct val="107000"/>
              </a:lnSpc>
              <a:spcBef>
                <a:spcPts val="1200"/>
              </a:spcBef>
              <a:buNone/>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ctr">
              <a:lnSpc>
                <a:spcPct val="107000"/>
              </a:lnSpc>
              <a:spcAft>
                <a:spcPts val="800"/>
              </a:spcAft>
              <a:buNone/>
            </a:pPr>
            <a:r>
              <a:rPr lang="en-GB" sz="2400" b="1" u="sng" dirty="0">
                <a:effectLst/>
                <a:latin typeface="Bahnschrift" panose="020B0502040204020203" pitchFamily="34" charset="0"/>
                <a:ea typeface="Calibri" panose="020F0502020204030204" pitchFamily="34" charset="0"/>
                <a:cs typeface="Times New Roman" panose="02020603050405020304" pitchFamily="18" charset="0"/>
              </a:rPr>
              <a:t>Under the mentorship of</a:t>
            </a:r>
            <a:endParaRPr lang="en-IN" sz="2400" u="sng" dirty="0">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gn="ctr">
              <a:lnSpc>
                <a:spcPct val="107000"/>
              </a:lnSpc>
              <a:spcAft>
                <a:spcPts val="800"/>
              </a:spcAft>
              <a:buNone/>
            </a:pPr>
            <a:r>
              <a:rPr lang="en-GB" sz="1800" dirty="0">
                <a:latin typeface="Bahnschrift" panose="020B0502040204020203" pitchFamily="34" charset="0"/>
                <a:ea typeface="Calibri" panose="020F0502020204030204" pitchFamily="34" charset="0"/>
                <a:cs typeface="Times New Roman" panose="02020603050405020304" pitchFamily="18" charset="0"/>
              </a:rPr>
              <a:t>Ms. </a:t>
            </a:r>
            <a:r>
              <a:rPr lang="en-GB" sz="1800" dirty="0" err="1">
                <a:latin typeface="Bahnschrift" panose="020B0502040204020203" pitchFamily="34" charset="0"/>
                <a:ea typeface="Calibri" panose="020F0502020204030204" pitchFamily="34" charset="0"/>
                <a:cs typeface="Times New Roman" panose="02020603050405020304" pitchFamily="18" charset="0"/>
              </a:rPr>
              <a:t>Shahina</a:t>
            </a:r>
            <a:r>
              <a:rPr lang="en-GB" sz="1800" dirty="0">
                <a:latin typeface="Bahnschrift" panose="020B0502040204020203" pitchFamily="34" charset="0"/>
                <a:ea typeface="Calibri" panose="020F0502020204030204" pitchFamily="34" charset="0"/>
                <a:cs typeface="Times New Roman" panose="02020603050405020304" pitchFamily="18" charset="0"/>
              </a:rPr>
              <a:t> </a:t>
            </a:r>
            <a:r>
              <a:rPr lang="en-GB" sz="1800" dirty="0" err="1">
                <a:latin typeface="Bahnschrift" panose="020B0502040204020203" pitchFamily="34" charset="0"/>
                <a:ea typeface="Calibri" panose="020F0502020204030204" pitchFamily="34" charset="0"/>
                <a:cs typeface="Times New Roman" panose="02020603050405020304" pitchFamily="18" charset="0"/>
              </a:rPr>
              <a:t>Anwarul</a:t>
            </a:r>
            <a:endParaRPr lang="en-IN" sz="1800" dirty="0">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lgn="ctr">
              <a:buNone/>
            </a:pPr>
            <a:r>
              <a:rPr lang="en-GB" sz="1800" dirty="0">
                <a:effectLst/>
                <a:latin typeface="Bahnschrift" panose="020B0502040204020203" pitchFamily="34" charset="0"/>
                <a:ea typeface="Calibri" panose="020F0502020204030204" pitchFamily="34" charset="0"/>
              </a:rPr>
              <a:t>Department of Systemics</a:t>
            </a:r>
            <a:endParaRPr lang="en-IN" sz="1800" dirty="0">
              <a:solidFill>
                <a:schemeClr val="bg2">
                  <a:lumMod val="75000"/>
                </a:schemeClr>
              </a:solidFill>
              <a:effectLst/>
              <a:latin typeface="Bahnschrift" panose="020B0502040204020203" pitchFamily="34" charset="0"/>
              <a:ea typeface="Calibri" panose="020F0502020204030204" pitchFamily="34" charset="0"/>
              <a:cs typeface="Times New Roman" panose="02020603050405020304" pitchFamily="18" charset="0"/>
            </a:endParaRPr>
          </a:p>
          <a:p>
            <a:pPr marL="186262" indent="0">
              <a:buNone/>
            </a:pPr>
            <a:endParaRPr lang="en-IN" dirty="0"/>
          </a:p>
        </p:txBody>
      </p:sp>
      <p:sp>
        <p:nvSpPr>
          <p:cNvPr id="5" name="Slide Number Placeholder 4">
            <a:extLst>
              <a:ext uri="{FF2B5EF4-FFF2-40B4-BE49-F238E27FC236}">
                <a16:creationId xmlns:a16="http://schemas.microsoft.com/office/drawing/2014/main" id="{765DAF72-533B-44A6-BB49-394B5003DD67}"/>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370599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8012-A7D2-4F96-8E5C-DEC09C7F7650}"/>
              </a:ext>
            </a:extLst>
          </p:cNvPr>
          <p:cNvSpPr>
            <a:spLocks noGrp="1"/>
          </p:cNvSpPr>
          <p:nvPr>
            <p:ph type="title"/>
          </p:nvPr>
        </p:nvSpPr>
        <p:spPr>
          <a:xfrm>
            <a:off x="415600" y="1197735"/>
            <a:ext cx="11360800" cy="593994"/>
          </a:xfrm>
        </p:spPr>
        <p:txBody>
          <a:bodyPr/>
          <a:lstStyle/>
          <a:p>
            <a:pPr algn="ctr"/>
            <a:r>
              <a:rPr lang="en-GB" b="1" u="sng" dirty="0">
                <a:effectLst/>
                <a:latin typeface="AvantGarde LT Medium Caps" panose="02000603030000020004" pitchFamily="2" charset="0"/>
                <a:ea typeface="Calibri" panose="020F0502020204030204" pitchFamily="34" charset="0"/>
                <a:cs typeface="Times New Roman" panose="02020603050405020304" pitchFamily="18" charset="0"/>
              </a:rPr>
              <a:t>Introduction</a:t>
            </a:r>
            <a:br>
              <a:rPr lang="en-IN" sz="4000" u="sng" dirty="0">
                <a:effectLst/>
                <a:latin typeface="Calibri" panose="020F0502020204030204" pitchFamily="34" charset="0"/>
                <a:ea typeface="Calibri" panose="020F0502020204030204" pitchFamily="34" charset="0"/>
                <a:cs typeface="Times New Roman" panose="02020603050405020304" pitchFamily="18" charset="0"/>
              </a:rPr>
            </a:br>
            <a:endParaRPr lang="en-IN" sz="4000" u="sng" dirty="0"/>
          </a:p>
        </p:txBody>
      </p:sp>
      <p:sp>
        <p:nvSpPr>
          <p:cNvPr id="3" name="Text Placeholder 2">
            <a:extLst>
              <a:ext uri="{FF2B5EF4-FFF2-40B4-BE49-F238E27FC236}">
                <a16:creationId xmlns:a16="http://schemas.microsoft.com/office/drawing/2014/main" id="{ED757084-E7EB-4EA0-B980-383C9E7DBB67}"/>
              </a:ext>
            </a:extLst>
          </p:cNvPr>
          <p:cNvSpPr>
            <a:spLocks noGrp="1"/>
          </p:cNvSpPr>
          <p:nvPr>
            <p:ph type="body" idx="1"/>
          </p:nvPr>
        </p:nvSpPr>
        <p:spPr>
          <a:xfrm>
            <a:off x="415600" y="1791729"/>
            <a:ext cx="11360800" cy="4338892"/>
          </a:xfrm>
        </p:spPr>
        <p:txBody>
          <a:bodyPr/>
          <a:lstStyle/>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Human society now has the ability to produce enough food to feed more than 7 billion people thanks to modern technologies. However, a number of variables, such as climate change, pollinator decrease, plant diseases, and others, continue to pose a danger to food security. Plant diseases are a global threat to food security and may be devastating for smallholder farmers whose livelihoods are dependent on healthy crops.</a:t>
            </a:r>
          </a:p>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To prevent crop loss due to disease, a variety of strategies have been devised. Agricultural extension groups or other institutions, such as local plant clinics are usually involved in disease identification. More recently, similar attempts have been aided by making disease diagnosis information available online, taking advantage of the world's growing Internet access.</a:t>
            </a:r>
          </a:p>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In the last few years, computer vision, and specifically object identification, has made great progress. As an example of end-to-end learning, deep neural networks have lately been successfully deployed in a variety of disciplines. Neural networks convert an input—for example, a picture of a diseased plant—to an output—for example, a crop-disease pair. A neural network's nodes are mathematical functions that receive numerical inputs from the incoming edges and output numerical values as an outgoing edge.</a:t>
            </a:r>
          </a:p>
          <a:p>
            <a:pPr algn="just"/>
            <a:r>
              <a:rPr lang="en-GB" sz="2000" dirty="0">
                <a:latin typeface="Times New Roman" panose="02020603050405020304" pitchFamily="18" charset="0"/>
                <a:ea typeface="Calibri" panose="020F0502020204030204" pitchFamily="34" charset="0"/>
                <a:cs typeface="Times New Roman" panose="02020603050405020304" pitchFamily="18" charset="0"/>
              </a:rPr>
              <a:t>We’ll be implementing deep learning to build a model capable of identifying </a:t>
            </a:r>
            <a:r>
              <a:rPr lang="en-IN" sz="2000" dirty="0">
                <a:latin typeface="Times New Roman" panose="02020603050405020304" pitchFamily="18" charset="0"/>
                <a:ea typeface="Calibri" panose="020F0502020204030204" pitchFamily="34" charset="0"/>
                <a:cs typeface="Times New Roman" panose="02020603050405020304" pitchFamily="18" charset="0"/>
              </a:rPr>
              <a:t>diseases in multiple plants.</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925614D-8F07-4BA3-9548-2BE1C96E0C85}"/>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337235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B580-FB29-44A4-AF04-EF621BEACE33}"/>
              </a:ext>
            </a:extLst>
          </p:cNvPr>
          <p:cNvSpPr>
            <a:spLocks noGrp="1"/>
          </p:cNvSpPr>
          <p:nvPr>
            <p:ph type="title"/>
          </p:nvPr>
        </p:nvSpPr>
        <p:spPr>
          <a:xfrm>
            <a:off x="415600" y="837127"/>
            <a:ext cx="11360800" cy="994672"/>
          </a:xfrm>
        </p:spPr>
        <p:txBody>
          <a:bodyPr/>
          <a:lstStyle/>
          <a:p>
            <a:pPr algn="ctr"/>
            <a:r>
              <a:rPr lang="en-IN" b="1" u="sng" dirty="0">
                <a:latin typeface="AvantGarde LT Medium Caps" panose="02000603030000020004" pitchFamily="2" charset="0"/>
              </a:rPr>
              <a:t>Problem Statement</a:t>
            </a:r>
            <a:endParaRPr lang="en-IN" sz="4400" b="1" u="sng" dirty="0">
              <a:latin typeface="AvantGarde LT Medium Caps" panose="02000603030000020004" pitchFamily="2" charset="0"/>
            </a:endParaRPr>
          </a:p>
        </p:txBody>
      </p:sp>
      <p:sp>
        <p:nvSpPr>
          <p:cNvPr id="3" name="Text Placeholder 2">
            <a:extLst>
              <a:ext uri="{FF2B5EF4-FFF2-40B4-BE49-F238E27FC236}">
                <a16:creationId xmlns:a16="http://schemas.microsoft.com/office/drawing/2014/main" id="{0981B0B1-CA56-4B75-B5D0-837C8D3527CB}"/>
              </a:ext>
            </a:extLst>
          </p:cNvPr>
          <p:cNvSpPr>
            <a:spLocks noGrp="1"/>
          </p:cNvSpPr>
          <p:nvPr>
            <p:ph type="body" idx="1"/>
          </p:nvPr>
        </p:nvSpPr>
        <p:spPr>
          <a:xfrm>
            <a:off x="415600" y="2163651"/>
            <a:ext cx="11360800" cy="4053972"/>
          </a:xfrm>
        </p:spPr>
        <p:txBody>
          <a:bodyPr/>
          <a:lstStyle/>
          <a:p>
            <a:pPr marL="186262" indent="0" algn="just">
              <a:buNone/>
            </a:pPr>
            <a:r>
              <a:rPr lang="en-GB" sz="2000" dirty="0">
                <a:latin typeface="Times New Roman" panose="02020603050405020304" pitchFamily="18" charset="0"/>
                <a:cs typeface="Times New Roman" panose="02020603050405020304" pitchFamily="18" charset="0"/>
              </a:rPr>
              <a:t>Crop diseases are a huge danger to food security, but due to a lack of infrastructure in many regions of the world, timely detection is challenging. Food losses caused by pathogens such as bacteria, viruses, and fungus infecting crops are a continuous problem. The situation has worsened by the fact that diseases are now more easily transmitted globally than ever before.</a:t>
            </a:r>
          </a:p>
          <a:p>
            <a:pPr marL="186262" indent="0" algn="just">
              <a:buNone/>
            </a:pPr>
            <a:endParaRPr lang="en-GB"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C21A89-01AC-43DE-8B8F-C1E183BBC6B5}"/>
              </a:ext>
            </a:extLst>
          </p:cNvPr>
          <p:cNvSpPr>
            <a:spLocks noGrp="1"/>
          </p:cNvSpPr>
          <p:nvPr>
            <p:ph type="sldNum" idx="12"/>
          </p:nvPr>
        </p:nvSpPr>
        <p:spPr/>
        <p:txBody>
          <a:bodyPr/>
          <a:lstStyle/>
          <a:p>
            <a:fld id="{00000000-1234-1234-1234-123412341234}" type="slidenum">
              <a:rPr lang="en" smtClean="0"/>
              <a:pPr/>
              <a:t>5</a:t>
            </a:fld>
            <a:endParaRPr lang="en"/>
          </a:p>
        </p:txBody>
      </p:sp>
    </p:spTree>
    <p:extLst>
      <p:ext uri="{BB962C8B-B14F-4D97-AF65-F5344CB8AC3E}">
        <p14:creationId xmlns:p14="http://schemas.microsoft.com/office/powerpoint/2010/main" val="175164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B580-FB29-44A4-AF04-EF621BEACE33}"/>
              </a:ext>
            </a:extLst>
          </p:cNvPr>
          <p:cNvSpPr>
            <a:spLocks noGrp="1"/>
          </p:cNvSpPr>
          <p:nvPr>
            <p:ph type="title"/>
          </p:nvPr>
        </p:nvSpPr>
        <p:spPr>
          <a:xfrm>
            <a:off x="415600" y="837127"/>
            <a:ext cx="11360800" cy="994672"/>
          </a:xfrm>
        </p:spPr>
        <p:txBody>
          <a:bodyPr/>
          <a:lstStyle/>
          <a:p>
            <a:pPr algn="ctr"/>
            <a:r>
              <a:rPr lang="en-IN" sz="4400" b="1" u="sng" dirty="0">
                <a:latin typeface="AvantGarde LT Medium Caps" panose="02000603030000020004" pitchFamily="2" charset="0"/>
              </a:rPr>
              <a:t>Objectives</a:t>
            </a:r>
          </a:p>
        </p:txBody>
      </p:sp>
      <p:sp>
        <p:nvSpPr>
          <p:cNvPr id="3" name="Text Placeholder 2">
            <a:extLst>
              <a:ext uri="{FF2B5EF4-FFF2-40B4-BE49-F238E27FC236}">
                <a16:creationId xmlns:a16="http://schemas.microsoft.com/office/drawing/2014/main" id="{0981B0B1-CA56-4B75-B5D0-837C8D3527CB}"/>
              </a:ext>
            </a:extLst>
          </p:cNvPr>
          <p:cNvSpPr>
            <a:spLocks noGrp="1"/>
          </p:cNvSpPr>
          <p:nvPr>
            <p:ph type="body" idx="1"/>
          </p:nvPr>
        </p:nvSpPr>
        <p:spPr>
          <a:xfrm>
            <a:off x="415600" y="2163651"/>
            <a:ext cx="11360800" cy="4053972"/>
          </a:xfrm>
        </p:spPr>
        <p:txBody>
          <a:bodyPr/>
          <a:lstStyle/>
          <a:p>
            <a:pPr algn="just"/>
            <a:r>
              <a:rPr lang="en-GB" sz="2000" dirty="0">
                <a:latin typeface="Times New Roman" panose="02020603050405020304" pitchFamily="18" charset="0"/>
                <a:cs typeface="Times New Roman" panose="02020603050405020304" pitchFamily="18" charset="0"/>
              </a:rPr>
              <a:t>Comparative analysis of different classifiers for Plant Disease Detection.</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Collection and cleaning of dataset of 3 plants with a number of diseases for plant disease classification.</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Design a classification model for predicting plant disease accurately.</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Evaluation of the proposed model.</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Building an interactive web application for the user.</a:t>
            </a:r>
          </a:p>
          <a:p>
            <a:pPr algn="just"/>
            <a:endParaRPr lang="en-GB"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C21A89-01AC-43DE-8B8F-C1E183BBC6B5}"/>
              </a:ext>
            </a:extLst>
          </p:cNvPr>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163462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301611" y="251401"/>
            <a:ext cx="11360800" cy="777953"/>
          </a:xfrm>
        </p:spPr>
        <p:txBody>
          <a:bodyPr/>
          <a:lstStyle/>
          <a:p>
            <a:pPr algn="ctr"/>
            <a:r>
              <a:rPr lang="en-IN" sz="4400" b="1" u="sng" dirty="0">
                <a:latin typeface="AvantGarde LT Medium Caps" panose="02000603030000020004" pitchFamily="2" charset="0"/>
                <a:cs typeface="Times New Roman" panose="02020603050405020304" pitchFamily="18" charset="0"/>
              </a:rPr>
              <a:t>Methodology</a:t>
            </a:r>
            <a:endParaRPr lang="en-IN" sz="4400" b="1" u="sng" dirty="0">
              <a:latin typeface="AvantGarde LT Medium Caps" panose="02000603030000020004" pitchFamily="2" charset="0"/>
            </a:endParaRPr>
          </a:p>
        </p:txBody>
      </p:sp>
      <p:sp>
        <p:nvSpPr>
          <p:cNvPr id="3" name="Text Placeholder 2">
            <a:extLst>
              <a:ext uri="{FF2B5EF4-FFF2-40B4-BE49-F238E27FC236}">
                <a16:creationId xmlns:a16="http://schemas.microsoft.com/office/drawing/2014/main" id="{A16DEDA4-C24C-4F61-9370-E1F5F4764498}"/>
              </a:ext>
            </a:extLst>
          </p:cNvPr>
          <p:cNvSpPr>
            <a:spLocks noGrp="1"/>
          </p:cNvSpPr>
          <p:nvPr>
            <p:ph type="body" idx="1"/>
          </p:nvPr>
        </p:nvSpPr>
        <p:spPr>
          <a:xfrm>
            <a:off x="415600" y="1125180"/>
            <a:ext cx="11360799" cy="4607640"/>
          </a:xfrm>
        </p:spPr>
        <p:txBody>
          <a:bodyPr/>
          <a:lstStyle/>
          <a:p>
            <a:pPr marL="186262" indent="0" algn="just">
              <a:buNone/>
            </a:pPr>
            <a:r>
              <a:rPr lang="en-IN" sz="2000" dirty="0">
                <a:latin typeface="Times New Roman" panose="02020603050405020304" pitchFamily="18" charset="0"/>
                <a:cs typeface="Times New Roman" panose="02020603050405020304" pitchFamily="18" charset="0"/>
              </a:rPr>
              <a:t>The project involves all the steps involved in a typical ML project. They are:</a:t>
            </a:r>
          </a:p>
          <a:p>
            <a:pPr algn="just"/>
            <a:r>
              <a:rPr lang="en-GB" sz="2000" dirty="0">
                <a:latin typeface="Times New Roman" panose="02020603050405020304" pitchFamily="18" charset="0"/>
                <a:cs typeface="Times New Roman" panose="02020603050405020304" pitchFamily="18" charset="0"/>
              </a:rPr>
              <a:t>Loading the dataset</a:t>
            </a:r>
          </a:p>
          <a:p>
            <a:pPr algn="just"/>
            <a:r>
              <a:rPr lang="en-GB" sz="2000" dirty="0">
                <a:latin typeface="Times New Roman" panose="02020603050405020304" pitchFamily="18" charset="0"/>
                <a:cs typeface="Times New Roman" panose="02020603050405020304" pitchFamily="18" charset="0"/>
              </a:rPr>
              <a:t>Exploratory data analysis</a:t>
            </a:r>
          </a:p>
          <a:p>
            <a:pPr algn="just"/>
            <a:r>
              <a:rPr lang="en-GB" sz="2000" dirty="0">
                <a:latin typeface="Times New Roman" panose="02020603050405020304" pitchFamily="18" charset="0"/>
                <a:cs typeface="Times New Roman" panose="02020603050405020304" pitchFamily="18" charset="0"/>
              </a:rPr>
              <a:t>Data pre-processing</a:t>
            </a:r>
          </a:p>
          <a:p>
            <a:pPr algn="just"/>
            <a:r>
              <a:rPr lang="en-GB" sz="2000" dirty="0">
                <a:latin typeface="Times New Roman" panose="02020603050405020304" pitchFamily="18" charset="0"/>
                <a:cs typeface="Times New Roman" panose="02020603050405020304" pitchFamily="18" charset="0"/>
              </a:rPr>
              <a:t>Building the model</a:t>
            </a:r>
          </a:p>
          <a:p>
            <a:pPr algn="just"/>
            <a:r>
              <a:rPr lang="en-GB" sz="2000" dirty="0">
                <a:latin typeface="Times New Roman" panose="02020603050405020304" pitchFamily="18" charset="0"/>
                <a:cs typeface="Times New Roman" panose="02020603050405020304" pitchFamily="18" charset="0"/>
              </a:rPr>
              <a:t>Compiling the model</a:t>
            </a:r>
          </a:p>
          <a:p>
            <a:pPr algn="just"/>
            <a:r>
              <a:rPr lang="en-GB" sz="2000" dirty="0">
                <a:latin typeface="Times New Roman" panose="02020603050405020304" pitchFamily="18" charset="0"/>
                <a:cs typeface="Times New Roman" panose="02020603050405020304" pitchFamily="18" charset="0"/>
              </a:rPr>
              <a:t>Training the model</a:t>
            </a:r>
          </a:p>
          <a:p>
            <a:pPr algn="just"/>
            <a:r>
              <a:rPr lang="en-GB" sz="2000" dirty="0">
                <a:latin typeface="Times New Roman" panose="02020603050405020304" pitchFamily="18" charset="0"/>
                <a:cs typeface="Times New Roman" panose="02020603050405020304" pitchFamily="18" charset="0"/>
              </a:rPr>
              <a:t>Using our model to make predictions</a:t>
            </a:r>
          </a:p>
          <a:p>
            <a:pPr marL="186262" indent="0" algn="jus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We took a dataset having images of leaves of 3 plant namely tomato, potato and bell peppers with a folder for healthy yield and some folders for various diseases found in them, from Kaggle.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dataset consists of fifteen folders comprising of images with healthy and diseased leaves of potato, tomato and bell peppers.  </a:t>
            </a:r>
          </a:p>
          <a:p>
            <a:pPr marL="186262" indent="0" algn="jus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Once the dataset was cleaned and processed, we loaded it and split it into three different folders for training, validation and testing. We used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tensorflow.keras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module to build our model and train it. Once the model was trained, we passed the testing dataset through it to predict the plant disease and to obtain the accuracy.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lnSpc>
                <a:spcPct val="115000"/>
              </a:lnSpc>
              <a:spcAft>
                <a:spcPts val="8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We built a web-application that a user will be able to access the feature for enhanced convenience.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25785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62A0-E976-4BF1-9A10-A9C5905F9C99}"/>
              </a:ext>
            </a:extLst>
          </p:cNvPr>
          <p:cNvSpPr>
            <a:spLocks noGrp="1"/>
          </p:cNvSpPr>
          <p:nvPr>
            <p:ph type="title"/>
          </p:nvPr>
        </p:nvSpPr>
        <p:spPr>
          <a:xfrm>
            <a:off x="415599" y="894835"/>
            <a:ext cx="11360800" cy="652632"/>
          </a:xfrm>
        </p:spPr>
        <p:txBody>
          <a:bodyPr/>
          <a:lstStyle/>
          <a:p>
            <a:pPr algn="ctr"/>
            <a:r>
              <a:rPr lang="en-GB" b="1" u="sng" dirty="0">
                <a:latin typeface="AvantGarde LT Medium Caps" panose="02000603030000020004" pitchFamily="2" charset="0"/>
                <a:ea typeface="Calibri" panose="020F0502020204030204" pitchFamily="34" charset="0"/>
                <a:cs typeface="Times New Roman" panose="02020603050405020304" pitchFamily="18" charset="0"/>
              </a:rPr>
              <a:t>Workflow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Slide Number Placeholder 4">
            <a:extLst>
              <a:ext uri="{FF2B5EF4-FFF2-40B4-BE49-F238E27FC236}">
                <a16:creationId xmlns:a16="http://schemas.microsoft.com/office/drawing/2014/main" id="{8CAB1DF6-AB20-48C9-B246-CB1DF68AC823}"/>
              </a:ext>
            </a:extLst>
          </p:cNvPr>
          <p:cNvSpPr>
            <a:spLocks noGrp="1"/>
          </p:cNvSpPr>
          <p:nvPr>
            <p:ph type="sldNum" idx="12"/>
          </p:nvPr>
        </p:nvSpPr>
        <p:spPr/>
        <p:txBody>
          <a:bodyPr/>
          <a:lstStyle/>
          <a:p>
            <a:fld id="{00000000-1234-1234-1234-123412341234}" type="slidenum">
              <a:rPr lang="en" smtClean="0"/>
              <a:pPr/>
              <a:t>8</a:t>
            </a:fld>
            <a:endParaRPr lang="en"/>
          </a:p>
        </p:txBody>
      </p:sp>
      <p:pic>
        <p:nvPicPr>
          <p:cNvPr id="7" name="Picture 6">
            <a:extLst>
              <a:ext uri="{FF2B5EF4-FFF2-40B4-BE49-F238E27FC236}">
                <a16:creationId xmlns:a16="http://schemas.microsoft.com/office/drawing/2014/main" id="{EF685B62-3BE8-485E-B88C-5E505805CD45}"/>
              </a:ext>
            </a:extLst>
          </p:cNvPr>
          <p:cNvPicPr>
            <a:picLocks noChangeAspect="1"/>
          </p:cNvPicPr>
          <p:nvPr/>
        </p:nvPicPr>
        <p:blipFill>
          <a:blip r:embed="rId2"/>
          <a:stretch>
            <a:fillRect/>
          </a:stretch>
        </p:blipFill>
        <p:spPr>
          <a:xfrm>
            <a:off x="1279742" y="1877667"/>
            <a:ext cx="9632515" cy="4000847"/>
          </a:xfrm>
          <a:prstGeom prst="rect">
            <a:avLst/>
          </a:prstGeom>
        </p:spPr>
      </p:pic>
    </p:spTree>
    <p:extLst>
      <p:ext uri="{BB962C8B-B14F-4D97-AF65-F5344CB8AC3E}">
        <p14:creationId xmlns:p14="http://schemas.microsoft.com/office/powerpoint/2010/main" val="262894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8BA1-37D6-4F97-A0C9-F91B0AC0F784}"/>
              </a:ext>
            </a:extLst>
          </p:cNvPr>
          <p:cNvSpPr>
            <a:spLocks noGrp="1"/>
          </p:cNvSpPr>
          <p:nvPr>
            <p:ph type="title"/>
          </p:nvPr>
        </p:nvSpPr>
        <p:spPr>
          <a:xfrm>
            <a:off x="415600" y="211753"/>
            <a:ext cx="11360800" cy="777953"/>
          </a:xfrm>
        </p:spPr>
        <p:txBody>
          <a:bodyPr/>
          <a:lstStyle/>
          <a:p>
            <a:pPr algn="ctr"/>
            <a:r>
              <a:rPr lang="en-IN" sz="4400" b="1" u="sng" dirty="0">
                <a:latin typeface="AvantGarde LT Medium Caps" panose="02000603030000020004" pitchFamily="2" charset="0"/>
              </a:rPr>
              <a:t>Design &amp; Architecture</a:t>
            </a:r>
          </a:p>
        </p:txBody>
      </p:sp>
      <p:sp>
        <p:nvSpPr>
          <p:cNvPr id="3" name="Text Placeholder 2">
            <a:extLst>
              <a:ext uri="{FF2B5EF4-FFF2-40B4-BE49-F238E27FC236}">
                <a16:creationId xmlns:a16="http://schemas.microsoft.com/office/drawing/2014/main" id="{A16DEDA4-C24C-4F61-9370-E1F5F4764498}"/>
              </a:ext>
            </a:extLst>
          </p:cNvPr>
          <p:cNvSpPr>
            <a:spLocks noGrp="1"/>
          </p:cNvSpPr>
          <p:nvPr>
            <p:ph type="body" idx="1"/>
          </p:nvPr>
        </p:nvSpPr>
        <p:spPr>
          <a:xfrm>
            <a:off x="301612" y="304800"/>
            <a:ext cx="11360799" cy="4350722"/>
          </a:xfrm>
        </p:spPr>
        <p:txBody>
          <a:bodyPr/>
          <a:lstStyle/>
          <a:p>
            <a:pPr marL="342900" lvl="0" indent="-342900" algn="just">
              <a:lnSpc>
                <a:spcPct val="107000"/>
              </a:lnSpc>
              <a:spcAft>
                <a:spcPts val="6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6262" indent="0" algn="just">
              <a:lnSpc>
                <a:spcPct val="107000"/>
              </a:lnSpc>
              <a:spcAft>
                <a:spcPts val="6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project is comprised of multiple components which have been integrated into one to work effectively. The components are as follows: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dataset is split into training, validation and testing datasets in 8:1:1 ratio using </a:t>
            </a: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splitfolders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 piece of code is used to train a model to perform plant disease detection. It includes setting the tuning parameters for training the model, loading the dataset, pre-processing the dataset, applying various augmentations to the training dataset, building, compiling, training and assessing the model. Following modules are used for the same: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 joining and handling paths.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tensorflow</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 building, compiling and training a sequential model which will be used for making predictions.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OpenCV</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 reading images for detection.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matplotlib</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For plotting images and graphs.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Scikit-learn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build a confusion matrix to assess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600"/>
              </a:spcAft>
              <a:buFont typeface="Wingdings" panose="05000000000000000000" pitchFamily="2" charset="2"/>
              <a:buChar char=""/>
            </a:pP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To perform various mathematical operations.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86262" indent="0" algn="just">
              <a:buNone/>
            </a:pP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86A016-6413-4979-ACD8-91410942E434}"/>
              </a:ext>
            </a:extLst>
          </p:cNvPr>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1534593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4200</TotalTime>
  <Words>1417</Words>
  <Application>Microsoft Office PowerPoint</Application>
  <PresentationFormat>Widescreen</PresentationFormat>
  <Paragraphs>97</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AvantGarde LT Medium Caps</vt:lpstr>
      <vt:lpstr>Bahnschrift</vt:lpstr>
      <vt:lpstr>Calibri</vt:lpstr>
      <vt:lpstr>Calibri Light</vt:lpstr>
      <vt:lpstr>Symbol</vt:lpstr>
      <vt:lpstr>Times New Roman</vt:lpstr>
      <vt:lpstr>Trebuchet MS</vt:lpstr>
      <vt:lpstr>Wingdings</vt:lpstr>
      <vt:lpstr>Office Theme</vt:lpstr>
      <vt:lpstr>PowerPoint Presentation</vt:lpstr>
      <vt:lpstr>PowerPoint Presentation</vt:lpstr>
      <vt:lpstr>PowerPoint Presentation</vt:lpstr>
      <vt:lpstr>Introduction </vt:lpstr>
      <vt:lpstr>Problem Statement</vt:lpstr>
      <vt:lpstr>Objectives</vt:lpstr>
      <vt:lpstr>Methodology</vt:lpstr>
      <vt:lpstr>Workflow </vt:lpstr>
      <vt:lpstr>Design &amp; Architecture</vt:lpstr>
      <vt:lpstr>Design &amp; Architecture</vt:lpstr>
      <vt:lpstr>UI</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Pratham Pandey</cp:lastModifiedBy>
  <cp:revision>185</cp:revision>
  <dcterms:created xsi:type="dcterms:W3CDTF">2019-11-28T10:40:03Z</dcterms:created>
  <dcterms:modified xsi:type="dcterms:W3CDTF">2022-04-28T11:06:47Z</dcterms:modified>
</cp:coreProperties>
</file>