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76943-7972-4D8A-8786-30D70973F69A}" v="1" dt="2024-07-26T13:36:36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BA73-56A4-4407-9D2D-CB14740B33AF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67B79-A37A-4E64-8BD7-55006F03A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46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E3847317-80BA-4223-BEC3-9AB3FE95EF7A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ITM BUSINESS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2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EA11-6771-4643-8088-E22C21C51942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C8AC-F01C-4AD8-A87E-EDE90FC64207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6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250F-D94E-41D2-9C0F-5327F5752FFD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1E57-E4F7-4AC2-B0E0-988069EBF83B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6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ABB-3867-4BF0-8294-E060BAC3CF87}" type="datetime1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093-A07C-4716-88F1-C8D2BE735B63}" type="datetime1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5D4562C9-1A14-4966-9F2E-8C3B7A35E110}" type="datetime1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943C-4173-4D49-8C7B-1F561C415A70}" type="datetime1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5666-7295-49E1-9F7E-D60C6B9FB10B}" type="datetime1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10D4-DA2B-4B17-8645-4B68FF27A684}" type="datetime1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0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971AC57C-466D-4EE9-99DB-6A5BEBB47914}" type="datetime1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ITM BUSINESS SCHOOL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" name="Picture 7" descr="A magnifying glass and pencil on a graph&#10;&#10;Description automatically generated">
            <a:extLst>
              <a:ext uri="{FF2B5EF4-FFF2-40B4-BE49-F238E27FC236}">
                <a16:creationId xmlns:a16="http://schemas.microsoft.com/office/drawing/2014/main" id="{2BDCF8FB-7EC5-E0FD-900C-8F52DDC83C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FD8D3-8E7E-DE0C-BE04-663C9A1C9CCF}"/>
              </a:ext>
            </a:extLst>
          </p:cNvPr>
          <p:cNvSpPr txBox="1"/>
          <p:nvPr/>
        </p:nvSpPr>
        <p:spPr>
          <a:xfrm>
            <a:off x="3499781" y="973164"/>
            <a:ext cx="57220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MANAGERIAL ECONOMICS </a:t>
            </a:r>
            <a:br>
              <a:rPr lang="en-US" sz="28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NEWS ANALYSIS</a:t>
            </a:r>
            <a:endParaRPr lang="en-IN" sz="28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12050F-F8E7-57F2-05E2-9BA11F3A00A8}"/>
              </a:ext>
            </a:extLst>
          </p:cNvPr>
          <p:cNvSpPr txBox="1"/>
          <p:nvPr/>
        </p:nvSpPr>
        <p:spPr>
          <a:xfrm>
            <a:off x="8018023" y="5163115"/>
            <a:ext cx="35578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PULKIT AGARWAL</a:t>
            </a:r>
            <a:br>
              <a:rPr lang="en-US" sz="28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BILL GATES 2024</a:t>
            </a:r>
            <a:endParaRPr lang="en-IN" sz="28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EFD2E9F-868E-8C2A-5DE8-54598FD7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ITM BUSINESS SCHOOL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DF073B1-7BC4-8C57-7678-F93A15D6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AB11-1C37-2AA5-AF15-E19AA26B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085" y="2478607"/>
            <a:ext cx="4114801" cy="1900785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News Analysis on L&amp;T’s Q1 Revenue Rise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F75AC-841E-7414-2B95-DBE468F1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C7096-8689-A4AD-9D48-983EC8C3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499F59C3-3CEA-7CC1-9AAC-0EB4EEDE7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56" y="1111180"/>
            <a:ext cx="4635640" cy="46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8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E9555B-4695-207A-CD68-B3B023EAEF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494" y="289580"/>
            <a:ext cx="5561012" cy="37932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04EA978-FD51-49E2-D0E4-F6153C74AD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36" y="1260432"/>
            <a:ext cx="5161495" cy="437505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F652-FF4B-4EBE-2DA3-AB0A25B8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011B9-F62C-8E42-8A79-186D671A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F1E98-8451-D0ED-C092-CE553936908E}"/>
              </a:ext>
            </a:extLst>
          </p:cNvPr>
          <p:cNvSpPr txBox="1"/>
          <p:nvPr/>
        </p:nvSpPr>
        <p:spPr>
          <a:xfrm>
            <a:off x="6281771" y="1133061"/>
            <a:ext cx="5451536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Net Profit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Increased 12% to ₹2,786 crore in Q1, surpassing estimates.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Revenue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Grew 15% y-o-y to ₹55,120 crore.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Order Book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Expanded by 9% to ₹70,936 crore, driven by international energy projects.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Domestic Orders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Fell by 20% in the infrastructure segment.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EBITDA Margin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Remained steady at 10.2%, with EBITDA at ₹5,615 crore.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Capital Expenditure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Planned ₹4,000-5,000 crore for plant modifications and upgrades.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Energy Transition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Focus on moving to green energy solutions.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Outlook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Positive due to political stability and government capex, but potential slowdown due to skilled labour shortages.</a:t>
            </a:r>
          </a:p>
        </p:txBody>
      </p:sp>
    </p:spTree>
    <p:extLst>
      <p:ext uri="{BB962C8B-B14F-4D97-AF65-F5344CB8AC3E}">
        <p14:creationId xmlns:p14="http://schemas.microsoft.com/office/powerpoint/2010/main" val="194501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30231E-03EF-A042-61EC-A422DB62CC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9" b="26719"/>
          <a:stretch/>
        </p:blipFill>
        <p:spPr>
          <a:xfrm>
            <a:off x="3315494" y="76200"/>
            <a:ext cx="5561012" cy="854765"/>
          </a:xfrm>
        </p:spPr>
      </p:pic>
      <p:pic>
        <p:nvPicPr>
          <p:cNvPr id="12" name="Content Placeholder 11" descr="A person in a newspaper&#10;&#10;Description automatically generated">
            <a:extLst>
              <a:ext uri="{FF2B5EF4-FFF2-40B4-BE49-F238E27FC236}">
                <a16:creationId xmlns:a16="http://schemas.microsoft.com/office/drawing/2014/main" id="{2883DF22-592A-DEF1-5570-9DC4E80594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7" y="1498151"/>
            <a:ext cx="4809011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6D963-EF41-22B6-5913-3CAA54C3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FB4CD-60F9-9418-57DE-AA05CB26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C0470-3558-7F0F-E539-EB94E43530D3}"/>
              </a:ext>
            </a:extLst>
          </p:cNvPr>
          <p:cNvSpPr txBox="1"/>
          <p:nvPr/>
        </p:nvSpPr>
        <p:spPr>
          <a:xfrm>
            <a:off x="473442" y="1498151"/>
            <a:ext cx="5492951" cy="4117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points: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1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Up 12% YoY to ₹2,786 crore (beat estimates)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1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Revenue: </a:t>
            </a:r>
            <a:r>
              <a:rPr lang="en-I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15% YoY to ₹55,120 crore (in line with estimates)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1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Book: </a:t>
            </a:r>
            <a:r>
              <a:rPr lang="en-I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₹70,936 crore (no growth in domestic infrastructure due to elections, strong international growth)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1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focus: </a:t>
            </a:r>
            <a:r>
              <a:rPr lang="en-I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growth in international infrastructure projects, especially renewable energy in West Asia.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1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challenges: </a:t>
            </a:r>
            <a:r>
              <a:rPr lang="en-I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elections led to a decline in domestic infrastructure orders. L&amp;T expects modest growth in the future.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1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outlook: </a:t>
            </a:r>
            <a:r>
              <a:rPr lang="en-I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L&amp;T is optimistic about future growth, aiming for 15% revenue and 10% order growth. They are transitioning to a greener focus by rebranding their power business as "carbon-light".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1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challenges: </a:t>
            </a:r>
            <a:r>
              <a:rPr lang="en-I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Skilled </a:t>
            </a:r>
            <a:r>
              <a:rPr lang="en-I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lang="en-I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shortage could slow down infrastructure progress.</a:t>
            </a:r>
          </a:p>
        </p:txBody>
      </p:sp>
    </p:spTree>
    <p:extLst>
      <p:ext uri="{BB962C8B-B14F-4D97-AF65-F5344CB8AC3E}">
        <p14:creationId xmlns:p14="http://schemas.microsoft.com/office/powerpoint/2010/main" val="15885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A newspaper article with text and images&#10;&#10;Description automatically generated">
            <a:extLst>
              <a:ext uri="{FF2B5EF4-FFF2-40B4-BE49-F238E27FC236}">
                <a16:creationId xmlns:a16="http://schemas.microsoft.com/office/drawing/2014/main" id="{4C165BCA-721E-8B3F-95E4-BDAE0A2768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8" y="1887094"/>
            <a:ext cx="5108712" cy="379238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2D021-710A-E34A-BAAD-E07A474B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B3A8C-06D4-37A3-D711-89710F54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E368F67-54C5-BC6F-3D5D-9DA9997C5C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90" y="76200"/>
            <a:ext cx="3235619" cy="1073697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201AB7-0557-F08B-004A-6A04C8AD9829}"/>
              </a:ext>
            </a:extLst>
          </p:cNvPr>
          <p:cNvSpPr txBox="1"/>
          <p:nvPr/>
        </p:nvSpPr>
        <p:spPr>
          <a:xfrm>
            <a:off x="5716656" y="1731538"/>
            <a:ext cx="6097656" cy="394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Revenue rose 15% YoY to ₹55,120 crore.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profit rose 12% YoY to ₹2,786 crore.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order book is worth ₹4.9 trillion and is expected to reach ₹9 trillion by FY25.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revenues constituted 48% of the total Q1 revenue.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and energy sectors contributed 56% and 24% of the current order book, respectively.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L&amp;T expects 60% of future orders to come from abroad.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is planning to expand its green energy portfolio by 89% this fiscal year.</a:t>
            </a:r>
          </a:p>
        </p:txBody>
      </p:sp>
    </p:spTree>
    <p:extLst>
      <p:ext uri="{BB962C8B-B14F-4D97-AF65-F5344CB8AC3E}">
        <p14:creationId xmlns:p14="http://schemas.microsoft.com/office/powerpoint/2010/main" val="316472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3FB9F8F-9B65-7DC1-BA91-6BC1915465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93" y="205131"/>
            <a:ext cx="5561013" cy="6112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684F7-A18C-B37C-F5F0-98FD579F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3D747-F458-7342-A4B5-7320A66F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  <p:pic>
        <p:nvPicPr>
          <p:cNvPr id="17" name="Picture 16" descr="A newspaper with a graph and gears&#10;&#10;Description automatically generated with medium confidence">
            <a:extLst>
              <a:ext uri="{FF2B5EF4-FFF2-40B4-BE49-F238E27FC236}">
                <a16:creationId xmlns:a16="http://schemas.microsoft.com/office/drawing/2014/main" id="{FB92F0C1-307C-B749-7E29-14FF36197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93305"/>
            <a:ext cx="5316355" cy="53233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B7E541-FC1E-AEDC-231D-5A0ACE602051}"/>
              </a:ext>
            </a:extLst>
          </p:cNvPr>
          <p:cNvSpPr txBox="1"/>
          <p:nvPr/>
        </p:nvSpPr>
        <p:spPr>
          <a:xfrm>
            <a:off x="703445" y="1492180"/>
            <a:ext cx="5224004" cy="4436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Profit and Revenue Growth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L&amp;T’s net profit rose 10% to ₹3,444 crore, and revenue increased 15% to ₹55,120 crore for the June quarter.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Book: </a:t>
            </a:r>
            <a:r>
              <a:rPr lang="en-I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secured ₹70,936 crore in new orders, up 8% from the previous year, with 46% coming from international markets.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Transition: </a:t>
            </a:r>
            <a:r>
              <a:rPr lang="en-I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L&amp;T is shifting its energy business focus to carbon-lite and green energy projects, including carbon capture and biofuel technologies.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Segments: </a:t>
            </a:r>
            <a:r>
              <a:rPr lang="en-I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orders include ₹40,053 crore in infrastructure and ₹28,792 crore in energy projects.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Labour Challenges: </a:t>
            </a:r>
            <a:r>
              <a:rPr lang="en-I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L&amp;T anticipates potential labour shortages and is preparing a large, flexible workforce to manage its extensive order book.</a:t>
            </a:r>
          </a:p>
        </p:txBody>
      </p:sp>
    </p:spTree>
    <p:extLst>
      <p:ext uri="{BB962C8B-B14F-4D97-AF65-F5344CB8AC3E}">
        <p14:creationId xmlns:p14="http://schemas.microsoft.com/office/powerpoint/2010/main" val="320254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close-up of a website&#10;&#10;Description automatically generated">
            <a:extLst>
              <a:ext uri="{FF2B5EF4-FFF2-40B4-BE49-F238E27FC236}">
                <a16:creationId xmlns:a16="http://schemas.microsoft.com/office/drawing/2014/main" id="{A7FE2F2F-4A39-CDB8-738B-111701C5F6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1999020"/>
            <a:ext cx="5561012" cy="4004547"/>
          </a:xfrm>
        </p:spPr>
      </p:pic>
      <p:pic>
        <p:nvPicPr>
          <p:cNvPr id="12" name="Content Placeholder 11" descr="A close-up of a text&#10;&#10;Description automatically generated">
            <a:extLst>
              <a:ext uri="{FF2B5EF4-FFF2-40B4-BE49-F238E27FC236}">
                <a16:creationId xmlns:a16="http://schemas.microsoft.com/office/drawing/2014/main" id="{DDB61E18-4D4E-BEE6-E89B-AC3A3090AB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75" y="1825625"/>
            <a:ext cx="3325863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706D8-C66C-DFB0-91D3-9DFD58B8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EE05C-D96F-F113-02C3-17460966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D4D416-E4C0-A7A5-EB6E-1C4D3A4141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2" t="35981" r="10844" b="35329"/>
          <a:stretch/>
        </p:blipFill>
        <p:spPr>
          <a:xfrm>
            <a:off x="4637162" y="209378"/>
            <a:ext cx="2917675" cy="99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1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AB11-1C37-2AA5-AF15-E19AA26B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529" y="336867"/>
            <a:ext cx="1988942" cy="751840"/>
          </a:xfrm>
        </p:spPr>
        <p:txBody>
          <a:bodyPr>
            <a:normAutofit/>
          </a:bodyPr>
          <a:lstStyle/>
          <a:p>
            <a:r>
              <a:rPr lang="en-US" sz="2800" dirty="0"/>
              <a:t>SUMMARY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CFC5-0102-80CC-5685-4F4F54FFF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55627"/>
            <a:ext cx="11274612" cy="48018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Larsen &amp; Toubro (L&amp;T) reported an 11.7% increase in net profit for Q1 FY25, reaching ₹2,786 crore. Revenue for the quarter rose by 15.1% year-on-year to ₹55,120 crore. The company's outstanding order book stood at ₹14.90 trillion, with international orders making up 38% of this. New order wins totaled ₹70,936 crore, an 8% year-on-year increase, driven by energy projects and hi-tech manufacturing, particularly in the Middle East.</a:t>
            </a:r>
          </a:p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Domestic orders saw only a 1% growth, while international orders grew by 42%. The company's profit margins remained steady at 10.2%. Despite geopolitical and economic challenges, L&amp;T achieved steady growth across all financial parameters. The company plans to rebrand its energy segment to focus more on carbon-light solutions, capitalizing on opportunities in energy transition and green energy projects.</a:t>
            </a:r>
          </a:p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L&amp;T's international revenues constituted 48% of the total Q1 revenues. The company expects continued growth driven by favorable policy continuance in India and strong international demand, particularly in the renewable energy sector.</a:t>
            </a:r>
            <a:endParaRPr lang="en-IN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D2D51-2D8E-42AE-9208-A389B8C3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EE247-C4B8-BE59-5C92-B5180BC0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4A1A9-A402-0106-F033-7189EEBB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BUSINESS SCHOOL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62601-955D-BF60-2232-6A033373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2C9AAC-9F8A-4491-75E7-DFC47C921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881" y="3098067"/>
            <a:ext cx="2592237" cy="661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7093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747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Avenir Next LT Pro</vt:lpstr>
      <vt:lpstr>AvenirNext LT Pro Medium</vt:lpstr>
      <vt:lpstr>Courier New</vt:lpstr>
      <vt:lpstr>Sabon Next LT</vt:lpstr>
      <vt:lpstr>Times New Roman</vt:lpstr>
      <vt:lpstr>Wingdings</vt:lpstr>
      <vt:lpstr>DappledVTI</vt:lpstr>
      <vt:lpstr>PowerPoint Presentation</vt:lpstr>
      <vt:lpstr>News Analysis on L&amp;T’s Q1 Revenue Rise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Pulkit Agarwal(MBA-24)</dc:creator>
  <cp:lastModifiedBy>Pulkit Agarwal(MBA-24)</cp:lastModifiedBy>
  <cp:revision>1</cp:revision>
  <dcterms:created xsi:type="dcterms:W3CDTF">2024-07-26T09:56:41Z</dcterms:created>
  <dcterms:modified xsi:type="dcterms:W3CDTF">2024-07-26T13:38:06Z</dcterms:modified>
</cp:coreProperties>
</file>