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9" r:id="rId3"/>
    <p:sldId id="263" r:id="rId4"/>
    <p:sldId id="261"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E8004-5939-42DF-A613-E4CED70F4F32}" v="35" dt="2024-08-06T21:04:04.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87" d="100"/>
          <a:sy n="87" d="100"/>
        </p:scale>
        <p:origin x="2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44985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147DB-3191-4840-AE1F-339CB2D3AE1F}"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911887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147DB-3191-4840-AE1F-339CB2D3AE1F}" type="datetimeFigureOut">
              <a:rPr lang="en-IN" smtClean="0"/>
              <a:t>07-08-2024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596730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1246450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41235046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92147DB-3191-4840-AE1F-339CB2D3AE1F}" type="datetimeFigureOut">
              <a:rPr lang="en-IN" smtClean="0"/>
              <a:t>07-08-2024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41570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92147DB-3191-4840-AE1F-339CB2D3AE1F}" type="datetimeFigureOut">
              <a:rPr lang="en-IN" smtClean="0"/>
              <a:t>07-08-2024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AEC4AD-9B05-4F44-9DA6-DD978CF1703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13003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147DB-3191-4840-AE1F-339CB2D3AE1F}" type="datetimeFigureOut">
              <a:rPr lang="en-IN" smtClean="0"/>
              <a:t>07-08-2024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2592596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147DB-3191-4840-AE1F-339CB2D3AE1F}" type="datetimeFigureOut">
              <a:rPr lang="en-IN" smtClean="0"/>
              <a:t>07-08-2024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38979855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92147DB-3191-4840-AE1F-339CB2D3AE1F}" type="datetimeFigureOut">
              <a:rPr lang="en-IN" smtClean="0"/>
              <a:t>07-08-2024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3813530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92147DB-3191-4840-AE1F-339CB2D3AE1F}" type="datetimeFigureOut">
              <a:rPr lang="en-IN" smtClean="0"/>
              <a:t>07-08-2024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86AEC4AD-9B05-4F44-9DA6-DD978CF17031}" type="slidenum">
              <a:rPr lang="en-IN" smtClean="0"/>
              <a:t>‹#›</a:t>
            </a:fld>
            <a:endParaRPr lang="en-IN"/>
          </a:p>
        </p:txBody>
      </p:sp>
    </p:spTree>
    <p:extLst>
      <p:ext uri="{BB962C8B-B14F-4D97-AF65-F5344CB8AC3E}">
        <p14:creationId xmlns:p14="http://schemas.microsoft.com/office/powerpoint/2010/main" val="4275155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92147DB-3191-4840-AE1F-339CB2D3AE1F}" type="datetimeFigureOut">
              <a:rPr lang="en-IN" smtClean="0"/>
              <a:t>07-08-2024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6AEC4AD-9B05-4F44-9DA6-DD978CF17031}" type="slidenum">
              <a:rPr lang="en-IN" smtClean="0"/>
              <a:t>‹#›</a:t>
            </a:fld>
            <a:endParaRPr lang="en-IN"/>
          </a:p>
        </p:txBody>
      </p:sp>
    </p:spTree>
    <p:extLst>
      <p:ext uri="{BB962C8B-B14F-4D97-AF65-F5344CB8AC3E}">
        <p14:creationId xmlns:p14="http://schemas.microsoft.com/office/powerpoint/2010/main" val="411230149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group of cans of energy drinks&#10;&#10;Description automatically generated">
            <a:extLst>
              <a:ext uri="{FF2B5EF4-FFF2-40B4-BE49-F238E27FC236}">
                <a16:creationId xmlns:a16="http://schemas.microsoft.com/office/drawing/2014/main" id="{6CD930EA-4FBE-1E98-FD1A-D5A142DF3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2" name="TextBox 11">
            <a:extLst>
              <a:ext uri="{FF2B5EF4-FFF2-40B4-BE49-F238E27FC236}">
                <a16:creationId xmlns:a16="http://schemas.microsoft.com/office/drawing/2014/main" id="{E8403D49-FD50-8D15-30F3-63C2F40A0750}"/>
              </a:ext>
            </a:extLst>
          </p:cNvPr>
          <p:cNvSpPr txBox="1"/>
          <p:nvPr/>
        </p:nvSpPr>
        <p:spPr>
          <a:xfrm>
            <a:off x="3854745" y="405211"/>
            <a:ext cx="5025486" cy="769441"/>
          </a:xfrm>
          <a:prstGeom prst="rect">
            <a:avLst/>
          </a:prstGeom>
          <a:noFill/>
        </p:spPr>
        <p:txBody>
          <a:bodyPr wrap="square" rtlCol="0">
            <a:spAutoFit/>
          </a:bodyPr>
          <a:lstStyle/>
          <a:p>
            <a:pPr algn="ctr"/>
            <a:r>
              <a:rPr lang="en-US" sz="4400" b="1" u="sng" dirty="0">
                <a:highlight>
                  <a:srgbClr val="000000"/>
                </a:highlight>
                <a:latin typeface="Times New Roman" panose="02020603050405020304" pitchFamily="18" charset="0"/>
                <a:cs typeface="Times New Roman" panose="02020603050405020304" pitchFamily="18" charset="0"/>
              </a:rPr>
              <a:t>ENERGY DRINKS</a:t>
            </a:r>
            <a:endParaRPr lang="en-IN" sz="4400" b="1" u="sng" dirty="0">
              <a:highlight>
                <a:srgbClr val="000000"/>
              </a:highligh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D011787-499C-FC0E-0535-703B5FAA607C}"/>
              </a:ext>
            </a:extLst>
          </p:cNvPr>
          <p:cNvSpPr txBox="1"/>
          <p:nvPr/>
        </p:nvSpPr>
        <p:spPr>
          <a:xfrm>
            <a:off x="6831623" y="5723791"/>
            <a:ext cx="3886200" cy="954107"/>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Name : Pulkit Agarwal</a:t>
            </a:r>
          </a:p>
          <a:p>
            <a:r>
              <a:rPr lang="en-US" sz="2800" b="1" dirty="0">
                <a:solidFill>
                  <a:schemeClr val="bg1"/>
                </a:solidFill>
                <a:latin typeface="Times New Roman" panose="02020603050405020304" pitchFamily="18" charset="0"/>
                <a:cs typeface="Times New Roman" panose="02020603050405020304" pitchFamily="18" charset="0"/>
              </a:rPr>
              <a:t>Roll No : </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042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BD71F-6CED-5C51-D86B-3F2BB27A720B}"/>
              </a:ext>
            </a:extLst>
          </p:cNvPr>
          <p:cNvSpPr/>
          <p:nvPr/>
        </p:nvSpPr>
        <p:spPr>
          <a:xfrm>
            <a:off x="3467173" y="2413337"/>
            <a:ext cx="5257653" cy="1015663"/>
          </a:xfrm>
          <a:prstGeom prst="rect">
            <a:avLst/>
          </a:prstGeom>
          <a:noFill/>
        </p:spPr>
        <p:txBody>
          <a:bodyPr wrap="square" lIns="91440" tIns="45720" rIns="91440" bIns="45720">
            <a:spAutoFit/>
          </a:bodyPr>
          <a:lstStyle/>
          <a:p>
            <a:pPr algn="ctr"/>
            <a:r>
              <a:rPr lang="en-US" sz="6000" b="1" u="sng" cap="none" spc="0" dirty="0">
                <a:ln w="13462">
                  <a:solidFill>
                    <a:schemeClr val="bg1"/>
                  </a:solidFill>
                  <a:prstDash val="solid"/>
                </a:ln>
                <a:solidFill>
                  <a:schemeClr val="bg1"/>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52829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F66150-24A8-6F31-F605-D4A1D1BA12A4}"/>
              </a:ext>
            </a:extLst>
          </p:cNvPr>
          <p:cNvPicPr>
            <a:picLocks noChangeAspect="1"/>
          </p:cNvPicPr>
          <p:nvPr/>
        </p:nvPicPr>
        <p:blipFill>
          <a:blip r:embed="rId2">
            <a:extLst>
              <a:ext uri="{28A0092B-C50C-407E-A947-70E740481C1C}">
                <a14:useLocalDpi xmlns:a14="http://schemas.microsoft.com/office/drawing/2010/main" val="0"/>
              </a:ext>
            </a:extLst>
          </a:blip>
          <a:srcRect l="22874" r="14203" b="1"/>
          <a:stretch/>
        </p:blipFill>
        <p:spPr>
          <a:xfrm>
            <a:off x="-11712" y="-31695"/>
            <a:ext cx="5798540" cy="6896435"/>
          </a:xfrm>
          <a:prstGeom prst="rect">
            <a:avLst/>
          </a:prstGeom>
        </p:spPr>
      </p:pic>
      <p:sp>
        <p:nvSpPr>
          <p:cNvPr id="18" name="Rectangle 17">
            <a:extLst>
              <a:ext uri="{FF2B5EF4-FFF2-40B4-BE49-F238E27FC236}">
                <a16:creationId xmlns:a16="http://schemas.microsoft.com/office/drawing/2014/main" id="{9291BAA3-FE23-4A48-BA9E-EF0D56A83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B6CD6A-9DD9-B5E1-6E2B-851D772C82F5}"/>
              </a:ext>
            </a:extLst>
          </p:cNvPr>
          <p:cNvSpPr txBox="1"/>
          <p:nvPr/>
        </p:nvSpPr>
        <p:spPr>
          <a:xfrm>
            <a:off x="8242273" y="973600"/>
            <a:ext cx="3374136" cy="4924280"/>
          </a:xfrm>
          <a:prstGeom prst="rect">
            <a:avLst/>
          </a:prstGeom>
        </p:spPr>
        <p:txBody>
          <a:bodyPr vert="horz" lIns="91440" tIns="45720" rIns="91440" bIns="45720" rtlCol="0" anchor="ctr">
            <a:normAutofit/>
          </a:bodyPr>
          <a:lstStyle/>
          <a:p>
            <a:pPr indent="-228600" defTabSz="914400">
              <a:lnSpc>
                <a:spcPct val="90000"/>
              </a:lnSpc>
              <a:spcBef>
                <a:spcPts val="1000"/>
              </a:spcBef>
              <a:buClr>
                <a:schemeClr val="accent2"/>
              </a:buClr>
              <a:buFont typeface="Arial" panose="020B0604020202020204" pitchFamily="34" charset="0"/>
              <a:buChar char="•"/>
            </a:pPr>
            <a:endParaRPr lang="en-US" dirty="0">
              <a:solidFill>
                <a:srgbClr val="FFFFFF"/>
              </a:solidFill>
            </a:endParaRPr>
          </a:p>
        </p:txBody>
      </p:sp>
      <p:sp>
        <p:nvSpPr>
          <p:cNvPr id="2" name="TextBox 1">
            <a:extLst>
              <a:ext uri="{FF2B5EF4-FFF2-40B4-BE49-F238E27FC236}">
                <a16:creationId xmlns:a16="http://schemas.microsoft.com/office/drawing/2014/main" id="{BF878DE8-72C2-52EB-3075-41EDCA38CC23}"/>
              </a:ext>
            </a:extLst>
          </p:cNvPr>
          <p:cNvSpPr txBox="1"/>
          <p:nvPr/>
        </p:nvSpPr>
        <p:spPr>
          <a:xfrm>
            <a:off x="5786828" y="-29205"/>
            <a:ext cx="6370601" cy="1188720"/>
          </a:xfrm>
          <a:prstGeom prst="rect">
            <a:avLst/>
          </a:prstGeom>
          <a:solidFill>
            <a:schemeClr val="bg1">
              <a:alpha val="80000"/>
            </a:schemeClr>
          </a:solidFill>
          <a:ln>
            <a:solidFill>
              <a:schemeClr val="tx1">
                <a:lumMod val="75000"/>
                <a:lumOff val="25000"/>
              </a:schemeClr>
            </a:solidFill>
          </a:ln>
        </p:spPr>
        <p:txBody>
          <a:bodyPr vert="horz" lIns="182880" tIns="182880" rIns="182880" bIns="182880" rtlCol="0" anchor="ctr">
            <a:normAutofit/>
          </a:bodyPr>
          <a:lstStyle/>
          <a:p>
            <a:pPr algn="ctr" defTabSz="914400">
              <a:lnSpc>
                <a:spcPct val="90000"/>
              </a:lnSpc>
              <a:spcBef>
                <a:spcPct val="0"/>
              </a:spcBef>
              <a:spcAft>
                <a:spcPts val="600"/>
              </a:spcAft>
            </a:pPr>
            <a:r>
              <a:rPr lang="en-US" sz="3200" b="1" u="sng" cap="all" spc="200" dirty="0">
                <a:solidFill>
                  <a:schemeClr val="tx1">
                    <a:lumMod val="85000"/>
                    <a:lumOff val="15000"/>
                  </a:schemeClr>
                </a:solidFill>
                <a:latin typeface="Times New Roman" panose="02020603050405020304" pitchFamily="18" charset="0"/>
                <a:ea typeface="+mj-ea"/>
                <a:cs typeface="Times New Roman" panose="02020603050405020304" pitchFamily="18" charset="0"/>
              </a:rPr>
              <a:t>Introduction</a:t>
            </a:r>
          </a:p>
        </p:txBody>
      </p:sp>
      <p:sp>
        <p:nvSpPr>
          <p:cNvPr id="7" name="TextBox 6">
            <a:extLst>
              <a:ext uri="{FF2B5EF4-FFF2-40B4-BE49-F238E27FC236}">
                <a16:creationId xmlns:a16="http://schemas.microsoft.com/office/drawing/2014/main" id="{132E9A48-3682-D0A3-6CA0-D324E3283811}"/>
              </a:ext>
            </a:extLst>
          </p:cNvPr>
          <p:cNvSpPr txBox="1"/>
          <p:nvPr/>
        </p:nvSpPr>
        <p:spPr>
          <a:xfrm>
            <a:off x="5917324" y="1417320"/>
            <a:ext cx="6109608" cy="4745915"/>
          </a:xfrm>
          <a:prstGeom prst="rect">
            <a:avLst/>
          </a:prstGeom>
          <a:noFill/>
        </p:spPr>
        <p:txBody>
          <a:bodyPr wrap="square">
            <a:spAutoFit/>
          </a:bodyPr>
          <a:lstStyle/>
          <a:p>
            <a:pPr indent="-228600" algn="just" defTabSz="914400">
              <a:lnSpc>
                <a:spcPct val="90000"/>
              </a:lnSpc>
              <a:spcBef>
                <a:spcPts val="1000"/>
              </a:spcBef>
              <a:buClr>
                <a:schemeClr val="accent2"/>
              </a:buClr>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Energy drinks are beverages designed to provide a quick boost of energy and mental alertness. Containing high levels of caffeine, sugar, and other stimulants like taurine and guarana, they aim to enhance physical performance and cognitive functions. The market has seen substantial growth due to busy lifestyles and the demand for high-energy activities, with major brands like Red Bull and Monster leading the industry through innovative flavors and marketing strategies .These drinks are particularly popular among young adults and athletes, often associated with extreme sports and high-adrenaline event</a:t>
            </a:r>
            <a:r>
              <a:rPr lang="en-US" dirty="0">
                <a:solidFill>
                  <a:schemeClr val="bg1"/>
                </a:solidFill>
              </a:rPr>
              <a:t>s.</a:t>
            </a:r>
          </a:p>
        </p:txBody>
      </p:sp>
    </p:spTree>
    <p:extLst>
      <p:ext uri="{BB962C8B-B14F-4D97-AF65-F5344CB8AC3E}">
        <p14:creationId xmlns:p14="http://schemas.microsoft.com/office/powerpoint/2010/main" val="805117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D01410-0F14-FFBA-3A24-4F3D4453B14A}"/>
              </a:ext>
            </a:extLst>
          </p:cNvPr>
          <p:cNvSpPr txBox="1"/>
          <p:nvPr/>
        </p:nvSpPr>
        <p:spPr>
          <a:xfrm>
            <a:off x="1209964" y="397163"/>
            <a:ext cx="9956800" cy="590931"/>
          </a:xfrm>
          <a:prstGeom prst="rect">
            <a:avLst/>
          </a:prstGeom>
          <a:noFill/>
        </p:spPr>
        <p:txBody>
          <a:bodyPr wrap="square" rtlCol="0">
            <a:spAutoFit/>
          </a:bodyPr>
          <a:lstStyle/>
          <a:p>
            <a:pPr algn="ctr" defTabSz="914400">
              <a:lnSpc>
                <a:spcPct val="90000"/>
              </a:lnSpc>
              <a:spcBef>
                <a:spcPct val="0"/>
              </a:spcBef>
              <a:spcAft>
                <a:spcPts val="600"/>
              </a:spcAft>
            </a:pPr>
            <a:r>
              <a:rPr lang="en-US" sz="3600" b="1" u="sng" cap="all" spc="200" dirty="0">
                <a:solidFill>
                  <a:srgbClr val="262626"/>
                </a:solidFill>
                <a:latin typeface="Times New Roman" panose="02020603050405020304" pitchFamily="18" charset="0"/>
                <a:ea typeface="+mj-ea"/>
                <a:cs typeface="Times New Roman" panose="02020603050405020304" pitchFamily="18" charset="0"/>
              </a:rPr>
              <a:t>BRAND OFFERING THE PRODUCT</a:t>
            </a:r>
          </a:p>
        </p:txBody>
      </p:sp>
      <p:pic>
        <p:nvPicPr>
          <p:cNvPr id="6" name="Picture 5">
            <a:extLst>
              <a:ext uri="{FF2B5EF4-FFF2-40B4-BE49-F238E27FC236}">
                <a16:creationId xmlns:a16="http://schemas.microsoft.com/office/drawing/2014/main" id="{8C91B5D2-4BF3-9139-EC7B-41568AE44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70" y="1336174"/>
            <a:ext cx="3294159" cy="2196106"/>
          </a:xfrm>
          <a:prstGeom prst="rect">
            <a:avLst/>
          </a:prstGeom>
        </p:spPr>
      </p:pic>
      <p:pic>
        <p:nvPicPr>
          <p:cNvPr id="8" name="Picture 7" descr="A can of energy drink splashing into ice&#10;&#10;Description automatically generated">
            <a:extLst>
              <a:ext uri="{FF2B5EF4-FFF2-40B4-BE49-F238E27FC236}">
                <a16:creationId xmlns:a16="http://schemas.microsoft.com/office/drawing/2014/main" id="{104F623B-A4C0-F4BB-C7C7-8CA12859F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1189" y="1326645"/>
            <a:ext cx="3363586" cy="2164423"/>
          </a:xfrm>
          <a:prstGeom prst="rect">
            <a:avLst/>
          </a:prstGeom>
        </p:spPr>
      </p:pic>
      <p:pic>
        <p:nvPicPr>
          <p:cNvPr id="10" name="Picture 9" descr="A can of energy drink&#10;&#10;Description automatically generated">
            <a:extLst>
              <a:ext uri="{FF2B5EF4-FFF2-40B4-BE49-F238E27FC236}">
                <a16:creationId xmlns:a16="http://schemas.microsoft.com/office/drawing/2014/main" id="{A4C1F0FB-5E9B-6EEA-79BF-C8887ABF7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824" y="4110056"/>
            <a:ext cx="3294158" cy="2276475"/>
          </a:xfrm>
          <a:prstGeom prst="rect">
            <a:avLst/>
          </a:prstGeom>
        </p:spPr>
      </p:pic>
      <p:pic>
        <p:nvPicPr>
          <p:cNvPr id="12" name="Picture 11" descr="A can of energy drink with smoke&#10;&#10;Description automatically generated">
            <a:extLst>
              <a:ext uri="{FF2B5EF4-FFF2-40B4-BE49-F238E27FC236}">
                <a16:creationId xmlns:a16="http://schemas.microsoft.com/office/drawing/2014/main" id="{F4D62674-807F-7D8A-A9BD-EB3BF0852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3060" y="1336174"/>
            <a:ext cx="3312982" cy="2164423"/>
          </a:xfrm>
          <a:prstGeom prst="rect">
            <a:avLst/>
          </a:prstGeom>
        </p:spPr>
      </p:pic>
      <p:pic>
        <p:nvPicPr>
          <p:cNvPr id="14" name="Picture 13" descr="A red can of energy drink&#10;&#10;Description automatically generated">
            <a:extLst>
              <a:ext uri="{FF2B5EF4-FFF2-40B4-BE49-F238E27FC236}">
                <a16:creationId xmlns:a16="http://schemas.microsoft.com/office/drawing/2014/main" id="{CFAB97CB-7055-C2B9-1B43-68F3C840A0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1189" y="4041762"/>
            <a:ext cx="3363586" cy="2300845"/>
          </a:xfrm>
          <a:prstGeom prst="rect">
            <a:avLst/>
          </a:prstGeom>
        </p:spPr>
      </p:pic>
      <p:pic>
        <p:nvPicPr>
          <p:cNvPr id="20" name="Picture 19" descr="Two cans of energy drinks&#10;&#10;Description automatically generated">
            <a:extLst>
              <a:ext uri="{FF2B5EF4-FFF2-40B4-BE49-F238E27FC236}">
                <a16:creationId xmlns:a16="http://schemas.microsoft.com/office/drawing/2014/main" id="{999823D7-17E8-1623-F6E4-07D3191304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8031" y="4087379"/>
            <a:ext cx="3294158" cy="2299152"/>
          </a:xfrm>
          <a:prstGeom prst="rect">
            <a:avLst/>
          </a:prstGeom>
        </p:spPr>
      </p:pic>
      <p:sp>
        <p:nvSpPr>
          <p:cNvPr id="3" name="TextBox 2">
            <a:extLst>
              <a:ext uri="{FF2B5EF4-FFF2-40B4-BE49-F238E27FC236}">
                <a16:creationId xmlns:a16="http://schemas.microsoft.com/office/drawing/2014/main" id="{A61163D4-1155-D877-6D3E-27869FA8D982}"/>
              </a:ext>
            </a:extLst>
          </p:cNvPr>
          <p:cNvSpPr txBox="1"/>
          <p:nvPr/>
        </p:nvSpPr>
        <p:spPr>
          <a:xfrm>
            <a:off x="1390227" y="3523059"/>
            <a:ext cx="1662545" cy="67710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Rockstar</a:t>
            </a:r>
          </a:p>
          <a:p>
            <a:endParaRPr lang="en-IN" dirty="0"/>
          </a:p>
        </p:txBody>
      </p:sp>
      <p:sp>
        <p:nvSpPr>
          <p:cNvPr id="4" name="TextBox 3">
            <a:extLst>
              <a:ext uri="{FF2B5EF4-FFF2-40B4-BE49-F238E27FC236}">
                <a16:creationId xmlns:a16="http://schemas.microsoft.com/office/drawing/2014/main" id="{FF5DA58E-99E4-61B1-23AD-660438D6BAE2}"/>
              </a:ext>
            </a:extLst>
          </p:cNvPr>
          <p:cNvSpPr txBox="1"/>
          <p:nvPr/>
        </p:nvSpPr>
        <p:spPr>
          <a:xfrm>
            <a:off x="4886036" y="3491068"/>
            <a:ext cx="2918691"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Monster energy</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397C03-CD0F-5976-39A4-F75CF3F78E03}"/>
              </a:ext>
            </a:extLst>
          </p:cNvPr>
          <p:cNvSpPr txBox="1"/>
          <p:nvPr/>
        </p:nvSpPr>
        <p:spPr>
          <a:xfrm>
            <a:off x="9411854" y="3460683"/>
            <a:ext cx="2456872" cy="67710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Red bull</a:t>
            </a:r>
          </a:p>
          <a:p>
            <a:endParaRPr lang="en-IN" dirty="0"/>
          </a:p>
        </p:txBody>
      </p:sp>
      <p:sp>
        <p:nvSpPr>
          <p:cNvPr id="7" name="TextBox 6">
            <a:extLst>
              <a:ext uri="{FF2B5EF4-FFF2-40B4-BE49-F238E27FC236}">
                <a16:creationId xmlns:a16="http://schemas.microsoft.com/office/drawing/2014/main" id="{728B00BE-3FEF-0CD4-2FB6-4E73BB115482}"/>
              </a:ext>
            </a:extLst>
          </p:cNvPr>
          <p:cNvSpPr txBox="1"/>
          <p:nvPr/>
        </p:nvSpPr>
        <p:spPr>
          <a:xfrm>
            <a:off x="1453680" y="6315688"/>
            <a:ext cx="1772463" cy="67710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Bang</a:t>
            </a:r>
          </a:p>
          <a:p>
            <a:endParaRPr lang="en-IN" dirty="0"/>
          </a:p>
        </p:txBody>
      </p:sp>
      <p:sp>
        <p:nvSpPr>
          <p:cNvPr id="9" name="TextBox 8">
            <a:extLst>
              <a:ext uri="{FF2B5EF4-FFF2-40B4-BE49-F238E27FC236}">
                <a16:creationId xmlns:a16="http://schemas.microsoft.com/office/drawing/2014/main" id="{96889C17-3187-9A58-6F5F-4B087132EB25}"/>
              </a:ext>
            </a:extLst>
          </p:cNvPr>
          <p:cNvSpPr txBox="1"/>
          <p:nvPr/>
        </p:nvSpPr>
        <p:spPr>
          <a:xfrm>
            <a:off x="5517477" y="6342607"/>
            <a:ext cx="1874982" cy="67710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C4</a:t>
            </a:r>
          </a:p>
          <a:p>
            <a:endParaRPr lang="en-IN" dirty="0"/>
          </a:p>
        </p:txBody>
      </p:sp>
      <p:sp>
        <p:nvSpPr>
          <p:cNvPr id="11" name="TextBox 10">
            <a:extLst>
              <a:ext uri="{FF2B5EF4-FFF2-40B4-BE49-F238E27FC236}">
                <a16:creationId xmlns:a16="http://schemas.microsoft.com/office/drawing/2014/main" id="{288C4FB4-381A-265D-ED8E-F73EE158B468}"/>
              </a:ext>
            </a:extLst>
          </p:cNvPr>
          <p:cNvSpPr txBox="1"/>
          <p:nvPr/>
        </p:nvSpPr>
        <p:spPr>
          <a:xfrm>
            <a:off x="9581753" y="6259222"/>
            <a:ext cx="990237" cy="67710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Sting</a:t>
            </a:r>
          </a:p>
          <a:p>
            <a:endParaRPr lang="en-IN" dirty="0"/>
          </a:p>
        </p:txBody>
      </p:sp>
    </p:spTree>
    <p:extLst>
      <p:ext uri="{BB962C8B-B14F-4D97-AF65-F5344CB8AC3E}">
        <p14:creationId xmlns:p14="http://schemas.microsoft.com/office/powerpoint/2010/main" val="489676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4C071-2D4C-2260-AA85-70F2EE6CE068}"/>
              </a:ext>
            </a:extLst>
          </p:cNvPr>
          <p:cNvSpPr txBox="1"/>
          <p:nvPr/>
        </p:nvSpPr>
        <p:spPr>
          <a:xfrm>
            <a:off x="383931" y="151442"/>
            <a:ext cx="11723077" cy="646331"/>
          </a:xfrm>
          <a:prstGeom prst="rect">
            <a:avLst/>
          </a:prstGeom>
          <a:noFill/>
        </p:spPr>
        <p:txBody>
          <a:bodyPr wrap="square" rtlCol="0">
            <a:spAutoFit/>
          </a:bodyPr>
          <a:lstStyle/>
          <a:p>
            <a:pPr algn="ctr"/>
            <a:r>
              <a:rPr lang="en-US" sz="3600" b="1" u="sng" dirty="0">
                <a:solidFill>
                  <a:schemeClr val="bg1">
                    <a:lumMod val="85000"/>
                    <a:lumOff val="15000"/>
                  </a:schemeClr>
                </a:solidFill>
                <a:latin typeface="Times New Roman" panose="02020603050405020304" pitchFamily="18" charset="0"/>
                <a:cs typeface="Times New Roman" panose="02020603050405020304" pitchFamily="18" charset="0"/>
              </a:rPr>
              <a:t>RAW MATERIALS REQUIRED TO MANUFACTURE</a:t>
            </a:r>
            <a:endParaRPr lang="en-IN" sz="3600" b="1" u="sng"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C028BA9F-6DC6-DF35-BA19-8609AA6CE089}"/>
              </a:ext>
            </a:extLst>
          </p:cNvPr>
          <p:cNvSpPr>
            <a:spLocks noChangeArrowheads="1"/>
          </p:cNvSpPr>
          <p:nvPr/>
        </p:nvSpPr>
        <p:spPr bwMode="auto">
          <a:xfrm>
            <a:off x="669282" y="1463809"/>
            <a:ext cx="4862146"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Caffeine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Sugars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Artificial Sweeteners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Taurine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B Vitamins (B2, B3, B6, B12)</a:t>
            </a:r>
          </a:p>
          <a:p>
            <a:pPr marL="285750" indent="-285750" algn="just" defTabSz="914400" eaLnBrk="0" fontAlgn="base" hangingPunct="0">
              <a:lnSpc>
                <a:spcPct val="150000"/>
              </a:lnSpc>
              <a:spcBef>
                <a:spcPct val="0"/>
              </a:spcBef>
              <a:spcAft>
                <a:spcPct val="0"/>
              </a:spcAft>
              <a:buFont typeface="Wingdings" panose="05000000000000000000" pitchFamily="2" charset="2"/>
              <a:buChar char="Ø"/>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Carbonated Water</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lumMod val="85000"/>
                    <a:lumOff val="15000"/>
                  </a:schemeClr>
                </a:solidFill>
                <a:effectLst/>
                <a:latin typeface="Arial" panose="020B0604020202020204" pitchFamily="34" charset="0"/>
              </a:rPr>
              <a:t> </a:t>
            </a:r>
          </a:p>
        </p:txBody>
      </p:sp>
      <p:sp>
        <p:nvSpPr>
          <p:cNvPr id="5" name="TextBox 4">
            <a:extLst>
              <a:ext uri="{FF2B5EF4-FFF2-40B4-BE49-F238E27FC236}">
                <a16:creationId xmlns:a16="http://schemas.microsoft.com/office/drawing/2014/main" id="{CB86890F-04F4-A5B1-3DA7-6DC448076BA4}"/>
              </a:ext>
            </a:extLst>
          </p:cNvPr>
          <p:cNvSpPr txBox="1"/>
          <p:nvPr/>
        </p:nvSpPr>
        <p:spPr>
          <a:xfrm>
            <a:off x="6096000" y="1486745"/>
            <a:ext cx="5532582" cy="3246530"/>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Flavors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Colors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Preservatives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Acid</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bg1">
                    <a:lumMod val="85000"/>
                    <a:lumOff val="15000"/>
                  </a:schemeClr>
                </a:solidFill>
                <a:effectLst/>
                <a:latin typeface="Times New Roman" panose="02020603050405020304" pitchFamily="18" charset="0"/>
                <a:cs typeface="Times New Roman" panose="02020603050405020304" pitchFamily="18" charset="0"/>
              </a:rPr>
              <a:t>Stabilizers and Emulsifiers</a:t>
            </a:r>
          </a:p>
        </p:txBody>
      </p:sp>
    </p:spTree>
    <p:extLst>
      <p:ext uri="{BB962C8B-B14F-4D97-AF65-F5344CB8AC3E}">
        <p14:creationId xmlns:p14="http://schemas.microsoft.com/office/powerpoint/2010/main" val="1061183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65D7F-8727-67E3-C71B-141D48780DFF}"/>
              </a:ext>
            </a:extLst>
          </p:cNvPr>
          <p:cNvSpPr txBox="1"/>
          <p:nvPr/>
        </p:nvSpPr>
        <p:spPr>
          <a:xfrm>
            <a:off x="1625301" y="105273"/>
            <a:ext cx="8941398" cy="646331"/>
          </a:xfrm>
          <a:prstGeom prst="rect">
            <a:avLst/>
          </a:prstGeom>
          <a:noFill/>
        </p:spPr>
        <p:txBody>
          <a:bodyPr wrap="square" rtlCol="0">
            <a:spAutoFit/>
          </a:bodyPr>
          <a:lstStyle/>
          <a:p>
            <a:r>
              <a:rPr lang="en-US" sz="3600" b="1" u="sng">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Tools and Equipment for Manufacturing</a:t>
            </a:r>
            <a:endParaRPr lang="en-IN" sz="3600" b="1" u="sng"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line of stainless steel tanks&#10;&#10;Description automatically generated">
            <a:extLst>
              <a:ext uri="{FF2B5EF4-FFF2-40B4-BE49-F238E27FC236}">
                <a16:creationId xmlns:a16="http://schemas.microsoft.com/office/drawing/2014/main" id="{A950D36B-FD33-44AF-F7FB-A627C482C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00" y="1127234"/>
            <a:ext cx="2381250" cy="1905000"/>
          </a:xfrm>
          <a:prstGeom prst="rect">
            <a:avLst/>
          </a:prstGeom>
        </p:spPr>
      </p:pic>
      <p:pic>
        <p:nvPicPr>
          <p:cNvPr id="7" name="Picture 6" descr="A close-up of a machine&#10;&#10;Description automatically generated">
            <a:extLst>
              <a:ext uri="{FF2B5EF4-FFF2-40B4-BE49-F238E27FC236}">
                <a16:creationId xmlns:a16="http://schemas.microsoft.com/office/drawing/2014/main" id="{60FEE079-12C5-DD35-EF0C-39046A2F2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309" y="1127234"/>
            <a:ext cx="2381250" cy="1979453"/>
          </a:xfrm>
          <a:prstGeom prst="rect">
            <a:avLst/>
          </a:prstGeom>
        </p:spPr>
      </p:pic>
      <p:pic>
        <p:nvPicPr>
          <p:cNvPr id="9" name="Picture 8">
            <a:extLst>
              <a:ext uri="{FF2B5EF4-FFF2-40B4-BE49-F238E27FC236}">
                <a16:creationId xmlns:a16="http://schemas.microsoft.com/office/drawing/2014/main" id="{5A05D2E6-0506-2942-E612-F8770063C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2510" y="1127234"/>
            <a:ext cx="2381250" cy="1905000"/>
          </a:xfrm>
          <a:prstGeom prst="rect">
            <a:avLst/>
          </a:prstGeom>
        </p:spPr>
      </p:pic>
      <p:pic>
        <p:nvPicPr>
          <p:cNvPr id="11" name="Picture 10" descr="A machine with green conveyor belt&#10;&#10;Description automatically generated">
            <a:extLst>
              <a:ext uri="{FF2B5EF4-FFF2-40B4-BE49-F238E27FC236}">
                <a16:creationId xmlns:a16="http://schemas.microsoft.com/office/drawing/2014/main" id="{D5365B69-BB01-3557-23C1-3984D16C09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6074" y="2605814"/>
            <a:ext cx="2381250" cy="1905000"/>
          </a:xfrm>
          <a:prstGeom prst="rect">
            <a:avLst/>
          </a:prstGeom>
        </p:spPr>
      </p:pic>
      <p:pic>
        <p:nvPicPr>
          <p:cNvPr id="13" name="Picture 12">
            <a:extLst>
              <a:ext uri="{FF2B5EF4-FFF2-40B4-BE49-F238E27FC236}">
                <a16:creationId xmlns:a16="http://schemas.microsoft.com/office/drawing/2014/main" id="{BE0CB6C8-1FD7-CA64-9B6F-149AB7C271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2510" y="4183149"/>
            <a:ext cx="2381250" cy="1889014"/>
          </a:xfrm>
          <a:prstGeom prst="rect">
            <a:avLst/>
          </a:prstGeom>
        </p:spPr>
      </p:pic>
      <p:pic>
        <p:nvPicPr>
          <p:cNvPr id="15" name="Picture 14">
            <a:extLst>
              <a:ext uri="{FF2B5EF4-FFF2-40B4-BE49-F238E27FC236}">
                <a16:creationId xmlns:a16="http://schemas.microsoft.com/office/drawing/2014/main" id="{6F29784C-4836-02A5-0B74-F8CD2E025C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3663" y="4167163"/>
            <a:ext cx="2381250" cy="1905000"/>
          </a:xfrm>
          <a:prstGeom prst="rect">
            <a:avLst/>
          </a:prstGeom>
        </p:spPr>
      </p:pic>
      <p:pic>
        <p:nvPicPr>
          <p:cNvPr id="21" name="Picture 20">
            <a:extLst>
              <a:ext uri="{FF2B5EF4-FFF2-40B4-BE49-F238E27FC236}">
                <a16:creationId xmlns:a16="http://schemas.microsoft.com/office/drawing/2014/main" id="{BF2E9CFD-07D3-9A0F-C18C-EF024F63FB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8086" y="4183149"/>
            <a:ext cx="2381250" cy="1905000"/>
          </a:xfrm>
          <a:prstGeom prst="rect">
            <a:avLst/>
          </a:prstGeom>
        </p:spPr>
      </p:pic>
      <p:sp>
        <p:nvSpPr>
          <p:cNvPr id="4" name="TextBox 3">
            <a:extLst>
              <a:ext uri="{FF2B5EF4-FFF2-40B4-BE49-F238E27FC236}">
                <a16:creationId xmlns:a16="http://schemas.microsoft.com/office/drawing/2014/main" id="{916854A7-8A57-1429-99FE-A2BAC5D48069}"/>
              </a:ext>
            </a:extLst>
          </p:cNvPr>
          <p:cNvSpPr txBox="1"/>
          <p:nvPr/>
        </p:nvSpPr>
        <p:spPr>
          <a:xfrm>
            <a:off x="3781738" y="6092021"/>
            <a:ext cx="1433946"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Carbonation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5EDE1BA-3DFD-56DE-AEFA-EA562BECAD06}"/>
              </a:ext>
            </a:extLst>
          </p:cNvPr>
          <p:cNvSpPr txBox="1"/>
          <p:nvPr/>
        </p:nvSpPr>
        <p:spPr>
          <a:xfrm>
            <a:off x="404078" y="6072163"/>
            <a:ext cx="2027382"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Packaging machine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D74E84-1A86-329E-07C2-8FB8C1ABDACE}"/>
              </a:ext>
            </a:extLst>
          </p:cNvPr>
          <p:cNvSpPr txBox="1"/>
          <p:nvPr/>
        </p:nvSpPr>
        <p:spPr>
          <a:xfrm>
            <a:off x="6576822" y="6088149"/>
            <a:ext cx="195262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Labelling machine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8A30044-3519-D75D-8E8E-6F4A0FE9FC5C}"/>
              </a:ext>
            </a:extLst>
          </p:cNvPr>
          <p:cNvSpPr txBox="1"/>
          <p:nvPr/>
        </p:nvSpPr>
        <p:spPr>
          <a:xfrm>
            <a:off x="9705408" y="4611653"/>
            <a:ext cx="1722582"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Sealing machine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0400474-6B84-9219-52F3-6822CB023661}"/>
              </a:ext>
            </a:extLst>
          </p:cNvPr>
          <p:cNvSpPr txBox="1"/>
          <p:nvPr/>
        </p:nvSpPr>
        <p:spPr>
          <a:xfrm>
            <a:off x="6691843" y="3038489"/>
            <a:ext cx="1722582"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Filling machine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D72019A-23A2-DB03-6E86-CBEE3EB4121F}"/>
              </a:ext>
            </a:extLst>
          </p:cNvPr>
          <p:cNvSpPr txBox="1"/>
          <p:nvPr/>
        </p:nvSpPr>
        <p:spPr>
          <a:xfrm>
            <a:off x="3612255" y="3090920"/>
            <a:ext cx="1403927" cy="369332"/>
          </a:xfrm>
          <a:prstGeom prst="rect">
            <a:avLst/>
          </a:prstGeom>
          <a:noFill/>
        </p:spPr>
        <p:txBody>
          <a:bodyPr wrap="square" rtlCol="0">
            <a:spAutoFit/>
          </a:bodyPr>
          <a:lstStyle/>
          <a:p>
            <a:r>
              <a:rPr lang="en-IN" sz="1800" dirty="0">
                <a:effectLst/>
                <a:latin typeface="Aptos" panose="020B0004020202020204" pitchFamily="34" charset="0"/>
                <a:ea typeface="Aptos" panose="020B0004020202020204" pitchFamily="34" charset="0"/>
                <a:cs typeface="Cordia New" panose="020B0304020202020204" pitchFamily="34" charset="-34"/>
              </a:rPr>
              <a:t> </a:t>
            </a:r>
            <a:r>
              <a:rPr lang="en-IN" sz="18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Pasteurizer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A7AE51F-62E8-8FF0-1CE2-D12C64F72DEF}"/>
              </a:ext>
            </a:extLst>
          </p:cNvPr>
          <p:cNvSpPr txBox="1"/>
          <p:nvPr/>
        </p:nvSpPr>
        <p:spPr>
          <a:xfrm>
            <a:off x="649961" y="3090920"/>
            <a:ext cx="1403927"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Mixing tanks</a:t>
            </a:r>
          </a:p>
        </p:txBody>
      </p:sp>
    </p:spTree>
    <p:extLst>
      <p:ext uri="{BB962C8B-B14F-4D97-AF65-F5344CB8AC3E}">
        <p14:creationId xmlns:p14="http://schemas.microsoft.com/office/powerpoint/2010/main" val="657815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6E5601-714E-36C0-DEEF-4337BCA3A6FF}"/>
              </a:ext>
            </a:extLst>
          </p:cNvPr>
          <p:cNvSpPr txBox="1"/>
          <p:nvPr/>
        </p:nvSpPr>
        <p:spPr>
          <a:xfrm>
            <a:off x="-113395" y="2457751"/>
            <a:ext cx="4540826" cy="1627792"/>
          </a:xfrm>
          <a:prstGeom prst="rect">
            <a:avLst/>
          </a:prstGeom>
        </p:spPr>
        <p:txBody>
          <a:bodyPr vert="horz" lIns="274320" tIns="182880" rIns="274320" bIns="182880" rtlCol="0" anchor="ctr" anchorCtr="1">
            <a:normAutofit/>
          </a:bodyPr>
          <a:lstStyle/>
          <a:p>
            <a:pPr algn="ctr" defTabSz="914400">
              <a:lnSpc>
                <a:spcPct val="90000"/>
              </a:lnSpc>
              <a:spcBef>
                <a:spcPct val="0"/>
              </a:spcBef>
              <a:spcAft>
                <a:spcPts val="600"/>
              </a:spcAft>
            </a:pPr>
            <a:r>
              <a:rPr lang="en-US" sz="2800" b="1" u="sng" cap="all" spc="200" dirty="0">
                <a:solidFill>
                  <a:srgbClr val="262626"/>
                </a:solidFill>
                <a:latin typeface="Times New Roman" panose="02020603050405020304" pitchFamily="18" charset="0"/>
                <a:ea typeface="+mj-ea"/>
                <a:cs typeface="Times New Roman" panose="02020603050405020304" pitchFamily="18" charset="0"/>
              </a:rPr>
              <a:t>Transformation Process</a:t>
            </a:r>
          </a:p>
        </p:txBody>
      </p:sp>
      <p:pic>
        <p:nvPicPr>
          <p:cNvPr id="7" name="Picture 6" descr="A diagram of a product&#10;&#10;Description automatically generated">
            <a:extLst>
              <a:ext uri="{FF2B5EF4-FFF2-40B4-BE49-F238E27FC236}">
                <a16:creationId xmlns:a16="http://schemas.microsoft.com/office/drawing/2014/main" id="{595C40F0-F7E9-5848-88D8-9F90AA193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313" y="640080"/>
            <a:ext cx="3223669" cy="5263134"/>
          </a:xfrm>
          <a:prstGeom prst="rect">
            <a:avLst/>
          </a:prstGeom>
        </p:spPr>
      </p:pic>
    </p:spTree>
    <p:extLst>
      <p:ext uri="{BB962C8B-B14F-4D97-AF65-F5344CB8AC3E}">
        <p14:creationId xmlns:p14="http://schemas.microsoft.com/office/powerpoint/2010/main" val="41630911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91BAA3-FE23-4A48-BA9E-EF0D56A83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2B49764-72F2-67E3-4C78-02FE95CD3D5F}"/>
              </a:ext>
            </a:extLst>
          </p:cNvPr>
          <p:cNvSpPr txBox="1"/>
          <p:nvPr/>
        </p:nvSpPr>
        <p:spPr>
          <a:xfrm>
            <a:off x="7190166" y="966860"/>
            <a:ext cx="4494989" cy="4924280"/>
          </a:xfrm>
          <a:prstGeom prst="rect">
            <a:avLst/>
          </a:prstGeom>
        </p:spPr>
        <p:txBody>
          <a:bodyPr vert="horz" lIns="91440" tIns="45720" rIns="91440" bIns="45720" rtlCol="0" anchor="ctr">
            <a:normAutofit/>
          </a:bodyPr>
          <a:lstStyle/>
          <a:p>
            <a:pPr marL="914400" indent="-228600" defTabSz="914400">
              <a:spcBef>
                <a:spcPts val="1000"/>
              </a:spcBef>
              <a:spcAft>
                <a:spcPts val="800"/>
              </a:spcAft>
              <a:buClr>
                <a:schemeClr val="accent2"/>
              </a:buClr>
              <a:buFont typeface="Arial" panose="020B0604020202020204" pitchFamily="34" charset="0"/>
              <a:buChar char="•"/>
            </a:pPr>
            <a:r>
              <a:rPr lang="en-US" sz="2400" dirty="0">
                <a:solidFill>
                  <a:schemeClr val="bg1"/>
                </a:solidFill>
                <a:effectLst/>
                <a:latin typeface="Times New Roman" panose="02020603050405020304" pitchFamily="18" charset="0"/>
                <a:cs typeface="Times New Roman" panose="02020603050405020304" pitchFamily="18" charset="0"/>
              </a:rPr>
              <a:t>The finished product is a ready-to-drink energy beverage that is packaged in bottles or cans. The product is designed to provide a quick and temporary boost of energy, alertness, and focus.</a:t>
            </a:r>
          </a:p>
        </p:txBody>
      </p:sp>
      <p:sp>
        <p:nvSpPr>
          <p:cNvPr id="22" name="TextBox 21">
            <a:extLst>
              <a:ext uri="{FF2B5EF4-FFF2-40B4-BE49-F238E27FC236}">
                <a16:creationId xmlns:a16="http://schemas.microsoft.com/office/drawing/2014/main" id="{67093533-0CD8-A66B-47FF-C27E326ACC3F}"/>
              </a:ext>
            </a:extLst>
          </p:cNvPr>
          <p:cNvSpPr txBox="1"/>
          <p:nvPr/>
        </p:nvSpPr>
        <p:spPr>
          <a:xfrm>
            <a:off x="7974709" y="771508"/>
            <a:ext cx="3780285" cy="646331"/>
          </a:xfrm>
          <a:prstGeom prst="rect">
            <a:avLst/>
          </a:prstGeom>
          <a:noFill/>
        </p:spPr>
        <p:txBody>
          <a:bodyPr wrap="square" rtlCol="0">
            <a:spAutoFit/>
          </a:bodyPr>
          <a:lstStyle/>
          <a:p>
            <a:pPr algn="ctr"/>
            <a:r>
              <a:rPr lang="en-US" sz="3600" b="1" u="sng" dirty="0">
                <a:solidFill>
                  <a:schemeClr val="bg1"/>
                </a:solidFill>
                <a:latin typeface="Times New Roman" panose="02020603050405020304" pitchFamily="18" charset="0"/>
                <a:cs typeface="Times New Roman" panose="02020603050405020304" pitchFamily="18" charset="0"/>
              </a:rPr>
              <a:t>Finished Product</a:t>
            </a:r>
            <a:endParaRPr lang="en-IN" sz="3600" b="1" u="sng" dirty="0">
              <a:solidFill>
                <a:schemeClr val="bg1"/>
              </a:solidFill>
              <a:latin typeface="Times New Roman" panose="02020603050405020304" pitchFamily="18" charset="0"/>
              <a:cs typeface="Times New Roman" panose="02020603050405020304" pitchFamily="18" charset="0"/>
            </a:endParaRPr>
          </a:p>
        </p:txBody>
      </p:sp>
      <p:pic>
        <p:nvPicPr>
          <p:cNvPr id="3" name="Picture 2" descr="A glass of liquid next to a can of red bull&#10;&#10;Description automatically generated">
            <a:extLst>
              <a:ext uri="{FF2B5EF4-FFF2-40B4-BE49-F238E27FC236}">
                <a16:creationId xmlns:a16="http://schemas.microsoft.com/office/drawing/2014/main" id="{A3007E55-2A4D-C0E6-3FB8-18D6461E0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711440" cy="6857999"/>
          </a:xfrm>
          <a:prstGeom prst="rect">
            <a:avLst/>
          </a:prstGeom>
        </p:spPr>
      </p:pic>
    </p:spTree>
    <p:extLst>
      <p:ext uri="{BB962C8B-B14F-4D97-AF65-F5344CB8AC3E}">
        <p14:creationId xmlns:p14="http://schemas.microsoft.com/office/powerpoint/2010/main" val="578433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61CAA-A88A-E00E-0465-A0D1F3A1BD0B}"/>
              </a:ext>
            </a:extLst>
          </p:cNvPr>
          <p:cNvSpPr txBox="1"/>
          <p:nvPr/>
        </p:nvSpPr>
        <p:spPr>
          <a:xfrm>
            <a:off x="157018" y="0"/>
            <a:ext cx="11877963" cy="1200329"/>
          </a:xfrm>
          <a:prstGeom prst="rect">
            <a:avLst/>
          </a:prstGeom>
          <a:noFill/>
        </p:spPr>
        <p:txBody>
          <a:bodyPr wrap="square" rtlCol="0">
            <a:spAutoFit/>
          </a:bodyPr>
          <a:lstStyle/>
          <a:p>
            <a:pPr algn="ctr"/>
            <a:r>
              <a:rPr lang="en-IN" sz="3600" b="1" u="sng"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Packaging Aspect, Material Handling, Transportation, Warehousing and Inventory Management</a:t>
            </a:r>
            <a:endParaRPr lang="en-IN" sz="3600" b="1" u="sng"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C64816F-ABF1-D7FC-5E2A-C22781AB900B}"/>
              </a:ext>
            </a:extLst>
          </p:cNvPr>
          <p:cNvSpPr txBox="1"/>
          <p:nvPr/>
        </p:nvSpPr>
        <p:spPr>
          <a:xfrm>
            <a:off x="443345" y="1495893"/>
            <a:ext cx="10797309" cy="4781822"/>
          </a:xfrm>
          <a:prstGeom prst="rect">
            <a:avLst/>
          </a:prstGeom>
          <a:noFill/>
        </p:spPr>
        <p:txBody>
          <a:bodyPr wrap="square" rtlCol="0">
            <a:spAutoFit/>
          </a:bodyPr>
          <a:lstStyle/>
          <a:p>
            <a:endParaRPr lang="en-IN" dirty="0">
              <a:effectLst/>
            </a:endParaRP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Packaging: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drinks are typically packaged in aluminium cans or plastic bottles to provide a lightweight, durable, and recyclable container.</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Material Handling: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energy drink products are handled with care during the manufacturing process, transportation, and warehouse storage to prevent any damage or contamination.</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Transportation: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drinks are transported by various modes, including trucks, trains, and ships, depending on the distribution network and the target markets.</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Warehousing: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drinks require temperature-controlled storage facilities to maintain the quality and freshness of the products, especially during prolonged storage.</a:t>
            </a:r>
          </a:p>
          <a:p>
            <a:pPr marL="800100" lvl="1" indent="-342900" algn="just">
              <a:lnSpc>
                <a:spcPct val="107000"/>
              </a:lnSpc>
              <a:spcAft>
                <a:spcPts val="800"/>
              </a:spcAft>
              <a:buSzPts val="1000"/>
              <a:buFont typeface="Wingdings" panose="05000000000000000000" pitchFamily="2" charset="2"/>
              <a:buChar char="Ø"/>
              <a:tabLst>
                <a:tab pos="914400" algn="l"/>
              </a:tabLst>
            </a:pPr>
            <a:r>
              <a:rPr lang="en-IN" sz="20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Inventory Management: </a:t>
            </a:r>
            <a:r>
              <a:rPr lang="en-IN" sz="20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Energy drink manufacturers and distributors employ advanced inventory management systems to track the production, distribution, and sales of their products, ensuring efficient supply chain management and timely replenishment.</a:t>
            </a:r>
          </a:p>
          <a:p>
            <a:endParaRPr lang="en-IN" dirty="0"/>
          </a:p>
        </p:txBody>
      </p:sp>
    </p:spTree>
    <p:extLst>
      <p:ext uri="{BB962C8B-B14F-4D97-AF65-F5344CB8AC3E}">
        <p14:creationId xmlns:p14="http://schemas.microsoft.com/office/powerpoint/2010/main" val="821774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CE536-859C-DCCC-B734-30F99BA9FF11}"/>
              </a:ext>
            </a:extLst>
          </p:cNvPr>
          <p:cNvSpPr txBox="1"/>
          <p:nvPr/>
        </p:nvSpPr>
        <p:spPr>
          <a:xfrm>
            <a:off x="994820" y="1489284"/>
            <a:ext cx="9140178" cy="4412618"/>
          </a:xfrm>
          <a:prstGeom prst="rect">
            <a:avLst/>
          </a:prstGeom>
          <a:noFill/>
        </p:spPr>
        <p:txBody>
          <a:bodyPr wrap="square" rtlCol="0">
            <a:spAutoFit/>
          </a:bodyPr>
          <a:lstStyle/>
          <a:p>
            <a:pPr marL="914400" algn="just">
              <a:lnSpc>
                <a:spcPct val="107000"/>
              </a:lnSpc>
              <a:spcAft>
                <a:spcPts val="800"/>
              </a:spcAft>
            </a:pPr>
            <a:r>
              <a:rPr lang="en-IN" sz="2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In conclusion, energy drinks are a popular type of beverage that is designed to provide a quick and temporary boost of energy, alertness, and focus. The manufacturing process for energy drinks involves a combination of ingredients, equipment, and processing steps that result in a finished product that is packaged and distributed to retailers and consumers. The global market for energy drinks is highly competitive, with many brands and products available. As the demand for energy drinks continues to grow, manufacturers and distributors must focus on quality, safety, and sustainability to meet the evolving needs of consumers.</a:t>
            </a:r>
          </a:p>
        </p:txBody>
      </p:sp>
      <p:sp>
        <p:nvSpPr>
          <p:cNvPr id="3" name="TextBox 2">
            <a:extLst>
              <a:ext uri="{FF2B5EF4-FFF2-40B4-BE49-F238E27FC236}">
                <a16:creationId xmlns:a16="http://schemas.microsoft.com/office/drawing/2014/main" id="{92CF7BD5-17BC-4593-E686-99D5B9DCCA65}"/>
              </a:ext>
            </a:extLst>
          </p:cNvPr>
          <p:cNvSpPr txBox="1"/>
          <p:nvPr/>
        </p:nvSpPr>
        <p:spPr>
          <a:xfrm>
            <a:off x="3980873" y="711200"/>
            <a:ext cx="3168072" cy="646331"/>
          </a:xfrm>
          <a:prstGeom prst="rect">
            <a:avLst/>
          </a:prstGeom>
          <a:noFill/>
        </p:spPr>
        <p:txBody>
          <a:bodyPr wrap="square" rtlCol="0">
            <a:spAutoFit/>
          </a:bodyPr>
          <a:lstStyle/>
          <a:p>
            <a:pPr algn="ctr"/>
            <a:r>
              <a:rPr lang="en-US" sz="3600" b="1" u="sng" dirty="0">
                <a:solidFill>
                  <a:schemeClr val="bg1"/>
                </a:solidFill>
                <a:latin typeface="Times New Roman" panose="02020603050405020304" pitchFamily="18" charset="0"/>
                <a:cs typeface="Times New Roman" panose="02020603050405020304" pitchFamily="18" charset="0"/>
              </a:rPr>
              <a:t>Conclusion</a:t>
            </a:r>
            <a:endParaRPr lang="en-IN" sz="3600" b="1" u="sng"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22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500</TotalTime>
  <Words>469</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Gill Sans MT</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Pulkit Agarwal(MBA-24)</dc:creator>
  <cp:lastModifiedBy>Pulkit Agarwal(MBA-24)</cp:lastModifiedBy>
  <cp:revision>2</cp:revision>
  <dcterms:created xsi:type="dcterms:W3CDTF">2024-08-04T20:00:06Z</dcterms:created>
  <dcterms:modified xsi:type="dcterms:W3CDTF">2024-08-07T11:21:06Z</dcterms:modified>
</cp:coreProperties>
</file>