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0"/>
  </p:notesMasterIdLst>
  <p:sldIdLst>
    <p:sldId id="256" r:id="rId5"/>
    <p:sldId id="2146847054" r:id="rId6"/>
    <p:sldId id="262" r:id="rId7"/>
    <p:sldId id="265" r:id="rId8"/>
    <p:sldId id="266" r:id="rId9"/>
    <p:sldId id="2146847064" r:id="rId10"/>
    <p:sldId id="2146847070" r:id="rId11"/>
    <p:sldId id="2146847071" r:id="rId12"/>
    <p:sldId id="2146847065" r:id="rId13"/>
    <p:sldId id="2146847056" r:id="rId14"/>
    <p:sldId id="2146847058" r:id="rId15"/>
    <p:sldId id="2146847059" r:id="rId16"/>
    <p:sldId id="2146847061" r:id="rId17"/>
    <p:sldId id="2146847062" r:id="rId18"/>
    <p:sldId id="2146847063" r:id="rId19"/>
    <p:sldId id="2146847060" r:id="rId20"/>
    <p:sldId id="2146847066" r:id="rId21"/>
    <p:sldId id="2146847067" r:id="rId22"/>
    <p:sldId id="2146847068" r:id="rId23"/>
    <p:sldId id="2146847069" r:id="rId24"/>
    <p:sldId id="267" r:id="rId25"/>
    <p:sldId id="268" r:id="rId26"/>
    <p:sldId id="2146847055" r:id="rId27"/>
    <p:sldId id="269"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9" d="100"/>
          <a:sy n="79" d="100"/>
        </p:scale>
        <p:origin x="8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169611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10/10/2025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10/10/2025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10/10/2025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10/10/2025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areer-path-guide-pulkitdubey046.streamlit.app/" TargetMode="External"/><Relationship Id="rId2" Type="http://schemas.openxmlformats.org/officeDocument/2006/relationships/hyperlink" Target="https://github.com/PulkitDubey046/career-path-guid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s.generativeai.google/"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AI Career Path Guide</a:t>
            </a:r>
          </a:p>
        </p:txBody>
      </p:sp>
      <p:sp>
        <p:nvSpPr>
          <p:cNvPr id="3" name="TextBox 2"/>
          <p:cNvSpPr txBox="1"/>
          <p:nvPr/>
        </p:nvSpPr>
        <p:spPr>
          <a:xfrm>
            <a:off x="-432216" y="1063504"/>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395406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a:solidFill>
                  <a:schemeClr val="accent1">
                    <a:lumMod val="75000"/>
                  </a:schemeClr>
                </a:solidFill>
                <a:highlight>
                  <a:srgbClr val="00FFFF"/>
                </a:highlight>
                <a:latin typeface="Arial"/>
                <a:cs typeface="Arial"/>
              </a:rPr>
              <a:t>Pulkit Dubey</a:t>
            </a:r>
          </a:p>
          <a:p>
            <a:pPr marL="457200" indent="-457200">
              <a:buAutoNum type="arabicPeriod"/>
            </a:pPr>
            <a:r>
              <a:rPr lang="en-US" sz="2000" b="1" dirty="0">
                <a:solidFill>
                  <a:schemeClr val="accent1">
                    <a:lumMod val="75000"/>
                  </a:schemeClr>
                </a:solidFill>
                <a:latin typeface="Arial"/>
                <a:cs typeface="Arial"/>
              </a:rPr>
              <a:t>College Name- </a:t>
            </a:r>
            <a:r>
              <a:rPr lang="en-US" sz="2000" b="1" dirty="0">
                <a:solidFill>
                  <a:schemeClr val="accent1">
                    <a:lumMod val="75000"/>
                  </a:schemeClr>
                </a:solidFill>
                <a:highlight>
                  <a:srgbClr val="00FFFF"/>
                </a:highlight>
                <a:latin typeface="Arial"/>
                <a:cs typeface="Arial"/>
              </a:rPr>
              <a:t>Maulana Mazharul Haque Arabic &amp; Persian University, Patna</a:t>
            </a:r>
          </a:p>
          <a:p>
            <a:pPr marL="457200" indent="-457200">
              <a:buAutoNum type="arabicPeriod"/>
            </a:pPr>
            <a:r>
              <a:rPr lang="en-US" sz="2000" b="1" dirty="0">
                <a:solidFill>
                  <a:schemeClr val="accent1">
                    <a:lumMod val="75000"/>
                  </a:schemeClr>
                </a:solidFill>
                <a:latin typeface="Arial"/>
                <a:cs typeface="Arial"/>
              </a:rPr>
              <a:t>Department- </a:t>
            </a:r>
            <a:r>
              <a:rPr lang="en-US" sz="2000" b="1" dirty="0">
                <a:solidFill>
                  <a:schemeClr val="accent1">
                    <a:lumMod val="75000"/>
                  </a:schemeClr>
                </a:solidFill>
                <a:highlight>
                  <a:srgbClr val="00FFFF"/>
                </a:highlight>
                <a:latin typeface="Arial"/>
                <a:cs typeface="Arial"/>
              </a:rPr>
              <a:t>BCA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20F19-3232-FCD0-E48F-6210A7E817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230409-939A-60F3-342F-342F13F94BB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3EFFD8D6-3C92-EDC9-AC47-1619C770AFD9}"/>
              </a:ext>
            </a:extLst>
          </p:cNvPr>
          <p:cNvPicPr>
            <a:picLocks noGrp="1" noChangeAspect="1"/>
          </p:cNvPicPr>
          <p:nvPr>
            <p:ph idx="1"/>
          </p:nvPr>
        </p:nvPicPr>
        <p:blipFill>
          <a:blip r:embed="rId2"/>
          <a:stretch>
            <a:fillRect/>
          </a:stretch>
        </p:blipFill>
        <p:spPr>
          <a:xfrm>
            <a:off x="1735790" y="1301750"/>
            <a:ext cx="8720419" cy="4673600"/>
          </a:xfrm>
          <a:prstGeom prst="rect">
            <a:avLst/>
          </a:prstGeom>
        </p:spPr>
      </p:pic>
    </p:spTree>
    <p:extLst>
      <p:ext uri="{BB962C8B-B14F-4D97-AF65-F5344CB8AC3E}">
        <p14:creationId xmlns:p14="http://schemas.microsoft.com/office/powerpoint/2010/main" val="42461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A4364-A31F-1FB4-8EFB-9B0ECA4583E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7B6B044-2B21-DAC9-0E5E-FF4440E2E9D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2304AA0A-0289-C006-FCCF-62C7C12886C3}"/>
              </a:ext>
            </a:extLst>
          </p:cNvPr>
          <p:cNvPicPr>
            <a:picLocks noGrp="1" noChangeAspect="1"/>
          </p:cNvPicPr>
          <p:nvPr>
            <p:ph idx="1"/>
          </p:nvPr>
        </p:nvPicPr>
        <p:blipFill>
          <a:blip r:embed="rId2"/>
          <a:stretch>
            <a:fillRect/>
          </a:stretch>
        </p:blipFill>
        <p:spPr>
          <a:xfrm>
            <a:off x="3346664" y="1301750"/>
            <a:ext cx="5498672" cy="4673600"/>
          </a:xfrm>
          <a:prstGeom prst="rect">
            <a:avLst/>
          </a:prstGeom>
        </p:spPr>
      </p:pic>
    </p:spTree>
    <p:extLst>
      <p:ext uri="{BB962C8B-B14F-4D97-AF65-F5344CB8AC3E}">
        <p14:creationId xmlns:p14="http://schemas.microsoft.com/office/powerpoint/2010/main" val="320149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06B2-90EA-9E49-51B2-D4D0F5E1102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A7077B-19B4-27F3-3497-AD79508D829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ECD1DAF-5418-9191-5BBE-7E76EA917331}"/>
              </a:ext>
            </a:extLst>
          </p:cNvPr>
          <p:cNvPicPr>
            <a:picLocks noGrp="1" noChangeAspect="1"/>
          </p:cNvPicPr>
          <p:nvPr>
            <p:ph idx="1"/>
          </p:nvPr>
        </p:nvPicPr>
        <p:blipFill>
          <a:blip r:embed="rId2"/>
          <a:stretch>
            <a:fillRect/>
          </a:stretch>
        </p:blipFill>
        <p:spPr>
          <a:xfrm>
            <a:off x="3166367" y="1301750"/>
            <a:ext cx="5859266" cy="4673600"/>
          </a:xfrm>
          <a:prstGeom prst="rect">
            <a:avLst/>
          </a:prstGeom>
        </p:spPr>
      </p:pic>
    </p:spTree>
    <p:extLst>
      <p:ext uri="{BB962C8B-B14F-4D97-AF65-F5344CB8AC3E}">
        <p14:creationId xmlns:p14="http://schemas.microsoft.com/office/powerpoint/2010/main" val="1322193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EEE33-E9FC-4134-B34F-7D1ABA3D9B0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30D51E5-F7B3-76D5-D039-DA633CB325B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238DE297-C960-CF37-C206-8601BF0E6D9B}"/>
              </a:ext>
            </a:extLst>
          </p:cNvPr>
          <p:cNvPicPr>
            <a:picLocks noGrp="1" noChangeAspect="1"/>
          </p:cNvPicPr>
          <p:nvPr>
            <p:ph idx="1"/>
          </p:nvPr>
        </p:nvPicPr>
        <p:blipFill>
          <a:blip r:embed="rId2"/>
          <a:stretch>
            <a:fillRect/>
          </a:stretch>
        </p:blipFill>
        <p:spPr>
          <a:xfrm>
            <a:off x="1752674" y="1301750"/>
            <a:ext cx="8686652" cy="4673600"/>
          </a:xfrm>
          <a:prstGeom prst="rect">
            <a:avLst/>
          </a:prstGeom>
        </p:spPr>
      </p:pic>
    </p:spTree>
    <p:extLst>
      <p:ext uri="{BB962C8B-B14F-4D97-AF65-F5344CB8AC3E}">
        <p14:creationId xmlns:p14="http://schemas.microsoft.com/office/powerpoint/2010/main" val="400120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AF0D5-C675-2245-AEE8-C17D56C0BE9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EAC62F0-4D40-1170-81DA-11787FC222D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42A8DE8B-A4D5-864E-3B4A-26B2D67B3BEE}"/>
              </a:ext>
            </a:extLst>
          </p:cNvPr>
          <p:cNvPicPr>
            <a:picLocks noGrp="1" noChangeAspect="1"/>
          </p:cNvPicPr>
          <p:nvPr>
            <p:ph idx="1"/>
          </p:nvPr>
        </p:nvPicPr>
        <p:blipFill>
          <a:blip r:embed="rId2"/>
          <a:stretch>
            <a:fillRect/>
          </a:stretch>
        </p:blipFill>
        <p:spPr>
          <a:xfrm>
            <a:off x="1761067" y="1301750"/>
            <a:ext cx="8669866" cy="4673600"/>
          </a:xfrm>
          <a:prstGeom prst="rect">
            <a:avLst/>
          </a:prstGeom>
        </p:spPr>
      </p:pic>
    </p:spTree>
    <p:extLst>
      <p:ext uri="{BB962C8B-B14F-4D97-AF65-F5344CB8AC3E}">
        <p14:creationId xmlns:p14="http://schemas.microsoft.com/office/powerpoint/2010/main" val="348117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24C81-2698-AE32-4C83-D277C0F6D2C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B3364F9-3508-527E-3974-C7D178E82F3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ADBB5A77-0260-4DC4-012F-7F0D2104EFF2}"/>
              </a:ext>
            </a:extLst>
          </p:cNvPr>
          <p:cNvPicPr>
            <a:picLocks noGrp="1" noChangeAspect="1"/>
          </p:cNvPicPr>
          <p:nvPr>
            <p:ph idx="1"/>
          </p:nvPr>
        </p:nvPicPr>
        <p:blipFill>
          <a:blip r:embed="rId2"/>
          <a:stretch>
            <a:fillRect/>
          </a:stretch>
        </p:blipFill>
        <p:spPr>
          <a:xfrm>
            <a:off x="1748465" y="1301750"/>
            <a:ext cx="8695069" cy="4673600"/>
          </a:xfrm>
          <a:prstGeom prst="rect">
            <a:avLst/>
          </a:prstGeom>
        </p:spPr>
      </p:pic>
    </p:spTree>
    <p:extLst>
      <p:ext uri="{BB962C8B-B14F-4D97-AF65-F5344CB8AC3E}">
        <p14:creationId xmlns:p14="http://schemas.microsoft.com/office/powerpoint/2010/main" val="155307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F8779-07E7-5F01-CBB4-33EA156D9BC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793C20-F571-B03C-8CDB-90559328E25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Content Placeholder 12">
            <a:extLst>
              <a:ext uri="{FF2B5EF4-FFF2-40B4-BE49-F238E27FC236}">
                <a16:creationId xmlns:a16="http://schemas.microsoft.com/office/drawing/2014/main" id="{B258F33C-0DAD-C126-3AB9-6BCF7E465F51}"/>
              </a:ext>
            </a:extLst>
          </p:cNvPr>
          <p:cNvPicPr>
            <a:picLocks noGrp="1" noChangeAspect="1"/>
          </p:cNvPicPr>
          <p:nvPr>
            <p:ph idx="1"/>
          </p:nvPr>
        </p:nvPicPr>
        <p:blipFill>
          <a:blip r:embed="rId2"/>
          <a:stretch>
            <a:fillRect/>
          </a:stretch>
        </p:blipFill>
        <p:spPr>
          <a:xfrm>
            <a:off x="1756874" y="1301750"/>
            <a:ext cx="8678251" cy="4673600"/>
          </a:xfrm>
          <a:prstGeom prst="rect">
            <a:avLst/>
          </a:prstGeom>
        </p:spPr>
      </p:pic>
    </p:spTree>
    <p:extLst>
      <p:ext uri="{BB962C8B-B14F-4D97-AF65-F5344CB8AC3E}">
        <p14:creationId xmlns:p14="http://schemas.microsoft.com/office/powerpoint/2010/main" val="311218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600C7-D36F-797F-494A-C22F23BA3B0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BB3DF2E-AD64-6A55-36AD-DC61D25566C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F1AB7B14-0365-25AF-3825-9F2B715044FF}"/>
              </a:ext>
            </a:extLst>
          </p:cNvPr>
          <p:cNvPicPr>
            <a:picLocks noGrp="1" noChangeAspect="1"/>
          </p:cNvPicPr>
          <p:nvPr>
            <p:ph idx="1"/>
          </p:nvPr>
        </p:nvPicPr>
        <p:blipFill>
          <a:blip r:embed="rId2"/>
          <a:stretch>
            <a:fillRect/>
          </a:stretch>
        </p:blipFill>
        <p:spPr>
          <a:xfrm>
            <a:off x="1723041" y="1301750"/>
            <a:ext cx="8745918" cy="4673600"/>
          </a:xfrm>
          <a:prstGeom prst="rect">
            <a:avLst/>
          </a:prstGeom>
        </p:spPr>
      </p:pic>
    </p:spTree>
    <p:extLst>
      <p:ext uri="{BB962C8B-B14F-4D97-AF65-F5344CB8AC3E}">
        <p14:creationId xmlns:p14="http://schemas.microsoft.com/office/powerpoint/2010/main" val="331286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86722-D829-24E8-BD90-83FD0ECFADE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DB7BB9D-32DA-A840-F808-73E970FC36A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EF12AB0E-1DC8-FC44-E3A9-10ED6148BD1F}"/>
              </a:ext>
            </a:extLst>
          </p:cNvPr>
          <p:cNvPicPr>
            <a:picLocks noGrp="1" noChangeAspect="1"/>
          </p:cNvPicPr>
          <p:nvPr>
            <p:ph idx="1"/>
          </p:nvPr>
        </p:nvPicPr>
        <p:blipFill>
          <a:blip r:embed="rId2"/>
          <a:stretch>
            <a:fillRect/>
          </a:stretch>
        </p:blipFill>
        <p:spPr>
          <a:xfrm>
            <a:off x="1752674" y="1301750"/>
            <a:ext cx="8686652" cy="4673600"/>
          </a:xfrm>
          <a:prstGeom prst="rect">
            <a:avLst/>
          </a:prstGeom>
        </p:spPr>
      </p:pic>
    </p:spTree>
    <p:extLst>
      <p:ext uri="{BB962C8B-B14F-4D97-AF65-F5344CB8AC3E}">
        <p14:creationId xmlns:p14="http://schemas.microsoft.com/office/powerpoint/2010/main" val="2235807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3974E-3FF5-77A6-970C-06DDEB411B7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8A6E8DB-B4E9-048C-19E6-3608308F6BA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24863056-AA31-1334-4542-2787694143CC}"/>
              </a:ext>
            </a:extLst>
          </p:cNvPr>
          <p:cNvPicPr>
            <a:picLocks noGrp="1" noChangeAspect="1"/>
          </p:cNvPicPr>
          <p:nvPr>
            <p:ph idx="1"/>
          </p:nvPr>
        </p:nvPicPr>
        <p:blipFill>
          <a:blip r:embed="rId2"/>
          <a:stretch>
            <a:fillRect/>
          </a:stretch>
        </p:blipFill>
        <p:spPr>
          <a:xfrm>
            <a:off x="1752674" y="1301750"/>
            <a:ext cx="8686652" cy="4673600"/>
          </a:xfrm>
          <a:prstGeom prst="rect">
            <a:avLst/>
          </a:prstGeom>
        </p:spPr>
      </p:pic>
    </p:spTree>
    <p:extLst>
      <p:ext uri="{BB962C8B-B14F-4D97-AF65-F5344CB8AC3E}">
        <p14:creationId xmlns:p14="http://schemas.microsoft.com/office/powerpoint/2010/main" val="354934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Scope(Optional)</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55537-3F87-E581-597B-269B3141B2C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144D16-3539-9E21-3AA1-39611A271D1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B679633A-E238-5E7A-E06F-874DE862EACC}"/>
              </a:ext>
            </a:extLst>
          </p:cNvPr>
          <p:cNvPicPr>
            <a:picLocks noGrp="1" noChangeAspect="1"/>
          </p:cNvPicPr>
          <p:nvPr>
            <p:ph idx="1"/>
          </p:nvPr>
        </p:nvPicPr>
        <p:blipFill>
          <a:blip r:embed="rId2"/>
          <a:stretch>
            <a:fillRect/>
          </a:stretch>
        </p:blipFill>
        <p:spPr>
          <a:xfrm>
            <a:off x="1773595" y="1301750"/>
            <a:ext cx="8644809" cy="4673600"/>
          </a:xfrm>
          <a:prstGeom prst="rect">
            <a:avLst/>
          </a:prstGeom>
        </p:spPr>
      </p:pic>
    </p:spTree>
    <p:extLst>
      <p:ext uri="{BB962C8B-B14F-4D97-AF65-F5344CB8AC3E}">
        <p14:creationId xmlns:p14="http://schemas.microsoft.com/office/powerpoint/2010/main" val="156863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GITHUB AND DEPLOYMNET LINK</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b="1" dirty="0"/>
              <a:t>Attach your </a:t>
            </a:r>
            <a:r>
              <a:rPr lang="en-US" sz="2800" b="1" dirty="0" err="1"/>
              <a:t>Github</a:t>
            </a:r>
            <a:r>
              <a:rPr lang="en-US" sz="2800" b="1" dirty="0"/>
              <a:t> Link : coding files GITHUB  </a:t>
            </a:r>
            <a:r>
              <a:rPr lang="en-US" sz="2800" b="1" u="sng" dirty="0">
                <a:solidFill>
                  <a:schemeClr val="accent5"/>
                </a:solidFill>
                <a:hlinkClick r:id="rId2"/>
              </a:rPr>
              <a:t>https://github.com/PulkitDubey046/career-path-guide</a:t>
            </a:r>
            <a:endParaRPr lang="en-US" sz="2800" b="1" u="sng" dirty="0">
              <a:solidFill>
                <a:schemeClr val="accent5"/>
              </a:solidFill>
            </a:endParaRPr>
          </a:p>
          <a:p>
            <a:pPr marL="305435" indent="-305435"/>
            <a:r>
              <a:rPr lang="en-US" sz="2800" b="1" dirty="0">
                <a:ea typeface="+mn-lt"/>
                <a:cs typeface="+mn-lt"/>
              </a:rPr>
              <a:t>Deployment link:  GITHUB/SOME OTHER PLATFORM</a:t>
            </a:r>
          </a:p>
          <a:p>
            <a:r>
              <a:rPr lang="en-IN" sz="2400" b="1" u="sng" dirty="0">
                <a:solidFill>
                  <a:schemeClr val="accent5"/>
                </a:solidFill>
                <a:hlinkClick r:id="rId3"/>
              </a:rPr>
              <a:t>https://career-path-guide-pulkitdubey046.streamlit.app/</a:t>
            </a:r>
            <a:endParaRPr lang="en-US" sz="4000" b="1" dirty="0">
              <a:solidFill>
                <a:schemeClr val="accent5"/>
              </a:solidFill>
            </a:endParaRPr>
          </a:p>
        </p:txBody>
      </p:sp>
    </p:spTree>
    <p:extLst>
      <p:ext uri="{BB962C8B-B14F-4D97-AF65-F5344CB8AC3E}">
        <p14:creationId xmlns:p14="http://schemas.microsoft.com/office/powerpoint/2010/main" val="148329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E40DB77D-9106-AD05-1664-25E5E9ABD26C}"/>
              </a:ext>
            </a:extLst>
          </p:cNvPr>
          <p:cNvSpPr>
            <a:spLocks noGrp="1"/>
          </p:cNvSpPr>
          <p:nvPr>
            <p:ph idx="1"/>
          </p:nvPr>
        </p:nvSpPr>
        <p:spPr/>
        <p:txBody>
          <a:bodyPr/>
          <a:lstStyle/>
          <a:p>
            <a:pPr algn="just">
              <a:lnSpc>
                <a:spcPct val="150000"/>
              </a:lnSpc>
            </a:pPr>
            <a:r>
              <a:rPr lang="en-US" dirty="0">
                <a:latin typeface="Arial" panose="020B0604020202020204" pitchFamily="34" charset="0"/>
                <a:cs typeface="Arial" panose="020B0604020202020204" pitchFamily="34" charset="0"/>
              </a:rPr>
              <a:t>The development of the AI Career Path Guide using Gemini AI and </a:t>
            </a:r>
            <a:r>
              <a:rPr lang="en-US" dirty="0" err="1">
                <a:latin typeface="Arial" panose="020B0604020202020204" pitchFamily="34" charset="0"/>
                <a:cs typeface="Arial" panose="020B0604020202020204" pitchFamily="34" charset="0"/>
              </a:rPr>
              <a:t>Streamlit</a:t>
            </a:r>
            <a:r>
              <a:rPr lang="en-US" dirty="0">
                <a:latin typeface="Arial" panose="020B0604020202020204" pitchFamily="34" charset="0"/>
                <a:cs typeface="Arial" panose="020B0604020202020204" pitchFamily="34" charset="0"/>
              </a:rPr>
              <a:t> represents a significant step toward accessible, personalized, and tech-driven career guidance. By combining AI capabilities with a clean, interactive interface, the system offers students a safe and intuitive platform to explore career options, receive tailored recommendations, and plan their education and skill development—anytime, anywhere.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6" name="Rectangle 3">
            <a:extLst>
              <a:ext uri="{FF2B5EF4-FFF2-40B4-BE49-F238E27FC236}">
                <a16:creationId xmlns:a16="http://schemas.microsoft.com/office/drawing/2014/main" id="{8A27F562-2BDC-7F97-ADF1-AA283E921B17}"/>
              </a:ext>
            </a:extLst>
          </p:cNvPr>
          <p:cNvSpPr>
            <a:spLocks noChangeArrowheads="1"/>
          </p:cNvSpPr>
          <p:nvPr/>
        </p:nvSpPr>
        <p:spPr bwMode="auto">
          <a:xfrm>
            <a:off x="535670" y="2238828"/>
            <a:ext cx="1079705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Add Voice Support:</a:t>
            </a:r>
            <a:r>
              <a:rPr kumimoji="0" lang="en-US" altLang="en-US" sz="1800" b="0" i="0" u="none" strike="noStrike" cap="none" normalizeH="0" baseline="0" dirty="0">
                <a:ln>
                  <a:noFill/>
                </a:ln>
                <a:solidFill>
                  <a:schemeClr val="tx1"/>
                </a:solidFill>
                <a:effectLst/>
                <a:latin typeface="Arial" panose="020B0604020202020204" pitchFamily="34" charset="0"/>
              </a:rPr>
              <a:t> Allow users to speak their inputs and hear AI guidance for better accessibility.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Support More Languages:</a:t>
            </a:r>
            <a:r>
              <a:rPr kumimoji="0" lang="en-US" altLang="en-US" sz="1800" b="0" i="0" u="none" strike="noStrike" cap="none" normalizeH="0" baseline="0" dirty="0">
                <a:ln>
                  <a:noFill/>
                </a:ln>
                <a:solidFill>
                  <a:schemeClr val="tx1"/>
                </a:solidFill>
                <a:effectLst/>
                <a:latin typeface="Arial" panose="020B0604020202020204" pitchFamily="34" charset="0"/>
              </a:rPr>
              <a:t> Include regional languages like Hindi, Tamil, and others to reach more students.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Work Offline:</a:t>
            </a:r>
            <a:r>
              <a:rPr kumimoji="0" lang="en-US" altLang="en-US" sz="1800" b="0" i="0" u="none" strike="noStrike" cap="none" normalizeH="0" baseline="0" dirty="0">
                <a:ln>
                  <a:noFill/>
                </a:ln>
                <a:solidFill>
                  <a:schemeClr val="tx1"/>
                </a:solidFill>
                <a:effectLst/>
                <a:latin typeface="Arial" panose="020B0604020202020204" pitchFamily="34" charset="0"/>
              </a:rPr>
              <a:t> Enable offline functionality using lightweight AI models for areas with limited internet access.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Track Progress and Skills:</a:t>
            </a:r>
            <a:r>
              <a:rPr kumimoji="0" lang="en-US" altLang="en-US" sz="1800" b="0" i="0" u="none" strike="noStrike" cap="none" normalizeH="0" baseline="0" dirty="0">
                <a:ln>
                  <a:noFill/>
                </a:ln>
                <a:solidFill>
                  <a:schemeClr val="tx1"/>
                </a:solidFill>
                <a:effectLst/>
                <a:latin typeface="Arial" panose="020B0604020202020204" pitchFamily="34" charset="0"/>
              </a:rPr>
              <a:t> Let users log completed courses, projects, and skills, and track growth over 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Connect to Real Guidance:</a:t>
            </a:r>
            <a:r>
              <a:rPr kumimoji="0" lang="en-US" altLang="en-US" sz="1800" b="0" i="0" u="none" strike="noStrike" cap="none" normalizeH="0" baseline="0" dirty="0">
                <a:ln>
                  <a:noFill/>
                </a:ln>
                <a:solidFill>
                  <a:schemeClr val="tx1"/>
                </a:solidFill>
                <a:effectLst/>
                <a:latin typeface="Arial" panose="020B0604020202020204" pitchFamily="34" charset="0"/>
              </a:rPr>
              <a:t> Provide links to career counselors, mentorship programs, and scholarship opportunities for personalized support.</a:t>
            </a:r>
          </a:p>
        </p:txBody>
      </p:sp>
    </p:spTree>
    <p:extLst>
      <p:ext uri="{BB962C8B-B14F-4D97-AF65-F5344CB8AC3E}">
        <p14:creationId xmlns:p14="http://schemas.microsoft.com/office/powerpoint/2010/main" val="61488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Rectangle 2">
            <a:extLst>
              <a:ext uri="{FF2B5EF4-FFF2-40B4-BE49-F238E27FC236}">
                <a16:creationId xmlns:a16="http://schemas.microsoft.com/office/drawing/2014/main" id="{036C37B2-8DCE-E321-82AC-BE6EC4BBE8DF}"/>
              </a:ext>
            </a:extLst>
          </p:cNvPr>
          <p:cNvSpPr>
            <a:spLocks noGrp="1" noChangeArrowheads="1"/>
          </p:cNvSpPr>
          <p:nvPr>
            <p:ph idx="1"/>
          </p:nvPr>
        </p:nvSpPr>
        <p:spPr bwMode="auto">
          <a:xfrm>
            <a:off x="882751" y="2314069"/>
            <a:ext cx="990522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2800" b="0" i="0" u="none" strike="noStrike" cap="none" normalizeH="0" baseline="0" dirty="0" err="1">
                <a:ln>
                  <a:noFill/>
                </a:ln>
                <a:solidFill>
                  <a:schemeClr val="tx1"/>
                </a:solidFill>
                <a:effectLst/>
                <a:latin typeface="Arial" panose="020B0604020202020204" pitchFamily="34" charset="0"/>
              </a:rPr>
              <a:t>Streamlit</a:t>
            </a:r>
            <a:r>
              <a:rPr kumimoji="0" lang="en-US" altLang="en-US" sz="2800" b="0" i="0" u="none" strike="noStrike" cap="none" normalizeH="0" baseline="0" dirty="0">
                <a:ln>
                  <a:noFill/>
                </a:ln>
                <a:solidFill>
                  <a:schemeClr val="tx1"/>
                </a:solidFill>
                <a:effectLst/>
                <a:latin typeface="Arial" panose="020B0604020202020204" pitchFamily="34" charset="0"/>
              </a:rPr>
              <a:t> Documentation, </a:t>
            </a:r>
            <a:r>
              <a:rPr kumimoji="0" lang="en-US" altLang="en-US" sz="2800" b="0" i="0" u="none" strike="noStrike" cap="none" normalizeH="0" baseline="0" dirty="0">
                <a:ln>
                  <a:noFill/>
                </a:ln>
                <a:solidFill>
                  <a:schemeClr val="accent5"/>
                </a:solidFill>
                <a:effectLst/>
                <a:latin typeface="Arial" panose="020B0604020202020204" pitchFamily="34" charset="0"/>
                <a:hlinkClick r:id="rId2"/>
              </a:rPr>
              <a:t>https://docs.streamlit.io</a:t>
            </a:r>
            <a:endParaRPr kumimoji="0" lang="en-US" altLang="en-US" sz="2800" b="0" i="0" u="none" strike="noStrike" cap="none" normalizeH="0" baseline="0" dirty="0">
              <a:ln>
                <a:noFill/>
              </a:ln>
              <a:solidFill>
                <a:schemeClr val="accent5"/>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2800" b="0" i="0" u="none" strike="noStrike" cap="none" normalizeH="0" baseline="0" dirty="0">
                <a:ln>
                  <a:noFill/>
                </a:ln>
                <a:solidFill>
                  <a:schemeClr val="tx1"/>
                </a:solidFill>
                <a:effectLst/>
                <a:latin typeface="Arial" panose="020B0604020202020204" pitchFamily="34" charset="0"/>
              </a:rPr>
              <a:t>Google Generative AI API Documentation, </a:t>
            </a:r>
            <a:r>
              <a:rPr kumimoji="0" lang="en-US" altLang="en-US" sz="2800" b="0" i="0" u="none" strike="noStrike" cap="none" normalizeH="0" baseline="0" dirty="0">
                <a:ln>
                  <a:noFill/>
                </a:ln>
                <a:solidFill>
                  <a:schemeClr val="accent5"/>
                </a:solidFill>
                <a:effectLst/>
                <a:latin typeface="Arial" panose="020B0604020202020204" pitchFamily="34" charset="0"/>
                <a:hlinkClick r:id="rId3"/>
              </a:rPr>
              <a:t>https://developers.generativeai.google</a:t>
            </a:r>
            <a:endParaRPr kumimoji="0" lang="en-US" altLang="en-US" sz="2800" b="0" i="0" u="none" strike="noStrike" cap="none" normalizeH="0" baseline="0" dirty="0">
              <a:ln>
                <a:noFill/>
              </a:ln>
              <a:solidFill>
                <a:schemeClr val="accent5"/>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2800" b="0" i="0" u="none" strike="noStrike" cap="none" normalizeH="0" baseline="0" dirty="0">
                <a:ln>
                  <a:noFill/>
                </a:ln>
                <a:solidFill>
                  <a:schemeClr val="tx1"/>
                </a:solidFill>
                <a:effectLst/>
                <a:latin typeface="Arial" panose="020B0604020202020204" pitchFamily="34" charset="0"/>
              </a:rPr>
              <a:t>NIOS, SSC, UPSC Official Websites – Government Education &amp; Career Portals</a:t>
            </a: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2800" b="0" i="0" u="none" strike="noStrike" cap="none" normalizeH="0" baseline="0" dirty="0">
                <a:ln>
                  <a:noFill/>
                </a:ln>
                <a:solidFill>
                  <a:schemeClr val="tx1"/>
                </a:solidFill>
                <a:effectLst/>
                <a:latin typeface="Arial" panose="020B0604020202020204" pitchFamily="34" charset="0"/>
              </a:rPr>
              <a:t>Online Learning Platforms: Coursera, Udemy, </a:t>
            </a:r>
            <a:r>
              <a:rPr kumimoji="0" lang="en-US" altLang="en-US" sz="2800" b="0" i="0" u="none" strike="noStrike" cap="none" normalizeH="0" baseline="0" dirty="0" err="1">
                <a:ln>
                  <a:noFill/>
                </a:ln>
                <a:solidFill>
                  <a:schemeClr val="tx1"/>
                </a:solidFill>
                <a:effectLst/>
                <a:latin typeface="Arial" panose="020B0604020202020204" pitchFamily="34" charset="0"/>
              </a:rPr>
              <a:t>freeCodeCamp</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Codecademy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A7D5EFD5-67FD-0471-2D5B-DB48161ADE03}"/>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Increased career uncertainty, limited awareness of skill-based opportunities, and lack of personalized guidance have left many students confused about their future career choices. Traditional career counseling is often generic, inaccessible, or unable to address individual interests and aspirations.</a:t>
            </a:r>
          </a:p>
          <a:p>
            <a:pPr algn="just"/>
            <a:r>
              <a:rPr lang="en-US" b="1" dirty="0">
                <a:latin typeface="Arial" panose="020B0604020202020204" pitchFamily="34" charset="0"/>
                <a:cs typeface="Arial" panose="020B0604020202020204" pitchFamily="34" charset="0"/>
              </a:rPr>
              <a:t>Problem:</a:t>
            </a:r>
            <a:r>
              <a:rPr lang="en-US" dirty="0">
                <a:latin typeface="Arial" panose="020B0604020202020204" pitchFamily="34" charset="0"/>
                <a:cs typeface="Arial" panose="020B0604020202020204" pitchFamily="34" charset="0"/>
              </a:rPr>
              <a:t> There is a critical need for an accessible, personalized, and AI-driven guidance system that can provide tailored career recommendations, learning resources, and step-by-step roadmaps—especially for students unsure about their next academic or professional move.</a:t>
            </a:r>
          </a:p>
          <a:p>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graphicFrame>
        <p:nvGraphicFramePr>
          <p:cNvPr id="7" name="Content Placeholder 6">
            <a:extLst>
              <a:ext uri="{FF2B5EF4-FFF2-40B4-BE49-F238E27FC236}">
                <a16:creationId xmlns:a16="http://schemas.microsoft.com/office/drawing/2014/main" id="{E926667E-1934-225A-D838-F85DD7A53C90}"/>
              </a:ext>
            </a:extLst>
          </p:cNvPr>
          <p:cNvGraphicFramePr>
            <a:graphicFrameLocks noGrp="1"/>
          </p:cNvGraphicFramePr>
          <p:nvPr>
            <p:ph idx="1"/>
            <p:extLst>
              <p:ext uri="{D42A27DB-BD31-4B8C-83A1-F6EECF244321}">
                <p14:modId xmlns:p14="http://schemas.microsoft.com/office/powerpoint/2010/main" val="1254052094"/>
              </p:ext>
            </p:extLst>
          </p:nvPr>
        </p:nvGraphicFramePr>
        <p:xfrm>
          <a:off x="581025" y="2358390"/>
          <a:ext cx="11029950" cy="3383280"/>
        </p:xfrm>
        <a:graphic>
          <a:graphicData uri="http://schemas.openxmlformats.org/drawingml/2006/table">
            <a:tbl>
              <a:tblPr/>
              <a:tblGrid>
                <a:gridCol w="5514975">
                  <a:extLst>
                    <a:ext uri="{9D8B030D-6E8A-4147-A177-3AD203B41FA5}">
                      <a16:colId xmlns:a16="http://schemas.microsoft.com/office/drawing/2014/main" val="3651885456"/>
                    </a:ext>
                  </a:extLst>
                </a:gridCol>
                <a:gridCol w="5514975">
                  <a:extLst>
                    <a:ext uri="{9D8B030D-6E8A-4147-A177-3AD203B41FA5}">
                      <a16:colId xmlns:a16="http://schemas.microsoft.com/office/drawing/2014/main" val="3162863862"/>
                    </a:ext>
                  </a:extLst>
                </a:gridCol>
              </a:tblGrid>
              <a:tr h="0">
                <a:tc>
                  <a:txBody>
                    <a:bodyPr/>
                    <a:lstStyle/>
                    <a:p>
                      <a:pPr algn="just">
                        <a:buNone/>
                      </a:pPr>
                      <a:r>
                        <a:rPr lang="en-IN" b="1" dirty="0">
                          <a:latin typeface="Arial" panose="020B0604020202020204" pitchFamily="34" charset="0"/>
                          <a:cs typeface="Arial" panose="020B0604020202020204" pitchFamily="34" charset="0"/>
                        </a:rPr>
                        <a:t>Frontend</a:t>
                      </a:r>
                      <a:endParaRPr lang="en-IN" dirty="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dirty="0" err="1">
                          <a:latin typeface="Arial" panose="020B0604020202020204" pitchFamily="34" charset="0"/>
                          <a:cs typeface="Arial" panose="020B0604020202020204" pitchFamily="34" charset="0"/>
                        </a:rPr>
                        <a:t>Streamlit</a:t>
                      </a:r>
                      <a:r>
                        <a:rPr lang="en-US" dirty="0">
                          <a:latin typeface="Arial" panose="020B0604020202020204" pitchFamily="34" charset="0"/>
                          <a:cs typeface="Arial" panose="020B0604020202020204" pitchFamily="34" charset="0"/>
                        </a:rPr>
                        <a:t> handles all user inputs, selections, and displays AI-generated guidance directly in the app.</a:t>
                      </a:r>
                    </a:p>
                  </a:txBody>
                  <a:tcPr anchor="ctr">
                    <a:lnL>
                      <a:noFill/>
                    </a:lnL>
                    <a:lnR>
                      <a:noFill/>
                    </a:lnR>
                    <a:lnT>
                      <a:noFill/>
                    </a:lnT>
                    <a:lnB>
                      <a:noFill/>
                    </a:lnB>
                    <a:noFill/>
                  </a:tcPr>
                </a:tc>
                <a:extLst>
                  <a:ext uri="{0D108BD9-81ED-4DB2-BD59-A6C34878D82A}">
                    <a16:rowId xmlns:a16="http://schemas.microsoft.com/office/drawing/2014/main" val="3789503578"/>
                  </a:ext>
                </a:extLst>
              </a:tr>
              <a:tr h="0">
                <a:tc>
                  <a:txBody>
                    <a:bodyPr/>
                    <a:lstStyle/>
                    <a:p>
                      <a:pPr algn="just">
                        <a:buNone/>
                      </a:pPr>
                      <a:r>
                        <a:rPr lang="en-IN" b="1">
                          <a:latin typeface="Arial" panose="020B0604020202020204" pitchFamily="34" charset="0"/>
                          <a:cs typeface="Arial" panose="020B0604020202020204" pitchFamily="34" charset="0"/>
                        </a:rPr>
                        <a:t>Backend</a:t>
                      </a:r>
                      <a:endParaRPr lang="en-IN">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dirty="0">
                          <a:latin typeface="Arial" panose="020B0604020202020204" pitchFamily="34" charset="0"/>
                          <a:cs typeface="Arial" panose="020B0604020202020204" pitchFamily="34" charset="0"/>
                        </a:rPr>
                        <a:t>Python code processes inputs, constructs prompts, and communicates with the AI model.</a:t>
                      </a:r>
                    </a:p>
                  </a:txBody>
                  <a:tcPr anchor="ctr">
                    <a:lnL>
                      <a:noFill/>
                    </a:lnL>
                    <a:lnR>
                      <a:noFill/>
                    </a:lnR>
                    <a:lnT>
                      <a:noFill/>
                    </a:lnT>
                    <a:lnB>
                      <a:noFill/>
                    </a:lnB>
                    <a:noFill/>
                  </a:tcPr>
                </a:tc>
                <a:extLst>
                  <a:ext uri="{0D108BD9-81ED-4DB2-BD59-A6C34878D82A}">
                    <a16:rowId xmlns:a16="http://schemas.microsoft.com/office/drawing/2014/main" val="3835916795"/>
                  </a:ext>
                </a:extLst>
              </a:tr>
              <a:tr h="0">
                <a:tc>
                  <a:txBody>
                    <a:bodyPr/>
                    <a:lstStyle/>
                    <a:p>
                      <a:pPr algn="just">
                        <a:buNone/>
                      </a:pPr>
                      <a:r>
                        <a:rPr lang="en-IN" b="1">
                          <a:latin typeface="Arial" panose="020B0604020202020204" pitchFamily="34" charset="0"/>
                          <a:cs typeface="Arial" panose="020B0604020202020204" pitchFamily="34" charset="0"/>
                        </a:rPr>
                        <a:t>Model Engine</a:t>
                      </a:r>
                      <a:endParaRPr lang="en-IN">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dirty="0">
                          <a:latin typeface="Arial" panose="020B0604020202020204" pitchFamily="34" charset="0"/>
                          <a:cs typeface="Arial" panose="020B0604020202020204" pitchFamily="34" charset="0"/>
                        </a:rPr>
                        <a:t>Gemini AI analyzes the user profile and generates tailored career paths, educational suggestions, and learning resources..</a:t>
                      </a:r>
                      <a:endParaRPr lang="en-IN" dirty="0">
                        <a:latin typeface="Arial" panose="020B0604020202020204" pitchFamily="34" charset="0"/>
                        <a:cs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223182781"/>
                  </a:ext>
                </a:extLst>
              </a:tr>
              <a:tr h="0">
                <a:tc>
                  <a:txBody>
                    <a:bodyPr/>
                    <a:lstStyle/>
                    <a:p>
                      <a:pPr algn="just">
                        <a:buNone/>
                      </a:pPr>
                      <a:r>
                        <a:rPr lang="en-IN" b="1">
                          <a:latin typeface="Arial" panose="020B0604020202020204" pitchFamily="34" charset="0"/>
                          <a:cs typeface="Arial" panose="020B0604020202020204" pitchFamily="34" charset="0"/>
                        </a:rPr>
                        <a:t>Data Handling</a:t>
                      </a:r>
                      <a:endParaRPr lang="en-IN">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dirty="0" err="1">
                          <a:latin typeface="Arial" panose="020B0604020202020204" pitchFamily="34" charset="0"/>
                          <a:cs typeface="Arial" panose="020B0604020202020204" pitchFamily="34" charset="0"/>
                        </a:rPr>
                        <a:t>Streamlit</a:t>
                      </a:r>
                      <a:r>
                        <a:rPr lang="en-US" dirty="0">
                          <a:latin typeface="Arial" panose="020B0604020202020204" pitchFamily="34" charset="0"/>
                          <a:cs typeface="Arial" panose="020B0604020202020204" pitchFamily="34" charset="0"/>
                        </a:rPr>
                        <a:t> secrets securely store the Gemini API key, and career information/resources are managed within the Python code or external JSON/database files if needed.</a:t>
                      </a:r>
                    </a:p>
                  </a:txBody>
                  <a:tcPr anchor="ctr">
                    <a:lnL>
                      <a:noFill/>
                    </a:lnL>
                    <a:lnR>
                      <a:noFill/>
                    </a:lnR>
                    <a:lnT>
                      <a:noFill/>
                    </a:lnT>
                    <a:lnB>
                      <a:noFill/>
                    </a:lnB>
                    <a:noFill/>
                  </a:tcPr>
                </a:tc>
                <a:extLst>
                  <a:ext uri="{0D108BD9-81ED-4DB2-BD59-A6C34878D82A}">
                    <a16:rowId xmlns:a16="http://schemas.microsoft.com/office/drawing/2014/main" val="4257733088"/>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2A13D4AF-BC64-937B-E983-E2F50E4F343E}"/>
              </a:ext>
            </a:extLst>
          </p:cNvPr>
          <p:cNvSpPr>
            <a:spLocks noGrp="1" noChangeArrowheads="1"/>
          </p:cNvSpPr>
          <p:nvPr>
            <p:ph idx="1"/>
          </p:nvPr>
        </p:nvSpPr>
        <p:spPr bwMode="auto">
          <a:xfrm>
            <a:off x="435998" y="1342778"/>
            <a:ext cx="10831875" cy="494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ts val="0"/>
              </a:spcBef>
              <a:spcAft>
                <a:spcPts val="0"/>
              </a:spcAft>
              <a:buNone/>
            </a:pPr>
            <a:r>
              <a:rPr lang="en-US" sz="1600" b="1" dirty="0">
                <a:latin typeface="Arial" panose="020B0604020202020204" pitchFamily="34" charset="0"/>
                <a:cs typeface="Arial" panose="020B0604020202020204" pitchFamily="34" charset="0"/>
              </a:rPr>
              <a:t>1. Privacy &amp; Security</a:t>
            </a:r>
            <a:endParaRPr lang="en-US" sz="1600" dirty="0">
              <a:latin typeface="Arial" panose="020B0604020202020204" pitchFamily="34" charset="0"/>
              <a:cs typeface="Arial" panose="020B0604020202020204" pitchFamily="34" charset="0"/>
            </a:endParaRPr>
          </a:p>
          <a:p>
            <a:pPr>
              <a:spcBef>
                <a:spcPts val="0"/>
              </a:spcBef>
              <a:spcAft>
                <a:spcPts val="0"/>
              </a:spcAft>
            </a:pPr>
            <a:r>
              <a:rPr lang="en-US" sz="1600" dirty="0">
                <a:latin typeface="Arial" panose="020B0604020202020204" pitchFamily="34" charset="0"/>
                <a:cs typeface="Arial" panose="020B0604020202020204" pitchFamily="34" charset="0"/>
              </a:rPr>
              <a:t>User inputs (name, education, interests) are processed in-session and not stored without consent.</a:t>
            </a:r>
          </a:p>
          <a:p>
            <a:pPr>
              <a:spcBef>
                <a:spcPts val="0"/>
              </a:spcBef>
              <a:spcAft>
                <a:spcPts val="0"/>
              </a:spcAft>
            </a:pPr>
            <a:r>
              <a:rPr lang="en-US" sz="1600" dirty="0">
                <a:latin typeface="Arial" panose="020B0604020202020204" pitchFamily="34" charset="0"/>
                <a:cs typeface="Arial" panose="020B0604020202020204" pitchFamily="34" charset="0"/>
              </a:rPr>
              <a:t>No personally identifiable information (PII) is exposed or logged.</a:t>
            </a:r>
          </a:p>
          <a:p>
            <a:pPr>
              <a:spcBef>
                <a:spcPts val="0"/>
              </a:spcBef>
              <a:spcAft>
                <a:spcPts val="0"/>
              </a:spcAft>
            </a:pPr>
            <a:r>
              <a:rPr lang="en-US" sz="1600" dirty="0">
                <a:latin typeface="Arial" panose="020B0604020202020204" pitchFamily="34" charset="0"/>
                <a:cs typeface="Arial" panose="020B0604020202020204" pitchFamily="34" charset="0"/>
              </a:rPr>
              <a:t>Secure communication via HTTPS when deployed on </a:t>
            </a:r>
            <a:r>
              <a:rPr lang="en-US" sz="1600" dirty="0" err="1">
                <a:latin typeface="Arial" panose="020B0604020202020204" pitchFamily="34" charset="0"/>
                <a:cs typeface="Arial" panose="020B0604020202020204" pitchFamily="34" charset="0"/>
              </a:rPr>
              <a:t>Streamlit</a:t>
            </a:r>
            <a:r>
              <a:rPr lang="en-US" sz="1600" dirty="0">
                <a:latin typeface="Arial" panose="020B0604020202020204" pitchFamily="34" charset="0"/>
                <a:cs typeface="Arial" panose="020B0604020202020204" pitchFamily="34" charset="0"/>
              </a:rPr>
              <a:t> Cloud.</a:t>
            </a:r>
          </a:p>
          <a:p>
            <a:pPr marL="0" indent="0">
              <a:spcBef>
                <a:spcPts val="0"/>
              </a:spcBef>
              <a:spcAft>
                <a:spcPts val="0"/>
              </a:spcAft>
              <a:buNone/>
            </a:pPr>
            <a:r>
              <a:rPr lang="en-US" sz="1600" b="1" dirty="0">
                <a:latin typeface="Arial" panose="020B0604020202020204" pitchFamily="34" charset="0"/>
                <a:cs typeface="Arial" panose="020B0604020202020204" pitchFamily="34" charset="0"/>
              </a:rPr>
              <a:t>2. Availability</a:t>
            </a:r>
            <a:endParaRPr lang="en-US" sz="1600" dirty="0">
              <a:latin typeface="Arial" panose="020B0604020202020204" pitchFamily="34" charset="0"/>
              <a:cs typeface="Arial" panose="020B0604020202020204" pitchFamily="34" charset="0"/>
            </a:endParaRPr>
          </a:p>
          <a:p>
            <a:pPr>
              <a:spcBef>
                <a:spcPts val="0"/>
              </a:spcBef>
              <a:spcAft>
                <a:spcPts val="0"/>
              </a:spcAft>
            </a:pPr>
            <a:r>
              <a:rPr lang="en-US" sz="1600" dirty="0">
                <a:latin typeface="Arial" panose="020B0604020202020204" pitchFamily="34" charset="0"/>
                <a:cs typeface="Arial" panose="020B0604020202020204" pitchFamily="34" charset="0"/>
              </a:rPr>
              <a:t>The app is accessible 24/7 through </a:t>
            </a:r>
            <a:r>
              <a:rPr lang="en-US" sz="1600" dirty="0" err="1">
                <a:latin typeface="Arial" panose="020B0604020202020204" pitchFamily="34" charset="0"/>
                <a:cs typeface="Arial" panose="020B0604020202020204" pitchFamily="34" charset="0"/>
              </a:rPr>
              <a:t>Streamlit</a:t>
            </a:r>
            <a:r>
              <a:rPr lang="en-US" sz="1600" dirty="0">
                <a:latin typeface="Arial" panose="020B0604020202020204" pitchFamily="34" charset="0"/>
                <a:cs typeface="Arial" panose="020B0604020202020204" pitchFamily="34" charset="0"/>
              </a:rPr>
              <a:t> Community Cloud.</a:t>
            </a:r>
          </a:p>
          <a:p>
            <a:pPr>
              <a:spcBef>
                <a:spcPts val="0"/>
              </a:spcBef>
              <a:spcAft>
                <a:spcPts val="0"/>
              </a:spcAft>
            </a:pPr>
            <a:r>
              <a:rPr lang="en-US" sz="1600" dirty="0">
                <a:latin typeface="Arial" panose="020B0604020202020204" pitchFamily="34" charset="0"/>
                <a:cs typeface="Arial" panose="020B0604020202020204" pitchFamily="34" charset="0"/>
              </a:rPr>
              <a:t>Minimal downtime during updates or maintenance; auto-deploy ensures continuity.</a:t>
            </a:r>
          </a:p>
          <a:p>
            <a:pPr marL="0" indent="0">
              <a:spcBef>
                <a:spcPts val="0"/>
              </a:spcBef>
              <a:spcAft>
                <a:spcPts val="0"/>
              </a:spcAft>
              <a:buNone/>
            </a:pPr>
            <a:r>
              <a:rPr lang="en-US" sz="1600" b="1" dirty="0">
                <a:latin typeface="Arial" panose="020B0604020202020204" pitchFamily="34" charset="0"/>
                <a:cs typeface="Arial" panose="020B0604020202020204" pitchFamily="34" charset="0"/>
              </a:rPr>
              <a:t>3. Performance</a:t>
            </a:r>
            <a:endParaRPr lang="en-US" sz="1600" dirty="0">
              <a:latin typeface="Arial" panose="020B0604020202020204" pitchFamily="34" charset="0"/>
              <a:cs typeface="Arial" panose="020B0604020202020204" pitchFamily="34" charset="0"/>
            </a:endParaRPr>
          </a:p>
          <a:p>
            <a:pPr>
              <a:spcBef>
                <a:spcPts val="0"/>
              </a:spcBef>
              <a:spcAft>
                <a:spcPts val="0"/>
              </a:spcAft>
            </a:pPr>
            <a:r>
              <a:rPr lang="en-US" sz="1600" dirty="0">
                <a:latin typeface="Arial" panose="020B0604020202020204" pitchFamily="34" charset="0"/>
                <a:cs typeface="Arial" panose="020B0604020202020204" pitchFamily="34" charset="0"/>
              </a:rPr>
              <a:t>AI responses generated in under 2–5 seconds depending on prompt complexity.</a:t>
            </a:r>
          </a:p>
          <a:p>
            <a:pPr>
              <a:spcBef>
                <a:spcPts val="0"/>
              </a:spcBef>
              <a:spcAft>
                <a:spcPts val="0"/>
              </a:spcAft>
            </a:pPr>
            <a:r>
              <a:rPr lang="en-US" sz="1600" dirty="0">
                <a:latin typeface="Arial" panose="020B0604020202020204" pitchFamily="34" charset="0"/>
                <a:cs typeface="Arial" panose="020B0604020202020204" pitchFamily="34" charset="0"/>
              </a:rPr>
              <a:t>Efficient memory and compute usage via </a:t>
            </a:r>
            <a:r>
              <a:rPr lang="en-US" sz="1600" dirty="0" err="1">
                <a:latin typeface="Arial" panose="020B0604020202020204" pitchFamily="34" charset="0"/>
                <a:cs typeface="Arial" panose="020B0604020202020204" pitchFamily="34" charset="0"/>
              </a:rPr>
              <a:t>Streamlit</a:t>
            </a:r>
            <a:r>
              <a:rPr lang="en-US" sz="1600" dirty="0">
                <a:latin typeface="Arial" panose="020B0604020202020204" pitchFamily="34" charset="0"/>
                <a:cs typeface="Arial" panose="020B0604020202020204" pitchFamily="34" charset="0"/>
              </a:rPr>
              <a:t> to support low-resource devices.</a:t>
            </a:r>
          </a:p>
          <a:p>
            <a:pPr marL="0" indent="0">
              <a:spcBef>
                <a:spcPts val="0"/>
              </a:spcBef>
              <a:spcAft>
                <a:spcPts val="0"/>
              </a:spcAft>
              <a:buNone/>
            </a:pPr>
            <a:r>
              <a:rPr lang="en-US" sz="1600" b="1" dirty="0">
                <a:latin typeface="Arial" panose="020B0604020202020204" pitchFamily="34" charset="0"/>
                <a:cs typeface="Arial" panose="020B0604020202020204" pitchFamily="34" charset="0"/>
              </a:rPr>
              <a:t>4. Usability</a:t>
            </a:r>
            <a:endParaRPr lang="en-US" sz="1600" dirty="0">
              <a:latin typeface="Arial" panose="020B0604020202020204" pitchFamily="34" charset="0"/>
              <a:cs typeface="Arial" panose="020B0604020202020204" pitchFamily="34" charset="0"/>
            </a:endParaRPr>
          </a:p>
          <a:p>
            <a:pPr>
              <a:spcBef>
                <a:spcPts val="0"/>
              </a:spcBef>
              <a:spcAft>
                <a:spcPts val="0"/>
              </a:spcAft>
            </a:pPr>
            <a:r>
              <a:rPr lang="en-US" sz="1600" dirty="0">
                <a:latin typeface="Arial" panose="020B0604020202020204" pitchFamily="34" charset="0"/>
                <a:cs typeface="Arial" panose="020B0604020202020204" pitchFamily="34" charset="0"/>
              </a:rPr>
              <a:t>Clean, intuitive interface built entirely with </a:t>
            </a:r>
            <a:r>
              <a:rPr lang="en-US" sz="1600" dirty="0" err="1">
                <a:latin typeface="Arial" panose="020B0604020202020204" pitchFamily="34" charset="0"/>
                <a:cs typeface="Arial" panose="020B0604020202020204" pitchFamily="34" charset="0"/>
              </a:rPr>
              <a:t>Streamlit</a:t>
            </a:r>
            <a:r>
              <a:rPr lang="en-US" sz="1600" dirty="0">
                <a:latin typeface="Arial" panose="020B0604020202020204" pitchFamily="34" charset="0"/>
                <a:cs typeface="Arial" panose="020B0604020202020204" pitchFamily="34" charset="0"/>
              </a:rPr>
              <a:t> components.</a:t>
            </a:r>
          </a:p>
          <a:p>
            <a:pPr>
              <a:spcBef>
                <a:spcPts val="0"/>
              </a:spcBef>
              <a:spcAft>
                <a:spcPts val="0"/>
              </a:spcAft>
            </a:pPr>
            <a:r>
              <a:rPr lang="en-US" sz="1600" dirty="0">
                <a:latin typeface="Arial" panose="020B0604020202020204" pitchFamily="34" charset="0"/>
                <a:cs typeface="Arial" panose="020B0604020202020204" pitchFamily="34" charset="0"/>
              </a:rPr>
              <a:t>Easy navigation: text inputs, select boxes, radio buttons, expandable sections.</a:t>
            </a:r>
          </a:p>
          <a:p>
            <a:pPr>
              <a:spcBef>
                <a:spcPts val="0"/>
              </a:spcBef>
              <a:spcAft>
                <a:spcPts val="0"/>
              </a:spcAft>
            </a:pPr>
            <a:r>
              <a:rPr lang="en-US" sz="1600" dirty="0">
                <a:latin typeface="Arial" panose="020B0604020202020204" pitchFamily="34" charset="0"/>
                <a:cs typeface="Arial" panose="020B0604020202020204" pitchFamily="34" charset="0"/>
              </a:rPr>
              <a:t>Mobile-friendly layout for accessibility on phones and tablets.</a:t>
            </a:r>
          </a:p>
          <a:p>
            <a:pPr marL="0" indent="0">
              <a:spcBef>
                <a:spcPts val="0"/>
              </a:spcBef>
              <a:spcAft>
                <a:spcPts val="0"/>
              </a:spcAft>
              <a:buNone/>
            </a:pPr>
            <a:r>
              <a:rPr lang="en-US" sz="1600" b="1" dirty="0">
                <a:latin typeface="Arial" panose="020B0604020202020204" pitchFamily="34" charset="0"/>
                <a:cs typeface="Arial" panose="020B0604020202020204" pitchFamily="34" charset="0"/>
              </a:rPr>
              <a:t>5. Scalability</a:t>
            </a:r>
            <a:endParaRPr lang="en-US" sz="1600" dirty="0">
              <a:latin typeface="Arial" panose="020B0604020202020204" pitchFamily="34" charset="0"/>
              <a:cs typeface="Arial" panose="020B0604020202020204" pitchFamily="34" charset="0"/>
            </a:endParaRPr>
          </a:p>
          <a:p>
            <a:pPr>
              <a:spcBef>
                <a:spcPts val="0"/>
              </a:spcBef>
              <a:spcAft>
                <a:spcPts val="0"/>
              </a:spcAft>
            </a:pPr>
            <a:r>
              <a:rPr lang="en-US" sz="1600" dirty="0" err="1">
                <a:latin typeface="Arial" panose="020B0604020202020204" pitchFamily="34" charset="0"/>
                <a:cs typeface="Arial" panose="020B0604020202020204" pitchFamily="34" charset="0"/>
              </a:rPr>
              <a:t>Streamlit</a:t>
            </a:r>
            <a:r>
              <a:rPr lang="en-US" sz="1600" dirty="0">
                <a:latin typeface="Arial" panose="020B0604020202020204" pitchFamily="34" charset="0"/>
                <a:cs typeface="Arial" panose="020B0604020202020204" pitchFamily="34" charset="0"/>
              </a:rPr>
              <a:t> app supports multiple concurrent users without performance degradation.</a:t>
            </a:r>
          </a:p>
          <a:p>
            <a:pPr>
              <a:spcBef>
                <a:spcPts val="0"/>
              </a:spcBef>
              <a:spcAft>
                <a:spcPts val="0"/>
              </a:spcAft>
            </a:pPr>
            <a:r>
              <a:rPr lang="en-US" sz="1600" dirty="0">
                <a:latin typeface="Arial" panose="020B0604020202020204" pitchFamily="34" charset="0"/>
                <a:cs typeface="Arial" panose="020B0604020202020204" pitchFamily="34" charset="0"/>
              </a:rPr>
              <a:t>Modular Python code allows easy integration of new features (e.g., additional career paths, multilingual support, or advanced AI models).</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9B311-1B89-22BE-9B74-FE866CA2CF7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97B73AF-87CB-B430-0CCE-76618E326FB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3FF7E5A-CB60-FE36-14FE-DD1DB0778FFC}"/>
              </a:ext>
            </a:extLst>
          </p:cNvPr>
          <p:cNvPicPr>
            <a:picLocks noGrp="1" noChangeAspect="1"/>
          </p:cNvPicPr>
          <p:nvPr>
            <p:ph idx="1"/>
          </p:nvPr>
        </p:nvPicPr>
        <p:blipFill>
          <a:blip r:embed="rId2"/>
          <a:stretch>
            <a:fillRect/>
          </a:stretch>
        </p:blipFill>
        <p:spPr>
          <a:xfrm>
            <a:off x="1649363" y="1301750"/>
            <a:ext cx="8893273" cy="4673600"/>
          </a:xfrm>
          <a:prstGeom prst="rect">
            <a:avLst/>
          </a:prstGeom>
        </p:spPr>
      </p:pic>
    </p:spTree>
    <p:extLst>
      <p:ext uri="{BB962C8B-B14F-4D97-AF65-F5344CB8AC3E}">
        <p14:creationId xmlns:p14="http://schemas.microsoft.com/office/powerpoint/2010/main" val="143706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A8BB6-718E-13C8-0C2E-BCFFD01C662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5A4A5E9-EA20-B962-A556-4504B061BC3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0702FFC-9738-E44E-3C5A-2C0A3E3D49F2}"/>
              </a:ext>
            </a:extLst>
          </p:cNvPr>
          <p:cNvPicPr>
            <a:picLocks noGrp="1" noChangeAspect="1"/>
          </p:cNvPicPr>
          <p:nvPr>
            <p:ph idx="1"/>
          </p:nvPr>
        </p:nvPicPr>
        <p:blipFill>
          <a:blip r:embed="rId2"/>
          <a:stretch>
            <a:fillRect/>
          </a:stretch>
        </p:blipFill>
        <p:spPr>
          <a:xfrm>
            <a:off x="1640532" y="1301750"/>
            <a:ext cx="8910935" cy="4673600"/>
          </a:xfrm>
          <a:prstGeom prst="rect">
            <a:avLst/>
          </a:prstGeom>
        </p:spPr>
      </p:pic>
    </p:spTree>
    <p:extLst>
      <p:ext uri="{BB962C8B-B14F-4D97-AF65-F5344CB8AC3E}">
        <p14:creationId xmlns:p14="http://schemas.microsoft.com/office/powerpoint/2010/main" val="75888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B4013-D098-D1E3-6137-8F379452BAC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979E8E-27B1-DEE4-6833-BC732CF7A2A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940D898-4ACF-29D5-4A34-02C67A0CF11F}"/>
              </a:ext>
            </a:extLst>
          </p:cNvPr>
          <p:cNvPicPr>
            <a:picLocks noGrp="1" noChangeAspect="1"/>
          </p:cNvPicPr>
          <p:nvPr>
            <p:ph idx="1"/>
          </p:nvPr>
        </p:nvPicPr>
        <p:blipFill>
          <a:blip r:embed="rId2"/>
          <a:stretch>
            <a:fillRect/>
          </a:stretch>
        </p:blipFill>
        <p:spPr>
          <a:xfrm>
            <a:off x="1609344" y="1301750"/>
            <a:ext cx="8973312" cy="4673600"/>
          </a:xfrm>
          <a:prstGeom prst="rect">
            <a:avLst/>
          </a:prstGeom>
        </p:spPr>
      </p:pic>
    </p:spTree>
    <p:extLst>
      <p:ext uri="{BB962C8B-B14F-4D97-AF65-F5344CB8AC3E}">
        <p14:creationId xmlns:p14="http://schemas.microsoft.com/office/powerpoint/2010/main" val="177750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8D64C-F4AD-06FE-7F1F-956C722B181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85C68D-CCCF-D2AC-A478-1034518D9FE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1497B76-84A0-7945-B697-658D9E2831DA}"/>
              </a:ext>
            </a:extLst>
          </p:cNvPr>
          <p:cNvPicPr>
            <a:picLocks noGrp="1" noChangeAspect="1"/>
          </p:cNvPicPr>
          <p:nvPr>
            <p:ph idx="1"/>
          </p:nvPr>
        </p:nvPicPr>
        <p:blipFill>
          <a:blip r:embed="rId2"/>
          <a:stretch>
            <a:fillRect/>
          </a:stretch>
        </p:blipFill>
        <p:spPr>
          <a:xfrm>
            <a:off x="1489924" y="1301750"/>
            <a:ext cx="9212152" cy="4673600"/>
          </a:xfrm>
          <a:prstGeom prst="rect">
            <a:avLst/>
          </a:prstGeom>
        </p:spPr>
      </p:pic>
    </p:spTree>
    <p:extLst>
      <p:ext uri="{BB962C8B-B14F-4D97-AF65-F5344CB8AC3E}">
        <p14:creationId xmlns:p14="http://schemas.microsoft.com/office/powerpoint/2010/main" val="14161863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1684</TotalTime>
  <Words>676</Words>
  <Application>Microsoft Office PowerPoint</Application>
  <PresentationFormat>Widescreen</PresentationFormat>
  <Paragraphs>79</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Franklin Gothic Book</vt:lpstr>
      <vt:lpstr>Franklin Gothic Demi</vt:lpstr>
      <vt:lpstr>Wingdings</vt:lpstr>
      <vt:lpstr>Wingdings 2</vt:lpstr>
      <vt:lpstr>DividendVTI</vt:lpstr>
      <vt:lpstr>AI Career Path Guide</vt:lpstr>
      <vt:lpstr>OUTLINE</vt:lpstr>
      <vt:lpstr>Problem Statement</vt:lpstr>
      <vt:lpstr>System  Approach</vt:lpstr>
      <vt:lpstr>Algorithm &amp; Deployment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GITHUB AND DEPLOYMNET LINK</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PULKIT DUBEY</cp:lastModifiedBy>
  <cp:revision>59</cp:revision>
  <dcterms:created xsi:type="dcterms:W3CDTF">2021-05-26T16:50:10Z</dcterms:created>
  <dcterms:modified xsi:type="dcterms:W3CDTF">2025-10-10T11:37:03Z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