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/>
  <p:notesSz cx="7008813" cy="9294813"/>
  <p:custShowLst>
    <p:custShow name="Custom Show 1" id="0">
      <p:sldLst>
        <p:sld r:id="rId7"/>
        <p:sld r:id="rId34"/>
        <p:sld r:id="rId9"/>
        <p:sld r:id="rId33"/>
        <p:sld r:id="rId30"/>
        <p:sld r:id="rId16"/>
        <p:sld r:id="rId8"/>
        <p:sld r:id="rId32"/>
        <p:sld r:id="rId30"/>
      </p:sldLst>
    </p:custShow>
  </p:custShow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7009200" cy="929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8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036960" cy="46368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dt" idx="3"/>
          </p:nvPr>
        </p:nvSpPr>
        <p:spPr>
          <a:xfrm>
            <a:off x="3973320" y="0"/>
            <a:ext cx="3036600" cy="46368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anchor="ctr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Click to move the slide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4"/>
          </p:nvPr>
        </p:nvSpPr>
        <p:spPr>
          <a:xfrm>
            <a:off x="0" y="8832600"/>
            <a:ext cx="3036960" cy="46332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5"/>
          </p:nvPr>
        </p:nvSpPr>
        <p:spPr>
          <a:xfrm>
            <a:off x="3973320" y="8832600"/>
            <a:ext cx="3036600" cy="46332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  <a:defRPr b="0" lang="en-US" sz="1200" spc="-1" strike="noStrike">
                <a:latin typeface="Times New Roman"/>
              </a:defRPr>
            </a:lvl1pPr>
          </a:lstStyle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FF3171B9-3F4A-4B3D-9CA5-0DFFD3E4937B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61CF3C7C-3C7F-4677-AD60-716F7C18D21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EEF4DECC-0CFE-4F19-BA19-C769BE5C6C5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D61CF7FC-1801-47CE-A38D-B766490AB98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5D626734-F760-4E3D-9BB7-64DC860E7E1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E22255B4-ED60-427C-B71B-CA8A32DBF74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F866CCA2-CD9D-40B0-9A89-055A69061FB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E800E2F0-CC50-4F3A-BC84-1FBD50BE9FF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5F3E1C4B-A110-42B4-84CB-2800BA3079D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81ED2866-6453-48D8-AB7F-A1241EE64F8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26E2D34B-BE05-4C65-866B-2C3906B9F04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65B37432-C805-4A06-BF83-37D79B2838A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9F05E3A5-C037-40C3-BF67-FF73FB498ED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933120" y="4416120"/>
            <a:ext cx="5143320" cy="41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AAFB8B6F-D7C9-4B6C-A7D2-F2D4634C390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72FC46AB-D17E-4FB1-8B4E-0E0C00CA18F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A78F5C39-5C3B-48C4-9129-6E0D0FBD99D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4784AA91-D152-4171-A8DD-BFCBFAF21A6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F8914220-44CA-4DCE-B3EC-64668618D95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253E4606-DC48-4B1B-BC93-A2FCF602A45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1825B8DC-CD63-46C8-BB51-9D082855B61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13ECA9B1-0BD8-4A90-B79E-BD878FB3723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D08D126F-227C-4844-A13C-83A32AFDA67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08F34248-D372-4E92-BD52-9C7B99FD0D6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FF8625FB-BC03-44BF-AE25-B2C216B02CB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AC0B4472-59B9-423A-8A39-0E7FA6AF98F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FCF2566C-CB9C-40F1-BF09-6B55828962B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8EC4E67C-68F8-4C3F-AC28-00F0B2DE562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56B1C98E-5A43-4574-A04F-5E4914164F4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A8864749-64A2-4584-AE52-1B8D59D069B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18B58393-ED49-4CDB-A6E5-A265E0F8ADA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0C848E7F-B44C-4DE4-A010-5032878473D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7"/>
          <p:cNvSpPr/>
          <p:nvPr/>
        </p:nvSpPr>
        <p:spPr>
          <a:xfrm>
            <a:off x="3973680" y="8832960"/>
            <a:ext cx="303660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3240" rIns="93240" tIns="46440" bIns="46440" anchor="b">
            <a:noAutofit/>
          </a:bodyPr>
          <a:p>
            <a:pPr algn="r">
              <a:tabLst>
                <a:tab algn="l" pos="0"/>
                <a:tab algn="l" pos="930240"/>
                <a:tab algn="l" pos="1860480"/>
                <a:tab algn="l" pos="2790720"/>
                <a:tab algn="l" pos="3720960"/>
                <a:tab algn="l" pos="4651200"/>
                <a:tab algn="l" pos="5581800"/>
                <a:tab algn="l" pos="6512040"/>
                <a:tab algn="l" pos="7442280"/>
                <a:tab algn="l" pos="8372520"/>
                <a:tab algn="l" pos="9302760"/>
                <a:tab algn="l" pos="10233000"/>
              </a:tabLst>
            </a:pPr>
            <a:fld id="{F01CCD8F-1EF5-4990-B7A6-93C87AEBD6B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181160" y="698400"/>
            <a:ext cx="4648320" cy="348624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34560" y="4416120"/>
            <a:ext cx="5140440" cy="41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15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7401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404880" y="10936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95080" y="10936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404880" y="36550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95080" y="36550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358B6-10C8-4FF0-BFF7-9DFFFA99432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4A3586-F6CF-4236-90B4-AAF0FA5F179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B6DE21-FA19-4300-97D2-453C3C0BBED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26C0A-B0F6-43F4-BDE3-F6C3FE4C27B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26E0C-961B-46D7-A857-2F32C6BED1C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67880" y="117360"/>
            <a:ext cx="8077320" cy="282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A2111-E3F1-4B30-8C07-388CB66873E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A1D0E-CB23-45DC-B70B-B027FD962E8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7401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BF767-2737-4E70-85A5-6A0FE350F39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15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00479-DD07-45D0-A883-50944293A59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15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8F906B-7DC5-4254-A4C5-568D9777FCC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7401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35A6D-D7A3-41B1-93EF-07AD39645A8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404880" y="10936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95080" y="10936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404880" y="36550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95080" y="3655080"/>
            <a:ext cx="24667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AA57D-A280-465B-8902-A90B8543B89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67880" y="117360"/>
            <a:ext cx="8077320" cy="282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88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740120" y="36550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740120" y="1093680"/>
            <a:ext cx="373860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1520" cy="23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spcBef>
                <a:spcPts val="788"/>
              </a:spcBef>
              <a:buClr>
                <a:srgbClr val="ff99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spcBef>
                <a:spcPts val="788"/>
              </a:spcBef>
              <a:buClr>
                <a:srgbClr val="cc33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1771560" indent="-22860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1771560" indent="-22860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Text Box 4"/>
          <p:cNvSpPr/>
          <p:nvPr/>
        </p:nvSpPr>
        <p:spPr>
          <a:xfrm>
            <a:off x="6764760" y="6613560"/>
            <a:ext cx="237672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 Box 5"/>
          <p:cNvSpPr/>
          <p:nvPr/>
        </p:nvSpPr>
        <p:spPr>
          <a:xfrm>
            <a:off x="4255200" y="6613560"/>
            <a:ext cx="89712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1.</a:t>
            </a:r>
            <a:fld id="{AEB05DC8-1F7F-40A6-87A5-3B92C55E9E58}" type="slidenum">
              <a:rPr b="1" lang="en-US" sz="1000" spc="-1" strike="noStrike">
                <a:solidFill>
                  <a:srgbClr val="cc3300"/>
                </a:solidFill>
                <a:latin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Click to edit the title text format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" name="Text Box 7"/>
          <p:cNvSpPr/>
          <p:nvPr/>
        </p:nvSpPr>
        <p:spPr>
          <a:xfrm>
            <a:off x="7560" y="6613560"/>
            <a:ext cx="2556720" cy="2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spcBef>
                <a:spcPts val="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Database System Concepts - 6</a:t>
            </a:r>
            <a:r>
              <a:rPr b="1" lang="en-US" sz="10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 Edition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8916840" y="5445000"/>
            <a:ext cx="227160" cy="4788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Picture 9" descr="Cover-6Ed"/>
          <p:cNvPicPr/>
          <p:nvPr/>
        </p:nvPicPr>
        <p:blipFill>
          <a:blip r:embed="rId2"/>
          <a:stretch/>
        </p:blipFill>
        <p:spPr>
          <a:xfrm>
            <a:off x="-3240" y="0"/>
            <a:ext cx="668520" cy="816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/>
          <p:nvPr/>
        </p:nvSpPr>
        <p:spPr>
          <a:xfrm>
            <a:off x="1523880" y="1397160"/>
            <a:ext cx="6096240" cy="406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 Box 7"/>
          <p:cNvSpPr/>
          <p:nvPr/>
        </p:nvSpPr>
        <p:spPr>
          <a:xfrm>
            <a:off x="2730240" y="5726160"/>
            <a:ext cx="3583440" cy="79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>
                <a:solidFill>
                  <a:srgbClr val="cc3300"/>
                </a:solidFill>
                <a:latin typeface="Arial"/>
              </a:rPr>
              <a:t>Database System Concepts, 6</a:t>
            </a:r>
            <a:r>
              <a:rPr b="1" lang="en-US" sz="16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600" spc="-1" strike="noStrike">
                <a:solidFill>
                  <a:srgbClr val="cc3300"/>
                </a:solidFill>
                <a:latin typeface="Arial"/>
              </a:rPr>
              <a:t> Ed</a:t>
            </a:r>
            <a:r>
              <a:rPr b="0" lang="en-US" sz="1600" spc="-1" strike="noStrike">
                <a:solidFill>
                  <a:srgbClr val="cc3300"/>
                </a:solidFill>
                <a:latin typeface="Arial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7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br>
              <a:rPr sz="1200"/>
            </a:b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See </a:t>
            </a:r>
            <a:r>
              <a:rPr b="0" lang="en-US" sz="1200" spc="-1" strike="noStrike" u="sng">
                <a:solidFill>
                  <a:srgbClr val="ff9900"/>
                </a:solidFill>
                <a:uFillTx/>
                <a:latin typeface="Arial"/>
                <a:hlinkClick r:id="rId2"/>
              </a:rPr>
              <a:t>www.db-book.com</a:t>
            </a: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 for conditions on re-use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8" descr="Cover-6Ed"/>
          <p:cNvPicPr/>
          <p:nvPr/>
        </p:nvPicPr>
        <p:blipFill>
          <a:blip r:embed="rId3"/>
          <a:stretch/>
        </p:blipFill>
        <p:spPr>
          <a:xfrm>
            <a:off x="0" y="0"/>
            <a:ext cx="1392120" cy="17002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spcBef>
                <a:spcPts val="788"/>
              </a:spcBef>
              <a:buClr>
                <a:srgbClr val="ff99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spcBef>
                <a:spcPts val="788"/>
              </a:spcBef>
              <a:buClr>
                <a:srgbClr val="cc33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1771560" indent="-22860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1771560" indent="-228600">
              <a:spcBef>
                <a:spcPts val="788"/>
              </a:spcBef>
              <a:buClr>
                <a:srgbClr val="000000"/>
              </a:buClr>
              <a:buSzPct val="75000"/>
              <a:buFont typeface="Helvetica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Click to edit the title text format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"/>
          </p:nvPr>
        </p:nvSpPr>
        <p:spPr>
          <a:xfrm>
            <a:off x="2862360" y="5780160"/>
            <a:ext cx="344808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600" spc="-1" strike="noStrike">
                <a:solidFill>
                  <a:srgbClr val="578963"/>
                </a:solidFill>
                <a:latin typeface="Times New Roman"/>
              </a:defRPr>
            </a:lvl1pPr>
          </a:lstStyle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"/>
          </p:nvPr>
        </p:nvSpPr>
        <p:spPr>
          <a:xfrm>
            <a:off x="6595920" y="6218280"/>
            <a:ext cx="19051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400" spc="-1" strike="noStrike">
                <a:solidFill>
                  <a:srgbClr val="578963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4806834-9FEC-4111-9772-D56DE4B3BB3E}" type="slidenum">
              <a:rPr b="0" lang="en-US" sz="1400" spc="-1" strike="noStrike">
                <a:solidFill>
                  <a:srgbClr val="578963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285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Chapter 1: Introduction 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 Models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55360" y="1018800"/>
            <a:ext cx="7435800" cy="497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collection of tools for describing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relationships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semantics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constraints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Relational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Entity-Relationship data model (mainly for database design)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Object-based data models (Object-oriented and Object-relational)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Semistructured data model  (XML)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Other older models: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6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Network model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6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Hierarchical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Relational Model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14320" y="628560"/>
            <a:ext cx="7661520" cy="89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the data is stored in various tables.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 of tabular data in the relational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Line 31"/>
          <p:cNvSpPr/>
          <p:nvPr/>
        </p:nvSpPr>
        <p:spPr>
          <a:xfrm flipH="1">
            <a:off x="6456240" y="1609560"/>
            <a:ext cx="857520" cy="6382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 Box 32"/>
          <p:cNvSpPr/>
          <p:nvPr/>
        </p:nvSpPr>
        <p:spPr>
          <a:xfrm>
            <a:off x="6858720" y="1322280"/>
            <a:ext cx="98244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Columns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Line 33"/>
          <p:cNvSpPr/>
          <p:nvPr/>
        </p:nvSpPr>
        <p:spPr>
          <a:xfrm flipH="1">
            <a:off x="5572080" y="1638360"/>
            <a:ext cx="1509840" cy="6238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37" descr="1"/>
          <p:cNvPicPr/>
          <p:nvPr/>
        </p:nvPicPr>
        <p:blipFill>
          <a:blip r:embed="rId1"/>
          <a:srcRect l="0" t="0" r="0" b="43331"/>
          <a:stretch/>
        </p:blipFill>
        <p:spPr>
          <a:xfrm>
            <a:off x="1614600" y="2259000"/>
            <a:ext cx="5526000" cy="3745080"/>
          </a:xfrm>
          <a:prstGeom prst="rect">
            <a:avLst/>
          </a:prstGeom>
          <a:ln w="0">
            <a:noFill/>
          </a:ln>
        </p:spPr>
      </p:pic>
      <p:sp>
        <p:nvSpPr>
          <p:cNvPr id="119" name="Text Box 38"/>
          <p:cNvSpPr/>
          <p:nvPr/>
        </p:nvSpPr>
        <p:spPr>
          <a:xfrm>
            <a:off x="7696440" y="2590920"/>
            <a:ext cx="6883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Rows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Line 39"/>
          <p:cNvSpPr/>
          <p:nvPr/>
        </p:nvSpPr>
        <p:spPr>
          <a:xfrm flipH="1">
            <a:off x="7167600" y="2765520"/>
            <a:ext cx="527040" cy="284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40"/>
          <p:cNvSpPr/>
          <p:nvPr/>
        </p:nvSpPr>
        <p:spPr>
          <a:xfrm flipH="1">
            <a:off x="7180200" y="2841480"/>
            <a:ext cx="527040" cy="24163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A Sample Relational Database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pic>
        <p:nvPicPr>
          <p:cNvPr id="123" name="Picture 3" descr="1"/>
          <p:cNvPicPr/>
          <p:nvPr/>
        </p:nvPicPr>
        <p:blipFill>
          <a:blip r:embed="rId1"/>
          <a:stretch/>
        </p:blipFill>
        <p:spPr>
          <a:xfrm>
            <a:off x="2774880" y="1407960"/>
            <a:ext cx="4170600" cy="49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52600" y="123480"/>
            <a:ext cx="8076960" cy="60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 Definition Language (DDL)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14320" y="1103400"/>
            <a:ext cx="7661520" cy="484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Specification notation for defining the database schema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create table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instructor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(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(5),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name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varchar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(20)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,</a:t>
            </a:r>
            <a:br>
              <a:rPr sz="1600"/>
            </a:b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dept_name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varchar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(20),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salary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numeric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(8,2))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DDL compiler generates a set of table templates stored in a </a:t>
            </a:r>
            <a:r>
              <a:rPr b="1" i="1" lang="en-US" sz="1800" spc="-1" strike="noStrike">
                <a:solidFill>
                  <a:srgbClr val="0066cc"/>
                </a:solidFill>
                <a:latin typeface="Arial"/>
              </a:rPr>
              <a:t>data dictionary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Data dictionary contains metadata (i.e., data about data)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Database schema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Integrity constraints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00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Primary key (ID uniquely identifies instructors)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Authorization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00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Who can access what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 Manipulation Language (DML)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52560" y="1019160"/>
            <a:ext cx="688824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Language for accessing and manipulating the data organized by the appropriate data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DML also known as query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Two classes of languages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Pure</a:t>
            </a:r>
            <a:r>
              <a:rPr b="1" lang="en-US" sz="1800" spc="-1" strike="noStrike">
                <a:solidFill>
                  <a:srgbClr val="cc33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used for proving properties about computational power and for optimization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Relational Algebra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Tuple relational calculus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Domain relational calculus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Commercial</a:t>
            </a:r>
            <a:r>
              <a:rPr b="1" lang="en-US" sz="1800" spc="-1" strike="noStrike">
                <a:solidFill>
                  <a:srgbClr val="cc33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used in commercial systems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SQL is the most widely used commercial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52600" y="80640"/>
            <a:ext cx="8076960" cy="60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SQL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35120" y="1125000"/>
            <a:ext cx="7302240" cy="519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most widely used commercial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SQL is NOT a Turing machine equivalent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SQL is NOT a Turing machine equivalent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be able to compute complex functions SQL is usually embedded in some higher-level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Application programs generally access databases through one of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Language extensions to allow embedded SQL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Application program interface (e.g., ODBC/JDBC) which allow SQL queries to be sent to a 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Design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69720" y="1257480"/>
            <a:ext cx="6654600" cy="422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Logical Design –  Deciding on the database schema. Database design requires that we find a “good” collection of relation schemas.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Business decision – What attributes should we record in the database?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Computer Science decision –  What relation schemas should we have and how should the attributes be distributed among the various relation schemas?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Physical Design – Deciding on the physical layout of the database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3"/>
          <p:cNvSpPr/>
          <p:nvPr/>
        </p:nvSpPr>
        <p:spPr>
          <a:xfrm>
            <a:off x="927000" y="1074600"/>
            <a:ext cx="73281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process of designing the general structure of the database: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Design (Cont.)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86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there any problem with this relation?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5" descr="1"/>
          <p:cNvPicPr/>
          <p:nvPr/>
        </p:nvPicPr>
        <p:blipFill>
          <a:blip r:embed="rId1"/>
          <a:stretch/>
        </p:blipFill>
        <p:spPr>
          <a:xfrm>
            <a:off x="1224000" y="1719360"/>
            <a:ext cx="7023240" cy="375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Design Approaches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15176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Need to come up with a methodology to ensure that each of the relations in the database is “good”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Two ways of doing so: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Entity Relationship Model (Chapter 7)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Models an enterprise as a collection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entities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relationships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Represented diagrammatically by an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entity-relationship diagram: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Normalization Theory (Chapter 8)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Formalize what designs are bad, and test for them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Object-Relational Data Models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57160" y="11080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Relational model: flat, “atomic” values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 Relational Data Models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Extend the relational data model by including object orientation and constructs to deal with added data types.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Allow attributes of tuples to have complex types, including non-atomic values such as nested relations.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Preserve relational foundations, in particular the declarative access to data, while extending modeling power.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Provide upward compatibility with existing relational languages.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09280" y="104400"/>
            <a:ext cx="8077320" cy="60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Outline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109520" y="1163520"/>
            <a:ext cx="7120080" cy="485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Need for Databases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Models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Relational  Databases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Database Design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Storage Manager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Query Processing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Transaction Manager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XML:  Extensible Markup Language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26560" y="1077840"/>
            <a:ext cx="7317000" cy="516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Defined by the WWW Consortium (W3C)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Originally intended as a document markup language not a database language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ability to specify new tags, and to create nested tag structures made XML a great way to exchange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not just documents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XML has become the basis for all new generation data interchange formats.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wide variety of tools is available for parsing, browsing and querying XML documents/data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Engine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26560" y="1077840"/>
            <a:ext cx="7317000" cy="516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Storage manager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Query processing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Transaction manager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Storage Management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Storage manager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a program module that provides the interface between the low-level data stored in the database and the application programs and queries submitted to the system.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storage manager is responsible to the following tasks: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Interaction with the OS file manager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Efficient storing, retrieving and updating of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Issues: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Storage access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File organization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Indexing and hashing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15640" y="117360"/>
            <a:ext cx="693108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Query Processing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13960" y="1084320"/>
            <a:ext cx="6545160" cy="137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Parsing and translation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Optimization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Evaluation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8" descr=""/>
          <p:cNvPicPr/>
          <p:nvPr/>
        </p:nvPicPr>
        <p:blipFill>
          <a:blip r:embed="rId1"/>
          <a:stretch/>
        </p:blipFill>
        <p:spPr>
          <a:xfrm>
            <a:off x="1711440" y="2417760"/>
            <a:ext cx="6114960" cy="3673440"/>
          </a:xfrm>
          <a:prstGeom prst="rect">
            <a:avLst/>
          </a:prstGeom>
          <a:ln w="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22000" y="139680"/>
            <a:ext cx="6612120" cy="582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Query Processing (Cont.)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26560" y="1077840"/>
            <a:ext cx="7285320" cy="523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Alternative ways of evaluating a given query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Equivalent expressions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Different algorithms for each operation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Cost difference between a good and a bad way of evaluating a query can be enormous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Need to estimate the cost of operations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Depends critically on statistical information about relations which the database must maintain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Need to estimate statistics for intermediate results to compute cost of complex expressions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Transaction Management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	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26560" y="1077840"/>
            <a:ext cx="706284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What if the system fails?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What if more than one user is concurrently updating the same data?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transaction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a collection of operations that performs a single logical function in a database application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Transaction-management component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ensures that the database remains in a consistent (correct) state despite system failures (e.g., power failures and operating system crashes) and transaction failures.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Concurrency-control manager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controls the interaction among the concurrent transactions, to ensure the consistency of the database.</a:t>
            </a:r>
            <a:r>
              <a:rPr b="1" lang="en-US" sz="1800" spc="-1" strike="noStrike">
                <a:solidFill>
                  <a:srgbClr val="cc3300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67880" y="234720"/>
            <a:ext cx="8077320" cy="60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Users and Administrators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54" name="Text Box 7"/>
          <p:cNvSpPr/>
          <p:nvPr/>
        </p:nvSpPr>
        <p:spPr>
          <a:xfrm>
            <a:off x="3728880" y="4510080"/>
            <a:ext cx="1717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99"/>
                </a:solidFill>
                <a:latin typeface="Arial"/>
              </a:rPr>
              <a:t>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Picture 9" descr="1"/>
          <p:cNvPicPr/>
          <p:nvPr/>
        </p:nvPicPr>
        <p:blipFill>
          <a:blip r:embed="rId1"/>
          <a:stretch/>
        </p:blipFill>
        <p:spPr>
          <a:xfrm>
            <a:off x="1766880" y="1693800"/>
            <a:ext cx="5916600" cy="25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System Internals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57" name="Rectangle 10"/>
          <p:cNvSpPr/>
          <p:nvPr/>
        </p:nvSpPr>
        <p:spPr>
          <a:xfrm>
            <a:off x="6388200" y="2544840"/>
            <a:ext cx="1231920" cy="21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Rectangle 11"/>
          <p:cNvSpPr/>
          <p:nvPr/>
        </p:nvSpPr>
        <p:spPr>
          <a:xfrm>
            <a:off x="6527880" y="4145040"/>
            <a:ext cx="1231920" cy="21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Rectangle 12"/>
          <p:cNvSpPr/>
          <p:nvPr/>
        </p:nvSpPr>
        <p:spPr>
          <a:xfrm>
            <a:off x="6477120" y="5084640"/>
            <a:ext cx="1231920" cy="21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14" descr=""/>
          <p:cNvPicPr/>
          <p:nvPr/>
        </p:nvPicPr>
        <p:blipFill>
          <a:blip r:embed="rId1"/>
          <a:stretch/>
        </p:blipFill>
        <p:spPr>
          <a:xfrm>
            <a:off x="2994120" y="900000"/>
            <a:ext cx="3801960" cy="546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38280" y="66600"/>
            <a:ext cx="807696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Architecture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53920" y="1152360"/>
            <a:ext cx="7607520" cy="299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architecture of a database systems is greatly influenced by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underlying computer system on which the database is running: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Centralized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Client-server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Parallel (multi-processor)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Distributed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History of Database Systems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152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1950s and early 1960s: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processing using magnetic tapes for storage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Tapes provided only sequential access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Punched cards for input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Late 1960s and 1970s: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Hard disks allowed direct access to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Network and hierarchical data models in widespread use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Ted Codd defines the relational data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Would win the ACM Turing Award for this 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IBM Research begins System R prototype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UC Berkeley begins Ingres prototype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High-performance (for the era) transaction processing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6880" y="66600"/>
            <a:ext cx="807696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Management System (DBMS)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88160" cy="52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DBMS contains information about a particular enterprise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Collection of interrelated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Set of programs to access the data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 environment that is both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convenient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efficient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to use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Database Applications: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Banking: transactions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Airlines: reservations, schedules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Universities:  registration, grades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Sales: customers, products, purchases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Online retailers: order tracking, customized recommendations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Manufacturing: production, inventory, orders, supply chain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Human resources:  employee records, salaries, tax deductions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Databases can be very large.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Databases touch all aspects of our lives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History (cont.)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14320" y="1093320"/>
            <a:ext cx="7661520" cy="522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1980s: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Research relational prototypes evolve into commercial systems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SQL becomes industrial standard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Parallel and distributed database systems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Object-oriented database systems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1990s: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Large decision support and data-mining applications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Large multi-terabyte data warehouses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Emergence of Web commerce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Early 2000s: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XML and XQuery standards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Automated database administration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Later 2000s: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Giant data storage systems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9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Google BigTable, Yahoo PNuts, Amazon, ..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" y="22856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End of Chapter 1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University Database Example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6819840" cy="490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Application program examples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Add new students, instructors, and courses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Register students for courses, and generate class rosters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Assign grades to students, compute grade point averages (GPA) and generate transcripts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the early days, database applications were built directly on top of file systems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01800" y="28440"/>
            <a:ext cx="807696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cc3300"/>
                </a:solidFill>
                <a:latin typeface="Arial"/>
              </a:rPr>
              <a:t>Drawbacks of using file systems to store data</a:t>
            </a:r>
            <a:endParaRPr b="1" lang="en-IN" sz="28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82640" y="782280"/>
            <a:ext cx="7580160" cy="546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redundancy and inconsistency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Multiple file formats, duplication of information in different files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Difficulty in accessing data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Need to write a new program to carry out each new task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isolation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Multiple files and formats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Integrity problems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Integrity constraints  (e.g., account balance &gt; 0) become “buried” in program code rather than being stated explicitly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Hard to add new constraints or change existing ones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26560" y="75960"/>
            <a:ext cx="8077320" cy="609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cc3300"/>
                </a:solidFill>
                <a:latin typeface="Arial"/>
              </a:rPr>
              <a:t>Drawbacks of using file systems to store data (Cont.)</a:t>
            </a:r>
            <a:endParaRPr b="1" lang="en-IN" sz="24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30080" y="818640"/>
            <a:ext cx="7616880" cy="487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Atomicity of updates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Failures may leave database in an inconsistent state with partial updates carried out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 Transfer of funds from one account to another should either complete or not happen at all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Concurrent access by multiple users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Concurrent access needed for performance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Uncontrolled concurrent accesses can lead to inconsistencies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 Two people reading a balance (say 100) and updating it by withdrawing money (say 50 each) at the same time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Security problems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Hard to provide user access to some, but not all,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Database systems offer solutions to all the above problems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Levels of Abstraction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26920" y="1077480"/>
            <a:ext cx="7848720" cy="487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1820880"/>
                <a:tab algn="l" pos="3659040"/>
                <a:tab algn="l" pos="394344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Physical level: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describes how a record (e.g., instructor) is stored.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1820880"/>
                <a:tab algn="l" pos="3659040"/>
                <a:tab algn="l" pos="394344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Logical level: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describes data stored in database, and the relationships among the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tabLst>
                <a:tab algn="l" pos="0"/>
                <a:tab algn="l" pos="1820880"/>
                <a:tab algn="l" pos="3659040"/>
                <a:tab algn="l" pos="394344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instructor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record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tabLst>
                <a:tab algn="l" pos="0"/>
                <a:tab algn="l" pos="1820880"/>
                <a:tab algn="l" pos="3659040"/>
                <a:tab algn="l" pos="394344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: string;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: string;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dept_name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: string;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salary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: integer;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spcBef>
                <a:spcPts val="788"/>
              </a:spcBef>
              <a:tabLst>
                <a:tab algn="l" pos="0"/>
                <a:tab algn="l" pos="1820880"/>
                <a:tab algn="l" pos="3659040"/>
                <a:tab algn="l" pos="394344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1820880"/>
                <a:tab algn="l" pos="3659040"/>
                <a:tab algn="l" pos="394344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View level: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application programs hide details of data types.  Views can also hide information (such as an employee’s salary) for security purposes.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View of Data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7" name="Text Box 3"/>
          <p:cNvSpPr/>
          <p:nvPr/>
        </p:nvSpPr>
        <p:spPr>
          <a:xfrm>
            <a:off x="770400" y="1175400"/>
            <a:ext cx="4539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 algn="ctr"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 architecture for a database system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8" descr=""/>
          <p:cNvPicPr/>
          <p:nvPr/>
        </p:nvPicPr>
        <p:blipFill>
          <a:blip r:embed="rId1"/>
          <a:stretch/>
        </p:blipFill>
        <p:spPr>
          <a:xfrm>
            <a:off x="1170000" y="1795320"/>
            <a:ext cx="7402680" cy="433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7880" y="117360"/>
            <a:ext cx="8077320" cy="60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Instances and Schemas</a:t>
            </a:r>
            <a:endParaRPr b="1" lang="en-IN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26920" y="1077480"/>
            <a:ext cx="8110800" cy="487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Similar to types and variables in programming languages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Logical Schema</a:t>
            </a:r>
            <a:r>
              <a:rPr b="0" lang="en-US" sz="1800" spc="-1" strike="noStrike">
                <a:solidFill>
                  <a:srgbClr val="000099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the overall logical structure of the database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 The database consists of information about a set of customers and accounts in a bank and the relationship between them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spcBef>
                <a:spcPts val="788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Analogous to type information of a variable in a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Physical schema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– the overall physical  structure of the database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Instance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the actual content of the database at a particular point in time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Analogous to the value of a variable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99"/>
                </a:solidFill>
                <a:latin typeface="Arial"/>
              </a:rPr>
              <a:t>Physical Data Independence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– the ability to modify the physical schema without changing the logical schema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Applications depend on the logical schema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general, the interfaces between the various levels and components should be well defined so that changes in some parts do not seriously influence others.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1999-11-05T02:20:09Z</dcterms:created>
  <dc:creator>Marilyn Turnamian</dc:creator>
  <dc:description/>
  <dc:language>en-IN</dc:language>
  <cp:lastModifiedBy>Silberschatz, Avi</cp:lastModifiedBy>
  <cp:lastPrinted>2005-01-11T03:21:57Z</cp:lastPrinted>
  <dcterms:modified xsi:type="dcterms:W3CDTF">2016-01-09T12:23:50Z</dcterms:modified>
  <cp:revision>194</cp:revision>
  <dc:subject/>
  <dc:title>Chapter 1:  Introduction</dc:title>
</cp:coreProperties>
</file>