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70" r:id="rId4"/>
    <p:sldId id="263" r:id="rId5"/>
    <p:sldId id="264" r:id="rId6"/>
    <p:sldId id="265" r:id="rId7"/>
    <p:sldId id="267" r:id="rId8"/>
    <p:sldId id="271" r:id="rId9"/>
    <p:sldId id="306" r:id="rId10"/>
    <p:sldId id="288" r:id="rId11"/>
    <p:sldId id="289" r:id="rId12"/>
    <p:sldId id="329" r:id="rId13"/>
    <p:sldId id="291" r:id="rId14"/>
    <p:sldId id="330" r:id="rId15"/>
    <p:sldId id="301" r:id="rId16"/>
    <p:sldId id="305" r:id="rId17"/>
    <p:sldId id="310" r:id="rId18"/>
    <p:sldId id="312" r:id="rId19"/>
    <p:sldId id="309" r:id="rId20"/>
    <p:sldId id="308" r:id="rId21"/>
    <p:sldId id="332" r:id="rId22"/>
    <p:sldId id="314" r:id="rId23"/>
    <p:sldId id="300" r:id="rId24"/>
    <p:sldId id="303" r:id="rId25"/>
    <p:sldId id="315" r:id="rId26"/>
    <p:sldId id="316" r:id="rId27"/>
    <p:sldId id="294" r:id="rId28"/>
    <p:sldId id="295" r:id="rId29"/>
    <p:sldId id="317" r:id="rId30"/>
    <p:sldId id="296" r:id="rId31"/>
    <p:sldId id="297" r:id="rId32"/>
    <p:sldId id="298" r:id="rId33"/>
    <p:sldId id="327" r:id="rId34"/>
    <p:sldId id="328" r:id="rId35"/>
    <p:sldId id="257" r:id="rId36"/>
    <p:sldId id="276" r:id="rId37"/>
    <p:sldId id="277" r:id="rId38"/>
    <p:sldId id="274" r:id="rId39"/>
    <p:sldId id="275" r:id="rId40"/>
    <p:sldId id="259" r:id="rId41"/>
    <p:sldId id="334" r:id="rId42"/>
    <p:sldId id="278" r:id="rId43"/>
    <p:sldId id="283" r:id="rId44"/>
    <p:sldId id="285" r:id="rId45"/>
    <p:sldId id="261" r:id="rId46"/>
    <p:sldId id="331" r:id="rId47"/>
    <p:sldId id="333" r:id="rId48"/>
    <p:sldId id="272" r:id="rId49"/>
    <p:sldId id="290" r:id="rId50"/>
    <p:sldId id="325" r:id="rId51"/>
    <p:sldId id="326" r:id="rId52"/>
    <p:sldId id="321" r:id="rId53"/>
    <p:sldId id="323" r:id="rId54"/>
    <p:sldId id="324" r:id="rId55"/>
    <p:sldId id="320" r:id="rId56"/>
    <p:sldId id="318" r:id="rId57"/>
    <p:sldId id="319" r:id="rId58"/>
    <p:sldId id="268" r:id="rId59"/>
    <p:sldId id="269" r:id="rId60"/>
    <p:sldId id="27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96F3F-21DB-43A2-9A22-1B64092682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A1CCE6-1DA1-45A0-81D5-89BC9B3FFA6D}">
      <dgm:prSet phldrT="[Text]"/>
      <dgm:spPr/>
      <dgm:t>
        <a:bodyPr/>
        <a:lstStyle/>
        <a:p>
          <a:r>
            <a:rPr lang="en-US" dirty="0" smtClean="0"/>
            <a:t>Pragmatism</a:t>
          </a:r>
          <a:endParaRPr lang="en-US" dirty="0"/>
        </a:p>
      </dgm:t>
    </dgm:pt>
    <dgm:pt modelId="{60DD00CF-A177-4CFA-90D9-2E2CF9FCA43C}" type="parTrans" cxnId="{67362799-E3D2-4C33-AFF6-AF6543897727}">
      <dgm:prSet/>
      <dgm:spPr/>
      <dgm:t>
        <a:bodyPr/>
        <a:lstStyle/>
        <a:p>
          <a:endParaRPr lang="en-US"/>
        </a:p>
      </dgm:t>
    </dgm:pt>
    <dgm:pt modelId="{097DA140-D81D-44B3-A642-2417D0053E1C}" type="sibTrans" cxnId="{67362799-E3D2-4C33-AFF6-AF6543897727}">
      <dgm:prSet/>
      <dgm:spPr/>
      <dgm:t>
        <a:bodyPr/>
        <a:lstStyle/>
        <a:p>
          <a:endParaRPr lang="en-US"/>
        </a:p>
      </dgm:t>
    </dgm:pt>
    <dgm:pt modelId="{2DC13AC2-8C4B-4370-B324-3263CF22F6BB}" type="pres">
      <dgm:prSet presAssocID="{9BC96F3F-21DB-43A2-9A22-1B64092682A2}" presName="cycle" presStyleCnt="0">
        <dgm:presLayoutVars>
          <dgm:dir/>
          <dgm:resizeHandles val="exact"/>
        </dgm:presLayoutVars>
      </dgm:prSet>
      <dgm:spPr/>
    </dgm:pt>
    <dgm:pt modelId="{BFA7FD7A-BE99-4E78-9603-5D5202F39033}" type="pres">
      <dgm:prSet presAssocID="{CEA1CCE6-1DA1-45A0-81D5-89BC9B3FFA6D}" presName="node" presStyleLbl="node1" presStyleIdx="0" presStyleCnt="1" custScaleX="56755" custScaleY="52524" custRadScaleRad="101431" custRadScaleInc="-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93F813-AB7C-48C6-9C4A-CF506871E431}" type="presOf" srcId="{CEA1CCE6-1DA1-45A0-81D5-89BC9B3FFA6D}" destId="{BFA7FD7A-BE99-4E78-9603-5D5202F39033}" srcOrd="0" destOrd="0" presId="urn:microsoft.com/office/officeart/2005/8/layout/cycle2"/>
    <dgm:cxn modelId="{30AAAB6C-4CCF-4E07-B393-7AE7E4F33FDA}" type="presOf" srcId="{9BC96F3F-21DB-43A2-9A22-1B64092682A2}" destId="{2DC13AC2-8C4B-4370-B324-3263CF22F6BB}" srcOrd="0" destOrd="0" presId="urn:microsoft.com/office/officeart/2005/8/layout/cycle2"/>
    <dgm:cxn modelId="{67362799-E3D2-4C33-AFF6-AF6543897727}" srcId="{9BC96F3F-21DB-43A2-9A22-1B64092682A2}" destId="{CEA1CCE6-1DA1-45A0-81D5-89BC9B3FFA6D}" srcOrd="0" destOrd="0" parTransId="{60DD00CF-A177-4CFA-90D9-2E2CF9FCA43C}" sibTransId="{097DA140-D81D-44B3-A642-2417D0053E1C}"/>
    <dgm:cxn modelId="{2B8817E6-FFF6-4CB9-B2D7-B9F3AEEA8E3E}" type="presParOf" srcId="{2DC13AC2-8C4B-4370-B324-3263CF22F6BB}" destId="{BFA7FD7A-BE99-4E78-9603-5D5202F3903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7FD7A-BE99-4E78-9603-5D5202F39033}">
      <dsp:nvSpPr>
        <dsp:cNvPr id="0" name=""/>
        <dsp:cNvSpPr/>
      </dsp:nvSpPr>
      <dsp:spPr>
        <a:xfrm>
          <a:off x="1751839" y="1081735"/>
          <a:ext cx="2304270" cy="21324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Pragmatism</a:t>
          </a:r>
          <a:endParaRPr lang="en-US" sz="2300" kern="1200" dirty="0"/>
        </a:p>
      </dsp:txBody>
      <dsp:txXfrm>
        <a:off x="2089292" y="1394031"/>
        <a:ext cx="1629364" cy="1507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FBA68B-C89B-43F5-BF2F-F2BF0E6CF720}" type="datetimeFigureOut">
              <a:rPr lang="en-US" smtClean="0"/>
              <a:pPr/>
              <a:t>5/22/2019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75FD0D-D562-4286-932B-BD55BD00F7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0"/>
            <a:ext cx="6480048" cy="2301240"/>
          </a:xfrm>
        </p:spPr>
        <p:txBody>
          <a:bodyPr/>
          <a:lstStyle/>
          <a:p>
            <a:r>
              <a:rPr lang="en-IN" dirty="0" smtClean="0"/>
              <a:t>Mathematics and physics </a:t>
            </a:r>
            <a:endParaRPr lang="en-IN" dirty="0"/>
          </a:p>
        </p:txBody>
      </p:sp>
      <p:pic>
        <p:nvPicPr>
          <p:cNvPr id="1026" name="Picture 2" descr="D:\print-gallery-escher-c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5734"/>
            <a:ext cx="9144000" cy="5012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C:\Users\pulki_000\Pictures\sads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93735" cy="628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Imaginary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 descr="C:\Users\pulki_000\Desktop\e3a483_f9e0d3c61a91481d89cf5f0c7e84743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80064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admin\Desktop\220px-Complex_number_illu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6300192" cy="67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pulki_000\Desktop\phaso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59674" cy="4643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dmin\Desktop\schrodingerequa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35756" cy="20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pulki_000\Pictures\czcasc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97" y="857232"/>
            <a:ext cx="9146097" cy="4572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4786346"/>
          </a:xfrm>
        </p:spPr>
        <p:txBody>
          <a:bodyPr>
            <a:normAutofit/>
          </a:bodyPr>
          <a:lstStyle/>
          <a:p>
            <a:r>
              <a:rPr lang="en-IN" b="0" dirty="0" smtClean="0"/>
              <a:t>The Unreasonable Effectiveness of Natural Sciences in the Mathematics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Fourier Analysis</a:t>
            </a:r>
            <a:endParaRPr lang="en-IN" dirty="0"/>
          </a:p>
        </p:txBody>
      </p:sp>
      <p:pic>
        <p:nvPicPr>
          <p:cNvPr id="4" name="Content Placeholder 3" descr="C:\Users\pulki_000\Desktop\Analytical_Theory_of_Hea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56138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5717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law of heat conduction, also known as </a:t>
            </a:r>
            <a:r>
              <a:rPr lang="en-IN" b="1" dirty="0" smtClean="0"/>
              <a:t>Fourier's law</a:t>
            </a:r>
            <a:r>
              <a:rPr lang="en-IN" dirty="0" smtClean="0"/>
              <a:t>, states that the rate of heat transfer through a material is proportional to the negative gradient in the temperature and to the area, at right angles to that gradient, through which the heat flows</a:t>
            </a:r>
            <a:endParaRPr lang="en-IN" dirty="0"/>
          </a:p>
        </p:txBody>
      </p:sp>
      <p:pic>
        <p:nvPicPr>
          <p:cNvPr id="4" name="Picture 2" descr="C:\Users\pulki_000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747011" cy="4357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pulki_000\Desktop\giphy (1)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-16"/>
            <a:ext cx="6858016" cy="6858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mathematics?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929718" cy="5572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“ Somebody once said that philosophy is the misuse of a terminology which was invented just for this purpose.</a:t>
            </a:r>
          </a:p>
          <a:p>
            <a:pPr>
              <a:buNone/>
            </a:pPr>
            <a:r>
              <a:rPr lang="en-IN" dirty="0" smtClean="0"/>
              <a:t>	In the same vein, I would say that mathematics is the science of skilful operations with concepts and rules invented just for this purpose.” </a:t>
            </a:r>
          </a:p>
          <a:p>
            <a:pPr lvl="8">
              <a:buNone/>
            </a:pPr>
            <a:r>
              <a:rPr lang="en-IN" dirty="0" smtClean="0"/>
              <a:t>					</a:t>
            </a:r>
            <a:r>
              <a:rPr lang="en-IN" sz="3000" dirty="0" smtClean="0"/>
              <a:t>- Wigner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Knot theory and quantum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74" y="1285860"/>
            <a:ext cx="3428992" cy="10715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Richard Feynman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14818"/>
            <a:ext cx="2714612" cy="17573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4100" dirty="0" smtClean="0"/>
              <a:t>   John Wheeler</a:t>
            </a:r>
            <a:endParaRPr lang="en-IN" sz="4100" dirty="0"/>
          </a:p>
        </p:txBody>
      </p:sp>
      <p:pic>
        <p:nvPicPr>
          <p:cNvPr id="13314" name="Picture 2" descr="C:\Users\pulki_000\Desktop\scientists_whee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3214678" cy="4187019"/>
          </a:xfrm>
          <a:prstGeom prst="rect">
            <a:avLst/>
          </a:prstGeom>
          <a:noFill/>
        </p:spPr>
      </p:pic>
      <p:pic>
        <p:nvPicPr>
          <p:cNvPr id="13315" name="Picture 3" descr="C:\Users\pulki_000\Desktop\d0640b9fffd283703cfc0520bfec28c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290" y="2444211"/>
            <a:ext cx="3214710" cy="4413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pulki_000\Pictures\sads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4116" cy="6215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pulki_000\Pictures\Shy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054494" cy="592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pulki_000\Desktop\quote-some-people-think-wheeler-s-gotten-crazy-in-his-later-years-but-he-s-always-been-crazy-richard-p-feynman-136-52-4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260150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C:\Users\admin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9" y="425100"/>
            <a:ext cx="9148680" cy="58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pulki_000\Desktop\quantum_path_vs_classical_pa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067904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Integral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pulki_000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274958" cy="2928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C:\Users\pulki_000\Desktop\375px-Three_paths_from_A_to_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0"/>
            <a:ext cx="78407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0926" indent="-514350"/>
            <a:r>
              <a:rPr lang="en-IN" dirty="0" smtClean="0"/>
              <a:t>Trying to define mathematics by defining its boundaries with other subjects: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IN" dirty="0" smtClean="0"/>
              <a:t> “Mathematics is the part of physics where the experiments are cheap.” 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IN" dirty="0" smtClean="0"/>
              <a:t>“Mathematics is the part of philosophy where (some) statements are true — without debate or discussion.” 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IN" dirty="0" smtClean="0"/>
              <a:t>“Mathematics is computer science without electricity.” (So “Computer science is mathematics with electricity.”)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dmin\Desktop\350px-Knot_tab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014684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table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18" y="0"/>
            <a:ext cx="52993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dmin\Desktop\350px-Knot_tab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12" y="-20960"/>
            <a:ext cx="9132944" cy="625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dmin\Desktop\purity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52" y="1412776"/>
            <a:ext cx="9103538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pulki_000\Desktop\61RcOQLR1DL._SX425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922" y="0"/>
            <a:ext cx="796352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maths and physics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2332037"/>
            <a:ext cx="9572692" cy="4525963"/>
          </a:xfrm>
        </p:spPr>
        <p:txBody>
          <a:bodyPr/>
          <a:lstStyle/>
          <a:p>
            <a:r>
              <a:rPr lang="en-IN" dirty="0" smtClean="0"/>
              <a:t>“The difference between mathematicians and physicists is that after physicists prove a big result they think it is fantastic but after mathematicians prove a big result they think it is trivial.”</a:t>
            </a:r>
            <a:br>
              <a:rPr lang="en-IN" dirty="0" smtClean="0"/>
            </a:br>
            <a:r>
              <a:rPr lang="en-IN" dirty="0" smtClean="0"/>
              <a:t>						- Lucien </a:t>
            </a:r>
            <a:r>
              <a:rPr lang="en-IN" dirty="0" err="1" smtClean="0"/>
              <a:t>Szpiro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“As </a:t>
            </a:r>
            <a:r>
              <a:rPr lang="en-US" dirty="0"/>
              <a:t>a </a:t>
            </a:r>
            <a:r>
              <a:rPr lang="en-US" dirty="0" smtClean="0"/>
              <a:t>working physicist</a:t>
            </a:r>
            <a:r>
              <a:rPr lang="en-US" dirty="0"/>
              <a:t>, I am acutely aware of the fact that the marriage </a:t>
            </a:r>
            <a:r>
              <a:rPr lang="en-US" dirty="0" smtClean="0"/>
              <a:t>between mathematics </a:t>
            </a:r>
            <a:r>
              <a:rPr lang="en-US" dirty="0"/>
              <a:t>and physics, which was so enormously fruitful in </a:t>
            </a:r>
            <a:r>
              <a:rPr lang="en-US" dirty="0" smtClean="0"/>
              <a:t>past centuries</a:t>
            </a:r>
            <a:r>
              <a:rPr lang="en-US" dirty="0"/>
              <a:t>, has recently ended in divorce</a:t>
            </a:r>
            <a:r>
              <a:rPr lang="en-US" dirty="0" smtClean="0"/>
              <a:t>.”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		</a:t>
            </a:r>
            <a:r>
              <a:rPr lang="en-US" dirty="0" smtClean="0"/>
              <a:t>              </a:t>
            </a:r>
            <a:r>
              <a:rPr lang="en-US" dirty="0"/>
              <a:t>			- Dyson</a:t>
            </a:r>
          </a:p>
        </p:txBody>
      </p:sp>
    </p:spTree>
    <p:extLst>
      <p:ext uri="{BB962C8B-B14F-4D97-AF65-F5344CB8AC3E}">
        <p14:creationId xmlns:p14="http://schemas.microsoft.com/office/powerpoint/2010/main" val="20527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“Discussing </a:t>
            </a:r>
            <a:r>
              <a:rPr lang="en-US" dirty="0"/>
              <a:t>this divorce, the physicist Res </a:t>
            </a:r>
            <a:r>
              <a:rPr lang="en-US" dirty="0" err="1"/>
              <a:t>Jost</a:t>
            </a:r>
            <a:r>
              <a:rPr lang="en-US" dirty="0"/>
              <a:t> remarked the other day, </a:t>
            </a:r>
            <a:r>
              <a:rPr lang="en-US" dirty="0" smtClean="0"/>
              <a:t>‘As </a:t>
            </a:r>
            <a:r>
              <a:rPr lang="en-US" dirty="0"/>
              <a:t>usual in such affairs, one of the two parties has clearly got the worst of it</a:t>
            </a:r>
            <a:r>
              <a:rPr lang="en-US" dirty="0" smtClean="0"/>
              <a:t>.”  </a:t>
            </a:r>
          </a:p>
          <a:p>
            <a:pPr marL="36576" indent="0">
              <a:buNone/>
            </a:pPr>
            <a:r>
              <a:rPr lang="en-US" dirty="0" smtClean="0"/>
              <a:t>					- Dyson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1953" r="721" b="563"/>
          <a:stretch/>
        </p:blipFill>
        <p:spPr>
          <a:xfrm>
            <a:off x="0" y="0"/>
            <a:ext cx="9144000" cy="6385157"/>
          </a:xfrm>
        </p:spPr>
      </p:pic>
    </p:spTree>
    <p:extLst>
      <p:ext uri="{BB962C8B-B14F-4D97-AF65-F5344CB8AC3E}">
        <p14:creationId xmlns:p14="http://schemas.microsoft.com/office/powerpoint/2010/main" val="29481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 t="2180" r="1599"/>
          <a:stretch/>
        </p:blipFill>
        <p:spPr>
          <a:xfrm>
            <a:off x="0" y="-7285"/>
            <a:ext cx="9144000" cy="6439903"/>
          </a:xfrm>
        </p:spPr>
      </p:pic>
    </p:spTree>
    <p:extLst>
      <p:ext uri="{BB962C8B-B14F-4D97-AF65-F5344CB8AC3E}">
        <p14:creationId xmlns:p14="http://schemas.microsoft.com/office/powerpoint/2010/main" val="308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Public perception of mathematics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8786842" cy="5357850"/>
          </a:xfrm>
        </p:spPr>
        <p:txBody>
          <a:bodyPr>
            <a:normAutofit/>
          </a:bodyPr>
          <a:lstStyle/>
          <a:p>
            <a:r>
              <a:rPr lang="en-IN" dirty="0" smtClean="0"/>
              <a:t>A 2008 study which was based on an extensive survey among British students, was summarized as follows: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smtClean="0"/>
              <a:t>Many students and undergraduates seem to think of mathematicians as old, white, middle-class men who are obsessed with their subject, lack social skills and have no personal life outside maths.</a:t>
            </a:r>
          </a:p>
          <a:p>
            <a:pPr>
              <a:buNone/>
            </a:pPr>
            <a:r>
              <a:rPr lang="en-IN" sz="2400" dirty="0" smtClean="0"/>
              <a:t>     </a:t>
            </a:r>
            <a:br>
              <a:rPr lang="en-IN" sz="2400" dirty="0" smtClean="0"/>
            </a:br>
            <a:r>
              <a:rPr lang="en-IN" sz="2400" dirty="0" smtClean="0"/>
              <a:t>The student’s views of maths itself included narrow and inaccurate images that are often limited to numbers and basic arithmetic.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Physics deal with physical objects, which exist in the real world</a:t>
            </a:r>
          </a:p>
          <a:p>
            <a:endParaRPr lang="en-IN" dirty="0"/>
          </a:p>
          <a:p>
            <a:pPr marL="36576" indent="0">
              <a:buNone/>
            </a:pPr>
            <a:endParaRPr lang="en-IN" dirty="0" smtClean="0"/>
          </a:p>
          <a:p>
            <a:r>
              <a:rPr lang="en-IN" dirty="0" smtClean="0"/>
              <a:t>Mathematics is </a:t>
            </a:r>
            <a:r>
              <a:rPr lang="en-IN" dirty="0" smtClean="0"/>
              <a:t>analytic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trike="sngStrike" dirty="0" smtClean="0"/>
              <a:t>Physics deal with physical objects, which exist in the real world</a:t>
            </a:r>
          </a:p>
          <a:p>
            <a:r>
              <a:rPr lang="en-IN" dirty="0" smtClean="0"/>
              <a:t>Physics too deals with abstract objects!</a:t>
            </a:r>
          </a:p>
          <a:p>
            <a:endParaRPr lang="en-IN" dirty="0"/>
          </a:p>
          <a:p>
            <a:pPr marL="36576" indent="0">
              <a:buNone/>
            </a:pPr>
            <a:endParaRPr lang="en-IN" dirty="0" smtClean="0"/>
          </a:p>
          <a:p>
            <a:r>
              <a:rPr lang="en-IN" strike="sngStrike" dirty="0" smtClean="0"/>
              <a:t>Mathematics is analytic</a:t>
            </a:r>
          </a:p>
          <a:p>
            <a:r>
              <a:rPr lang="en-IN" dirty="0" smtClean="0"/>
              <a:t>Mathematics is synthetic!</a:t>
            </a:r>
          </a:p>
        </p:txBody>
      </p:sp>
    </p:spTree>
    <p:extLst>
      <p:ext uri="{BB962C8B-B14F-4D97-AF65-F5344CB8AC3E}">
        <p14:creationId xmlns:p14="http://schemas.microsoft.com/office/powerpoint/2010/main" val="597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dmin\Desktop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489"/>
            <a:ext cx="6948264" cy="686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r>
              <a:rPr lang="en-IN" dirty="0" smtClean="0"/>
              <a:t>All human beings have within them an intuition of time and an intuition of space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This makes that statement </a:t>
            </a:r>
            <a:r>
              <a:rPr lang="en-IN" i="1" dirty="0" smtClean="0"/>
              <a:t>synthetic</a:t>
            </a:r>
            <a:r>
              <a:rPr lang="en-IN" dirty="0" smtClean="0"/>
              <a:t> and hence informative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Geometry is based on our intuition of space and it is this intuition which enables the theorems of geometry to be at the same time </a:t>
            </a:r>
            <a:r>
              <a:rPr lang="en-IN" b="1" i="1" dirty="0" smtClean="0"/>
              <a:t>synthetic</a:t>
            </a:r>
            <a:r>
              <a:rPr lang="en-IN" dirty="0" smtClean="0"/>
              <a:t> and </a:t>
            </a:r>
            <a:r>
              <a:rPr lang="en-IN" b="1" i="1" dirty="0" smtClean="0"/>
              <a:t>a priori.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535719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IN" dirty="0" smtClean="0"/>
              <a:t>“</a:t>
            </a:r>
            <a:r>
              <a:rPr lang="en-IN" dirty="0" smtClean="0"/>
              <a:t>If intuition has to conform to the constitution of the objects, then I do not see how we can know anything of them </a:t>
            </a:r>
            <a:r>
              <a:rPr lang="en-IN" b="1" i="1" dirty="0" smtClean="0"/>
              <a:t>a priori</a:t>
            </a:r>
            <a:r>
              <a:rPr lang="en-IN" i="1" dirty="0" smtClean="0"/>
              <a:t>; </a:t>
            </a:r>
            <a:endParaRPr lang="en-IN" i="1" dirty="0" smtClean="0"/>
          </a:p>
          <a:p>
            <a:pPr>
              <a:buNone/>
            </a:pPr>
            <a:r>
              <a:rPr lang="en-IN" i="1" dirty="0" smtClean="0"/>
              <a:t>but </a:t>
            </a:r>
            <a:r>
              <a:rPr lang="en-IN" i="1" dirty="0" smtClean="0"/>
              <a:t>if the </a:t>
            </a:r>
            <a:r>
              <a:rPr lang="en-IN" dirty="0" smtClean="0"/>
              <a:t>object . . . conforms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constitution </a:t>
            </a:r>
            <a:r>
              <a:rPr lang="en-IN" dirty="0" smtClean="0"/>
              <a:t>of our faculty of intuition, </a:t>
            </a:r>
            <a:r>
              <a:rPr lang="en-IN" dirty="0" smtClean="0"/>
              <a:t>then</a:t>
            </a:r>
          </a:p>
          <a:p>
            <a:pPr>
              <a:buNone/>
            </a:pPr>
            <a:r>
              <a:rPr lang="en-IN" dirty="0" smtClean="0"/>
              <a:t>can </a:t>
            </a:r>
            <a:r>
              <a:rPr lang="en-IN" dirty="0" smtClean="0"/>
              <a:t>very well represent this possibility </a:t>
            </a:r>
            <a:r>
              <a:rPr lang="en-IN" dirty="0" smtClean="0"/>
              <a:t>to</a:t>
            </a:r>
          </a:p>
          <a:p>
            <a:pPr>
              <a:buNone/>
            </a:pPr>
            <a:r>
              <a:rPr lang="en-IN" dirty="0" smtClean="0"/>
              <a:t>myself</a:t>
            </a:r>
            <a:r>
              <a:rPr lang="en-IN" dirty="0" smtClean="0"/>
              <a:t>. </a:t>
            </a:r>
            <a:r>
              <a:rPr lang="en-IN" dirty="0" smtClean="0"/>
              <a:t>“</a:t>
            </a:r>
          </a:p>
          <a:p>
            <a:pPr>
              <a:buNone/>
            </a:pPr>
            <a:r>
              <a:rPr lang="en-IN" dirty="0" smtClean="0"/>
              <a:t>						   - Kant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7" y="1124744"/>
            <a:ext cx="8686800" cy="625795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IN" sz="3200" dirty="0" smtClean="0"/>
              <a:t>“The </a:t>
            </a:r>
            <a:r>
              <a:rPr lang="en-IN" sz="3200" dirty="0" smtClean="0"/>
              <a:t>problem of explaining how we can know so much" given our limited experience</a:t>
            </a:r>
            <a:r>
              <a:rPr lang="en-IN" sz="3200" dirty="0" smtClean="0"/>
              <a:t>.</a:t>
            </a:r>
          </a:p>
          <a:p>
            <a:pPr marL="36576" indent="0">
              <a:buNone/>
            </a:pPr>
            <a:endParaRPr lang="en-IN" sz="3200" dirty="0"/>
          </a:p>
          <a:p>
            <a:pPr marL="36576" indent="0">
              <a:buNone/>
            </a:pPr>
            <a:endParaRPr lang="en-IN" dirty="0" smtClean="0"/>
          </a:p>
          <a:p>
            <a:pPr marL="36576" indent="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pic>
        <p:nvPicPr>
          <p:cNvPr id="3074" name="Picture 2" descr="C:\Users\admin\Desktop\14770960794_16ddd916f0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6" y="2420888"/>
            <a:ext cx="7888198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-4251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Plato’s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Wittgenstein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wittgenstein1-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91158"/>
            <a:ext cx="7416824" cy="555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8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scientific method studies and alters the object of investigation.</a:t>
            </a:r>
          </a:p>
          <a:p>
            <a:endParaRPr lang="en-US" dirty="0"/>
          </a:p>
          <a:p>
            <a:r>
              <a:rPr lang="en-US" dirty="0"/>
              <a:t>In reality, the object and method cannot be separated.</a:t>
            </a:r>
          </a:p>
          <a:p>
            <a:endParaRPr lang="en-US" dirty="0"/>
          </a:p>
          <a:p>
            <a:r>
              <a:rPr lang="en-US" dirty="0"/>
              <a:t>For the self, without the universe, is empty!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the 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644130" cy="5643578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 smtClean="0"/>
              <a:t>find more about our limitations and hence know what we cannot know (Chomsky-Wittgenstein approach</a:t>
            </a:r>
            <a:r>
              <a:rPr lang="en-IN" dirty="0" smtClean="0"/>
              <a:t>)</a:t>
            </a:r>
          </a:p>
          <a:p>
            <a:pPr marL="550926" indent="-514350">
              <a:buFont typeface="+mj-lt"/>
              <a:buAutoNum type="arabicPeriod"/>
            </a:pPr>
            <a:endParaRPr lang="en-IN" dirty="0"/>
          </a:p>
          <a:p>
            <a:pPr marL="550926" indent="-514350">
              <a:buFont typeface="+mj-lt"/>
              <a:buAutoNum type="arabicPeriod"/>
            </a:pPr>
            <a:endParaRPr lang="en-IN" dirty="0" smtClean="0"/>
          </a:p>
          <a:p>
            <a:pPr marL="550926" indent="-514350">
              <a:buFont typeface="+mj-lt"/>
              <a:buAutoNum type="arabicPeriod"/>
            </a:pPr>
            <a:endParaRPr lang="en-IN" dirty="0" smtClean="0"/>
          </a:p>
          <a:p>
            <a:pPr marL="550926" indent="-514350">
              <a:buFont typeface="+mj-lt"/>
              <a:buAutoNum type="arabicPeriod"/>
            </a:pPr>
            <a:r>
              <a:rPr lang="en-IN" dirty="0" smtClean="0"/>
              <a:t>We can ignore all of what we cannot do and just carry on with what we can do (Pierce-Ramsey approach)</a:t>
            </a:r>
          </a:p>
          <a:p>
            <a:pPr marL="550926" indent="-514350">
              <a:buFont typeface="+mj-lt"/>
              <a:buAutoNum type="arabicPeriod"/>
            </a:pPr>
            <a:endParaRPr lang="en-IN" dirty="0" smtClean="0"/>
          </a:p>
          <a:p>
            <a:pPr marL="550926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 smtClean="0"/>
              <a:t>What kind of knowledge do we get from mathematics?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4304" y="1600200"/>
            <a:ext cx="9438832" cy="54292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IN" sz="3200" dirty="0" smtClean="0"/>
              <a:t>It is </a:t>
            </a:r>
            <a:r>
              <a:rPr lang="en-US" sz="3200" b="1" i="1" dirty="0" smtClean="0"/>
              <a:t>“analytic</a:t>
            </a:r>
            <a:r>
              <a:rPr lang="en-US" sz="3200" b="1" i="1" dirty="0"/>
              <a:t>” </a:t>
            </a:r>
            <a:r>
              <a:rPr lang="en-US" sz="3200" b="1" i="1" dirty="0" smtClean="0"/>
              <a:t>i.e. </a:t>
            </a:r>
            <a:r>
              <a:rPr lang="en-US" sz="3200" dirty="0" smtClean="0"/>
              <a:t>one </a:t>
            </a:r>
            <a:r>
              <a:rPr lang="en-US" sz="3200" dirty="0"/>
              <a:t>whose truth depends upon the meanings of its constituent </a:t>
            </a:r>
            <a:r>
              <a:rPr lang="en-US" sz="3200" dirty="0" smtClean="0"/>
              <a:t>terms. </a:t>
            </a:r>
            <a:endParaRPr lang="en-IN" sz="3200" dirty="0" smtClean="0"/>
          </a:p>
          <a:p>
            <a:pPr marL="550926" indent="-514350">
              <a:buFont typeface="+mj-lt"/>
              <a:buAutoNum type="arabicPeriod"/>
            </a:pPr>
            <a:r>
              <a:rPr lang="en-IN" sz="3200" dirty="0" smtClean="0"/>
              <a:t>It is concerned with </a:t>
            </a:r>
            <a:r>
              <a:rPr lang="en-IN" sz="3200" b="1" i="1" dirty="0" smtClean="0"/>
              <a:t>necessary truths</a:t>
            </a:r>
            <a:r>
              <a:rPr lang="en-IN" sz="3200" b="1" dirty="0" smtClean="0"/>
              <a:t> </a:t>
            </a:r>
            <a:r>
              <a:rPr lang="en-IN" sz="3200" dirty="0" smtClean="0"/>
              <a:t>in the sense </a:t>
            </a:r>
            <a:r>
              <a:rPr lang="en-IN" sz="3200" i="1" dirty="0" smtClean="0"/>
              <a:t>that things could not have </a:t>
            </a:r>
            <a:r>
              <a:rPr lang="en-IN" sz="3200" dirty="0" smtClean="0"/>
              <a:t>been otherwise. </a:t>
            </a:r>
          </a:p>
          <a:p>
            <a:pPr marL="550926" indent="-514350">
              <a:buFont typeface="+mj-lt"/>
              <a:buAutoNum type="arabicPeriod"/>
            </a:pPr>
            <a:r>
              <a:rPr lang="en-IN" sz="3200" dirty="0" smtClean="0"/>
              <a:t>The knowledge </a:t>
            </a:r>
            <a:r>
              <a:rPr lang="en-IN" sz="3200" dirty="0" smtClean="0"/>
              <a:t>is concerned with </a:t>
            </a:r>
            <a:r>
              <a:rPr lang="en-IN" sz="3200" b="1" i="1" dirty="0" smtClean="0"/>
              <a:t>abstract objects</a:t>
            </a:r>
            <a:r>
              <a:rPr lang="en-IN" sz="3200" dirty="0" smtClean="0"/>
              <a:t> i.e. they are not located in space or time. 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things that make us do certain things cause us not to do </a:t>
            </a:r>
            <a:r>
              <a:rPr lang="en-US" i="1" dirty="0" smtClean="0"/>
              <a:t>other</a:t>
            </a:r>
            <a:r>
              <a:rPr lang="en-US" dirty="0" smtClean="0"/>
              <a:t> things</a:t>
            </a:r>
          </a:p>
          <a:p>
            <a:endParaRPr lang="en-US" dirty="0"/>
          </a:p>
          <a:p>
            <a:r>
              <a:rPr lang="en-US" dirty="0" smtClean="0"/>
              <a:t>Because we have some abilities, there are certain limitations </a:t>
            </a:r>
          </a:p>
          <a:p>
            <a:endParaRPr lang="en-US" dirty="0"/>
          </a:p>
          <a:p>
            <a:r>
              <a:rPr lang="en-US" dirty="0" smtClean="0"/>
              <a:t>To learn about those limitations, we should learn about our abilities!</a:t>
            </a:r>
          </a:p>
        </p:txBody>
      </p:sp>
    </p:spTree>
    <p:extLst>
      <p:ext uri="{BB962C8B-B14F-4D97-AF65-F5344CB8AC3E}">
        <p14:creationId xmlns:p14="http://schemas.microsoft.com/office/powerpoint/2010/main" val="18440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/>
          </a:p>
        </p:txBody>
      </p:sp>
      <p:pic>
        <p:nvPicPr>
          <p:cNvPr id="4098" name="Picture 2" descr="C:\Users\admin\Desktop\600px-CognitiveScien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04" y="404664"/>
            <a:ext cx="920339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467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8795320" cy="5257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Studying the relation between knowledge and </a:t>
            </a:r>
            <a:r>
              <a:rPr lang="en-US" dirty="0" smtClean="0"/>
              <a:t>science, </a:t>
            </a:r>
            <a:r>
              <a:rPr lang="en-US" dirty="0"/>
              <a:t>one may </a:t>
            </a:r>
            <a:r>
              <a:rPr lang="en-US" dirty="0" smtClean="0"/>
              <a:t>distinguish two </a:t>
            </a:r>
            <a:r>
              <a:rPr lang="en-US" dirty="0"/>
              <a:t>different lines of </a:t>
            </a:r>
            <a:r>
              <a:rPr lang="en-US" dirty="0" smtClean="0"/>
              <a:t>inquiry: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	one focusing </a:t>
            </a:r>
            <a:r>
              <a:rPr lang="en-US" dirty="0"/>
              <a:t>on </a:t>
            </a:r>
            <a:r>
              <a:rPr lang="en-US" dirty="0" smtClean="0"/>
              <a:t>science </a:t>
            </a:r>
            <a:r>
              <a:rPr lang="en-US" dirty="0"/>
              <a:t>as a </a:t>
            </a:r>
            <a:r>
              <a:rPr lang="en-US" b="1" i="1" dirty="0"/>
              <a:t>body </a:t>
            </a:r>
            <a:r>
              <a:rPr lang="en-US" b="1" i="1" dirty="0" smtClean="0"/>
              <a:t>of 	knowledge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	 </a:t>
            </a:r>
            <a:r>
              <a:rPr lang="en-US" dirty="0"/>
              <a:t>the other on </a:t>
            </a:r>
            <a:r>
              <a:rPr lang="en-US" dirty="0" smtClean="0"/>
              <a:t>as </a:t>
            </a:r>
            <a:r>
              <a:rPr lang="en-US" b="1" i="1" dirty="0"/>
              <a:t>a vehicle of knowledge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31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</a:t>
            </a:r>
            <a:r>
              <a:rPr lang="en-US" dirty="0"/>
              <a:t>of knowledge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6304" indent="0">
              <a:buNone/>
            </a:pPr>
            <a:r>
              <a:rPr lang="en-US" dirty="0" smtClean="0"/>
              <a:t>One </a:t>
            </a:r>
            <a:r>
              <a:rPr lang="en-US" dirty="0"/>
              <a:t>will ask, then, how science is </a:t>
            </a:r>
            <a:r>
              <a:rPr lang="en-US" b="1" i="1" dirty="0"/>
              <a:t>acquired</a:t>
            </a:r>
            <a:r>
              <a:rPr lang="en-US" dirty="0"/>
              <a:t> and to what extent the acquisition of science and the structure of the science </a:t>
            </a:r>
            <a:r>
              <a:rPr lang="en-US" dirty="0" smtClean="0"/>
              <a:t>are relevant </a:t>
            </a:r>
            <a:r>
              <a:rPr lang="en-US" dirty="0"/>
              <a:t>aspects of other </a:t>
            </a:r>
            <a:r>
              <a:rPr lang="en-US" dirty="0" smtClean="0"/>
              <a:t>neurological capacities.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</a:t>
            </a:r>
            <a:r>
              <a:rPr lang="en-US" dirty="0"/>
              <a:t>for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lvl="1" indent="0">
              <a:buSzPct val="80000"/>
              <a:buNone/>
            </a:pPr>
            <a:r>
              <a:rPr lang="en-US" sz="3200" dirty="0" smtClean="0"/>
              <a:t>What </a:t>
            </a:r>
            <a:r>
              <a:rPr lang="en-US" sz="3200" dirty="0"/>
              <a:t>enables </a:t>
            </a:r>
            <a:r>
              <a:rPr lang="en-US" sz="3200" dirty="0" smtClean="0"/>
              <a:t>scientific entities </a:t>
            </a:r>
            <a:r>
              <a:rPr lang="en-US" sz="3200" dirty="0"/>
              <a:t>to represent facts about the world. </a:t>
            </a:r>
            <a:r>
              <a:rPr lang="en-US" sz="3200" dirty="0" smtClean="0"/>
              <a:t>Is </a:t>
            </a:r>
            <a:r>
              <a:rPr lang="en-US" sz="3200" dirty="0"/>
              <a:t>it possible for </a:t>
            </a:r>
            <a:r>
              <a:rPr lang="en-US" sz="3200" dirty="0" smtClean="0"/>
              <a:t>science to </a:t>
            </a:r>
            <a:r>
              <a:rPr lang="en-US" sz="3200" dirty="0"/>
              <a:t>convey intersubjective knowledge? </a:t>
            </a:r>
            <a:r>
              <a:rPr lang="en-US" sz="3200" dirty="0" smtClean="0"/>
              <a:t>And what </a:t>
            </a:r>
            <a:r>
              <a:rPr lang="en-US" sz="3200" dirty="0"/>
              <a:t>makes this </a:t>
            </a:r>
            <a:r>
              <a:rPr lang="en-US" sz="3200" dirty="0" smtClean="0"/>
              <a:t>possible?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10" y="2996951"/>
            <a:ext cx="2997990" cy="386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2771800" cy="38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00506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CS Pierce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2132856"/>
            <a:ext cx="3995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Frank Ramsey</a:t>
            </a:r>
            <a:endParaRPr lang="en-US" sz="40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907995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25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412776"/>
            <a:ext cx="9252520" cy="5445224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dirty="0"/>
              <a:t>Philosophy must be of some use and we must take it </a:t>
            </a:r>
            <a:r>
              <a:rPr lang="en-US" dirty="0" smtClean="0"/>
              <a:t>seriously;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chief proposition of philosophy is that philosophy is nonsense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And again we must then take seriously that it is nonsense, and not </a:t>
            </a:r>
            <a:r>
              <a:rPr lang="en-US" dirty="0" smtClean="0"/>
              <a:t>pretend that </a:t>
            </a:r>
            <a:r>
              <a:rPr lang="en-US" dirty="0"/>
              <a:t>it is important nonsense!</a:t>
            </a:r>
          </a:p>
        </p:txBody>
      </p:sp>
    </p:spTree>
    <p:extLst>
      <p:ext uri="{BB962C8B-B14F-4D97-AF65-F5344CB8AC3E}">
        <p14:creationId xmlns:p14="http://schemas.microsoft.com/office/powerpoint/2010/main" val="22822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avoid the ‘absurd position’ of the child in the following dialogue: ‘Say breakfast.’ ‘Can’t.’ ‘What can’t you say?’ ‘Can’t say breakfast.’ Most famously, Ramsey quipped: ‘But what we can’t say we can’t say, and we can’t whistle it either.’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332037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IN" dirty="0" smtClean="0"/>
              <a:t>A </a:t>
            </a:r>
            <a:r>
              <a:rPr lang="en-IN" dirty="0" smtClean="0"/>
              <a:t>science is any discipline in which the fool of this generation can go beyond the point reached by the genius of the last </a:t>
            </a:r>
            <a:r>
              <a:rPr lang="en-IN" dirty="0" smtClean="0"/>
              <a:t>generation. - </a:t>
            </a:r>
            <a:r>
              <a:rPr lang="en-IN" b="1" i="1" dirty="0" smtClean="0"/>
              <a:t>Max </a:t>
            </a:r>
            <a:r>
              <a:rPr lang="en-IN" b="1" i="1" dirty="0" err="1" smtClean="0"/>
              <a:t>Gluckman</a:t>
            </a:r>
            <a:endParaRPr lang="en-IN" b="1" i="1" dirty="0" smtClean="0"/>
          </a:p>
          <a:p>
            <a:pPr marL="36576" indent="0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“The most incomprehensible thing about the world is that it is comprehensible.” </a:t>
            </a:r>
          </a:p>
          <a:p>
            <a:pPr>
              <a:buNone/>
            </a:pPr>
            <a:r>
              <a:rPr lang="en-IN" dirty="0" smtClean="0"/>
              <a:t>					      - Einstein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“The most comprehensible thing about the world is that it is incomprehensible.” </a:t>
            </a:r>
          </a:p>
          <a:p>
            <a:pPr>
              <a:buNone/>
            </a:pPr>
            <a:r>
              <a:rPr lang="en-IN" dirty="0" smtClean="0"/>
              <a:t>							- Me!</a:t>
            </a:r>
            <a:br>
              <a:rPr lang="en-IN" dirty="0" smtClean="0"/>
            </a:br>
            <a:r>
              <a:rPr lang="en-IN" dirty="0" smtClean="0"/>
              <a:t>					  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en-IN" dirty="0" smtClean="0"/>
              <a:t>What is Physics?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7"/>
          </a:xfrm>
        </p:spPr>
        <p:txBody>
          <a:bodyPr>
            <a:normAutofit/>
          </a:bodyPr>
          <a:lstStyle/>
          <a:p>
            <a:r>
              <a:rPr lang="en-IN" dirty="0" smtClean="0"/>
              <a:t>“PHYSICAL SCIENCE is that department of knowledge which relates to the order of nature, or, in other words, to the </a:t>
            </a:r>
            <a:r>
              <a:rPr lang="en-IN" b="1" dirty="0" smtClean="0"/>
              <a:t>regular succession of events. </a:t>
            </a:r>
          </a:p>
          <a:p>
            <a:pPr>
              <a:buNone/>
            </a:pPr>
            <a:r>
              <a:rPr lang="en-IN" dirty="0" smtClean="0"/>
              <a:t>	The name of physical science, however, is often applied in a more or less restricted manner to those branches of science in which the phenomena considered are of the </a:t>
            </a:r>
            <a:r>
              <a:rPr lang="en-IN" b="1" dirty="0" smtClean="0"/>
              <a:t>simplest kind</a:t>
            </a:r>
            <a:r>
              <a:rPr lang="en-IN" dirty="0" smtClean="0"/>
              <a:t>”</a:t>
            </a:r>
          </a:p>
          <a:p>
            <a:pPr>
              <a:buNone/>
            </a:pPr>
            <a:r>
              <a:rPr lang="en-IN" dirty="0" smtClean="0"/>
              <a:t>								- JC Maxwell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quote-beautiful-is-what-we-see-more-beautiful-is-what-we-know-most-beautiful-by-far-is-what-nicolas-steno-79-15-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560"/>
            <a:ext cx="9234518" cy="43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Public perception of physics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715536" cy="600076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In late 2007, People Science and Policy Ltd undertook some research to find out what adults in the UK really think about physics: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dirty="0" smtClean="0"/>
              <a:t>“When asked to describe physics, most of them said ‘Something scientific that you do in school.’ ‘The laws and nature of items, energy, power, electricity, gravity.’ “</a:t>
            </a:r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/>
              <a:t>What kind of knowledge do we get from </a:t>
            </a:r>
            <a:r>
              <a:rPr lang="en-IN" sz="4800" dirty="0" smtClean="0"/>
              <a:t>physics?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9286908" cy="5857892"/>
          </a:xfrm>
        </p:spPr>
        <p:txBody>
          <a:bodyPr/>
          <a:lstStyle/>
          <a:p>
            <a:pPr marL="550926" indent="-514350">
              <a:buFont typeface="+mj-lt"/>
              <a:buAutoNum type="arabicPeriod"/>
            </a:pPr>
            <a:endParaRPr lang="en-IN" dirty="0" smtClean="0"/>
          </a:p>
          <a:p>
            <a:pPr marL="550926" indent="-514350">
              <a:buFont typeface="+mj-lt"/>
              <a:buAutoNum type="arabicPeriod"/>
            </a:pPr>
            <a:r>
              <a:rPr lang="en-IN" sz="3200" dirty="0" smtClean="0"/>
              <a:t>It is </a:t>
            </a:r>
            <a:r>
              <a:rPr lang="en-US" sz="3200" b="1" i="1" dirty="0" smtClean="0"/>
              <a:t>“</a:t>
            </a:r>
            <a:r>
              <a:rPr lang="en-US" sz="3200" b="1" i="1" dirty="0"/>
              <a:t>synthetic”</a:t>
            </a:r>
            <a:r>
              <a:rPr lang="en-US" sz="3200" dirty="0"/>
              <a:t> </a:t>
            </a:r>
            <a:r>
              <a:rPr lang="en-US" sz="3200" dirty="0" smtClean="0"/>
              <a:t>i.e. </a:t>
            </a:r>
            <a:r>
              <a:rPr lang="en-IN" sz="3200" dirty="0" smtClean="0"/>
              <a:t>truth or falsity depends on experience or intuition or both.</a:t>
            </a:r>
          </a:p>
          <a:p>
            <a:pPr marL="550926" indent="-514350">
              <a:buFont typeface="+mj-lt"/>
              <a:buAutoNum type="arabicPeriod"/>
            </a:pPr>
            <a:r>
              <a:rPr lang="en-IN" dirty="0" smtClean="0"/>
              <a:t>Physics deal with physical objects, which exist in the space and time. </a:t>
            </a:r>
          </a:p>
          <a:p>
            <a:pPr marL="550926" indent="-514350">
              <a:buFont typeface="+mj-lt"/>
              <a:buAutoNum type="arabicPeriod"/>
            </a:pPr>
            <a:endParaRPr lang="en-IN" dirty="0" smtClean="0"/>
          </a:p>
          <a:p>
            <a:pPr marL="550926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42" y="1700808"/>
            <a:ext cx="9144000" cy="5643578"/>
          </a:xfrm>
        </p:spPr>
        <p:txBody>
          <a:bodyPr>
            <a:normAutofit/>
          </a:bodyPr>
          <a:lstStyle/>
          <a:p>
            <a:r>
              <a:rPr lang="en-IN" b="0" dirty="0" smtClean="0"/>
              <a:t>The Unreasonable Effectiveness of Mathematics in the Natural Sciences</a:t>
            </a:r>
            <a:br>
              <a:rPr lang="en-IN" b="0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1670</TotalTime>
  <Words>961</Words>
  <Application>Microsoft Office PowerPoint</Application>
  <PresentationFormat>On-screen Show (4:3)</PresentationFormat>
  <Paragraphs>116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Technic</vt:lpstr>
      <vt:lpstr>Mathematics and physics </vt:lpstr>
      <vt:lpstr>What is mathematics?</vt:lpstr>
      <vt:lpstr>Boundaries</vt:lpstr>
      <vt:lpstr>Public perception of mathematics </vt:lpstr>
      <vt:lpstr>What kind of knowledge do we get from mathematics?</vt:lpstr>
      <vt:lpstr>What is Physics?</vt:lpstr>
      <vt:lpstr>Public perception of physics</vt:lpstr>
      <vt:lpstr>What kind of knowledge do we get from physics?</vt:lpstr>
      <vt:lpstr>The Unreasonable Effectiveness of Mathematics in the Natural Sciences </vt:lpstr>
      <vt:lpstr>Trans</vt:lpstr>
      <vt:lpstr>Imaginary numbers</vt:lpstr>
      <vt:lpstr>PowerPoint Presentation</vt:lpstr>
      <vt:lpstr>PowerPoint Presentation</vt:lpstr>
      <vt:lpstr>PowerPoint Presentation</vt:lpstr>
      <vt:lpstr>PowerPoint Presentation</vt:lpstr>
      <vt:lpstr>The Unreasonable Effectiveness of Natural Sciences in the Mathematics</vt:lpstr>
      <vt:lpstr>Fourier Analysis</vt:lpstr>
      <vt:lpstr>PowerPoint Presentation</vt:lpstr>
      <vt:lpstr>PowerPoint Presentation</vt:lpstr>
      <vt:lpstr>PowerPoint Presentation</vt:lpstr>
      <vt:lpstr>Knot theory and quantum mechanics</vt:lpstr>
      <vt:lpstr>Richard Feynman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maths and physics</vt:lpstr>
      <vt:lpstr>Current relationship</vt:lpstr>
      <vt:lpstr>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Plato’s Problem</vt:lpstr>
      <vt:lpstr>Wittgenstein </vt:lpstr>
      <vt:lpstr>Philosophy of Language </vt:lpstr>
      <vt:lpstr>Limitations</vt:lpstr>
      <vt:lpstr>Solutions to the problem </vt:lpstr>
      <vt:lpstr>Cognitive limitations </vt:lpstr>
      <vt:lpstr>Cognitive Science</vt:lpstr>
      <vt:lpstr>PowerPoint Presentation</vt:lpstr>
      <vt:lpstr>Body of knowledge </vt:lpstr>
      <vt:lpstr>Vehicle for knowledge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and physics</dc:title>
  <dc:creator>pulki_000</dc:creator>
  <cp:lastModifiedBy>admin</cp:lastModifiedBy>
  <cp:revision>65</cp:revision>
  <dcterms:created xsi:type="dcterms:W3CDTF">2019-05-18T18:35:03Z</dcterms:created>
  <dcterms:modified xsi:type="dcterms:W3CDTF">2019-05-22T12:56:34Z</dcterms:modified>
</cp:coreProperties>
</file>