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94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0487-D706-4E3B-8D2A-F7C11B987E21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E4940-9D92-4332-97D8-091746CC2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to find a record where </a:t>
            </a:r>
            <a:r>
              <a:rPr lang="en-US" dirty="0" err="1"/>
              <a:t>EntrezUID</a:t>
            </a:r>
            <a:r>
              <a:rPr lang="en-US" dirty="0"/>
              <a:t> is as stated in document Lung.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E4940-9D92-4332-97D8-091746CC2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3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to find all records where ID &gt; that value in the document names Lung.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E4940-9D92-4332-97D8-091746CC21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to find records where Average Total Payments is greater than that value and Provider State is CA in document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E4940-9D92-4332-97D8-091746CC2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Query to find records where Provider Id is greater than that value and Provider State is AK and Total discharges are greater than that value in document People.</a:t>
            </a:r>
          </a:p>
          <a:p>
            <a:r>
              <a:rPr lang="en-US" dirty="0"/>
              <a:t> The results are limited to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E4940-9D92-4332-97D8-091746CC2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4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aggregate query. Here we are limiting our records to two where Provider State is either CA or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E4940-9D92-4332-97D8-091746CC2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6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4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9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9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3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9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2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8E6C-D594-46D0-B64A-336BDAFEC03E}" type="datetimeFigureOut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5244F7-35D8-4783-9F3E-AF542265D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5AEB-EA76-4240-83CD-57096D9D9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dirty="0"/>
              <a:t>SQL-NoSQL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16ED8-1A54-44ED-82E0-5B1385B56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Submitted By:</a:t>
            </a:r>
          </a:p>
          <a:p>
            <a:pPr algn="r"/>
            <a:r>
              <a:rPr lang="en-US" dirty="0"/>
              <a:t>Pulkit Mathur</a:t>
            </a:r>
          </a:p>
        </p:txBody>
      </p:sp>
    </p:spTree>
    <p:extLst>
      <p:ext uri="{BB962C8B-B14F-4D97-AF65-F5344CB8AC3E}">
        <p14:creationId xmlns:p14="http://schemas.microsoft.com/office/powerpoint/2010/main" val="211913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Map Reduce Query 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DCDF025-709F-4362-9A11-917FA5CEC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74" y="716294"/>
            <a:ext cx="7816038" cy="4879817"/>
          </a:xfrm>
        </p:spPr>
      </p:pic>
    </p:spTree>
    <p:extLst>
      <p:ext uri="{BB962C8B-B14F-4D97-AF65-F5344CB8AC3E}">
        <p14:creationId xmlns:p14="http://schemas.microsoft.com/office/powerpoint/2010/main" val="414288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Map Reduce Query 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459FF22-C7E6-423E-A329-63BBA54C2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20" y="482171"/>
            <a:ext cx="8373809" cy="5214609"/>
          </a:xfrm>
        </p:spPr>
      </p:pic>
    </p:spTree>
    <p:extLst>
      <p:ext uri="{BB962C8B-B14F-4D97-AF65-F5344CB8AC3E}">
        <p14:creationId xmlns:p14="http://schemas.microsoft.com/office/powerpoint/2010/main" val="147680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Map Reduce Query 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EEF120-9C75-4B5A-8D0A-F84A49EF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08" y="457347"/>
            <a:ext cx="8243904" cy="5330610"/>
          </a:xfrm>
        </p:spPr>
      </p:pic>
    </p:spTree>
    <p:extLst>
      <p:ext uri="{BB962C8B-B14F-4D97-AF65-F5344CB8AC3E}">
        <p14:creationId xmlns:p14="http://schemas.microsoft.com/office/powerpoint/2010/main" val="1712332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Map Reduce Query 5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64E820-1C38-4318-87FA-2F5849E1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3E37C-9051-4CF8-8AA1-E9F8B2F0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72" y="481108"/>
            <a:ext cx="7683877" cy="51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Map Reduce Query 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2BECFC1-857E-4973-8156-337D9772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32" y="284898"/>
            <a:ext cx="8190242" cy="5596003"/>
          </a:xfrm>
        </p:spPr>
      </p:pic>
    </p:spTree>
    <p:extLst>
      <p:ext uri="{BB962C8B-B14F-4D97-AF65-F5344CB8AC3E}">
        <p14:creationId xmlns:p14="http://schemas.microsoft.com/office/powerpoint/2010/main" val="406780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381-DB4F-4234-9547-A70F97B9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975B-2288-4B14-B874-2B439115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obtained after using Tableau for data visualization were as follows: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2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449EBFC-7620-4A9E-A416-E532DE1BA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1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1FB098-5D50-4D65-9544-3A553D3D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DF209-6D53-41BA-9B3E-47F89271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18" y="5070079"/>
            <a:ext cx="5117884" cy="1129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Mean vs Count Distribution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B0CDA3-CC7E-41B1-B9FA-614ABBE5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8817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4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439BF9D-5469-40C0-8098-E1197CDF3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58A641-033C-47E0-917B-832C81B1A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C7EC-5B81-4C50-8DEE-A0EBD4F5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075836"/>
            <a:ext cx="6724311" cy="1120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Categorical Distribution of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1FF239-4817-4B17-802D-369CAA56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48548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3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E6BFB4F-A6C3-476B-8185-E5E2E8809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1FB098-5D50-4D65-9544-3A553D3D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2F5A9-3C79-46D9-9786-692F0DFF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18" y="5070079"/>
            <a:ext cx="5117884" cy="1129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1_votes versus </a:t>
            </a:r>
            <a:r>
              <a:rPr lang="en-US" dirty="0" err="1">
                <a:solidFill>
                  <a:srgbClr val="FFFFFE"/>
                </a:solidFill>
              </a:rPr>
              <a:t>repondents</a:t>
            </a:r>
            <a:r>
              <a:rPr lang="en-US" dirty="0">
                <a:solidFill>
                  <a:srgbClr val="FFFFFE"/>
                </a:solidFill>
              </a:rPr>
              <a:t> and values plot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B0CDA3-CC7E-41B1-B9FA-614ABBE5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8817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6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3B6A9CF-CA72-4770-ABCC-5534DCB2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8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58A641-033C-47E0-917B-832C81B1A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126A0-D131-475A-82D8-0B829DBD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075836"/>
            <a:ext cx="6724311" cy="1120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Description versus UIF plot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1FF239-4817-4B17-802D-369CAA56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48548" y="5067369"/>
            <a:ext cx="0" cy="113022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04E-2D71-46D0-9306-40A3DA70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B5EF-DC01-4F55-9531-5EC4A23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Created a database named ‘Hospital’</a:t>
            </a:r>
          </a:p>
          <a:p>
            <a:r>
              <a:rPr lang="en-US" dirty="0"/>
              <a:t>Tables in the database include ‘Heart’, ’Lung’, ‘Patient’, ‘Ratings’</a:t>
            </a:r>
          </a:p>
          <a:p>
            <a:r>
              <a:rPr lang="en-US" dirty="0"/>
              <a:t>6 queries were developed on all the datasets</a:t>
            </a:r>
          </a:p>
          <a:p>
            <a:r>
              <a:rPr lang="en-US" dirty="0"/>
              <a:t>6 Map Reduce Queries were also developed</a:t>
            </a:r>
          </a:p>
          <a:p>
            <a:r>
              <a:rPr lang="en-US" dirty="0"/>
              <a:t>Please find queries and corresponding output from next slide</a:t>
            </a:r>
          </a:p>
          <a:p>
            <a:r>
              <a:rPr lang="en-US" dirty="0"/>
              <a:t>Data was created using CSV files downloaded from provided sources</a:t>
            </a:r>
          </a:p>
          <a:p>
            <a:r>
              <a:rPr lang="en-US" dirty="0"/>
              <a:t>Command used to create database: </a:t>
            </a:r>
            <a:r>
              <a:rPr lang="en-US" dirty="0" err="1"/>
              <a:t>mongoimport</a:t>
            </a:r>
            <a:r>
              <a:rPr lang="en-US" dirty="0"/>
              <a:t> -d </a:t>
            </a:r>
            <a:r>
              <a:rPr lang="en-US" dirty="0" err="1"/>
              <a:t>mydb</a:t>
            </a:r>
            <a:r>
              <a:rPr lang="en-US" dirty="0"/>
              <a:t> -c things --type csv --file locations.csv --</a:t>
            </a:r>
            <a:r>
              <a:rPr lang="en-US" dirty="0" err="1"/>
              <a:t>headerline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3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B22515BF-268C-4948-8FF3-8615856B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1">
            <a:extLst>
              <a:ext uri="{FF2B5EF4-FFF2-40B4-BE49-F238E27FC236}">
                <a16:creationId xmlns:a16="http://schemas.microsoft.com/office/drawing/2014/main" id="{DFE61F31-0530-46F4-B08D-3B418E74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F24A66FE-6096-4908-8E2D-A0366AF81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">
            <a:extLst>
              <a:ext uri="{FF2B5EF4-FFF2-40B4-BE49-F238E27FC236}">
                <a16:creationId xmlns:a16="http://schemas.microsoft.com/office/drawing/2014/main" id="{EA410EE9-7A22-4FA0-895C-19437C6A7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07179704-1C6C-489D-980F-EE5972C6C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36" name="Rectangle 17">
            <a:extLst>
              <a:ext uri="{FF2B5EF4-FFF2-40B4-BE49-F238E27FC236}">
                <a16:creationId xmlns:a16="http://schemas.microsoft.com/office/drawing/2014/main" id="{251FB098-5D50-4D65-9544-3A553D3D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145C0-1DA1-4834-BF02-A960449F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18" y="5070079"/>
            <a:ext cx="5117884" cy="11291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>
              <a:solidFill>
                <a:srgbClr val="FFFFFE"/>
              </a:solidFill>
            </a:endParaRPr>
          </a:p>
        </p:txBody>
      </p: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9FB0CDA3-CC7E-41B1-B9FA-614ABBE5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8817" y="5061521"/>
            <a:ext cx="0" cy="11344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B027-4DDF-40ED-A954-B69578FA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68A2-53BC-4D53-878C-7182C536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rating dataset was imported using the CSV file</a:t>
            </a:r>
          </a:p>
          <a:p>
            <a:r>
              <a:rPr lang="en-US" dirty="0"/>
              <a:t>Various types of queries like aggregate query and map reduce queries were developed and run on the dataset</a:t>
            </a:r>
          </a:p>
          <a:p>
            <a:r>
              <a:rPr lang="en-US" dirty="0"/>
              <a:t>After loading the dataset into a pandas </a:t>
            </a:r>
            <a:r>
              <a:rPr lang="en-US" dirty="0" err="1"/>
              <a:t>dataframe</a:t>
            </a:r>
            <a:r>
              <a:rPr lang="en-US" dirty="0"/>
              <a:t>, necessary preprocessing steps were applied like removing unwanted features, finding missing values and replacing them, finding categorical columns and converting categorical data to numeric data using common machine learning pre-processing techniques</a:t>
            </a:r>
          </a:p>
        </p:txBody>
      </p:sp>
    </p:spTree>
    <p:extLst>
      <p:ext uri="{BB962C8B-B14F-4D97-AF65-F5344CB8AC3E}">
        <p14:creationId xmlns:p14="http://schemas.microsoft.com/office/powerpoint/2010/main" val="40768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54EF-15DF-46D6-9A92-5B1145C7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4A31-2C0F-4F53-B4C0-5B52119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Train-test split was made on the data</a:t>
            </a:r>
          </a:p>
          <a:p>
            <a:r>
              <a:rPr lang="en-US" dirty="0"/>
              <a:t>Various Models were developed and made to fit the data: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</a:t>
            </a:r>
          </a:p>
          <a:p>
            <a:r>
              <a:rPr lang="en-US" dirty="0"/>
              <a:t>Libraries used: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pymongo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seaborn, </a:t>
            </a:r>
            <a:r>
              <a:rPr lang="en-US" dirty="0" err="1"/>
              <a:t>matplotlib,scipy</a:t>
            </a:r>
            <a:r>
              <a:rPr lang="en-US" dirty="0"/>
              <a:t>, </a:t>
            </a:r>
            <a:r>
              <a:rPr lang="en-US" dirty="0" err="1"/>
              <a:t>pylab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5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E1D-C88F-4CFB-908D-60B51A4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8A14-3BA5-485D-88E4-F97858F0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Error: 0.014931806034791</a:t>
            </a:r>
          </a:p>
          <a:p>
            <a:r>
              <a:rPr lang="en-US" dirty="0"/>
              <a:t>R2 Score: 0.9946458589337228</a:t>
            </a:r>
          </a:p>
          <a:p>
            <a:r>
              <a:rPr lang="en-US" dirty="0"/>
              <a:t>Accuracy: 0.9031720796426679</a:t>
            </a:r>
          </a:p>
        </p:txBody>
      </p:sp>
    </p:spTree>
    <p:extLst>
      <p:ext uri="{BB962C8B-B14F-4D97-AF65-F5344CB8AC3E}">
        <p14:creationId xmlns:p14="http://schemas.microsoft.com/office/powerpoint/2010/main" val="65558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E1D-C88F-4CFB-908D-60B51A4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8A14-3BA5-485D-88E4-F97858F0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Mean Squared Error: 0.00034437536275771613</a:t>
            </a:r>
          </a:p>
          <a:p>
            <a:r>
              <a:rPr lang="en-US" dirty="0"/>
              <a:t>R2 Score: 0.9998765163257775</a:t>
            </a:r>
          </a:p>
          <a:p>
            <a:r>
              <a:rPr lang="en-US" dirty="0"/>
              <a:t>Accuracy: 0.9965932318873495</a:t>
            </a:r>
          </a:p>
        </p:txBody>
      </p:sp>
    </p:spTree>
    <p:extLst>
      <p:ext uri="{BB962C8B-B14F-4D97-AF65-F5344CB8AC3E}">
        <p14:creationId xmlns:p14="http://schemas.microsoft.com/office/powerpoint/2010/main" val="177228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E1D-C88F-4CFB-908D-60B51A4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8A14-3BA5-485D-88E4-F97858F0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Error: 0.00012487020540855268</a:t>
            </a:r>
          </a:p>
          <a:p>
            <a:r>
              <a:rPr lang="en-US" dirty="0"/>
              <a:t>R2 Score: 0.9999552249277031</a:t>
            </a:r>
          </a:p>
          <a:p>
            <a:r>
              <a:rPr lang="en-US" dirty="0"/>
              <a:t>Accuracy: 0.9982209099856159</a:t>
            </a:r>
          </a:p>
        </p:txBody>
      </p:sp>
    </p:spTree>
    <p:extLst>
      <p:ext uri="{BB962C8B-B14F-4D97-AF65-F5344CB8AC3E}">
        <p14:creationId xmlns:p14="http://schemas.microsoft.com/office/powerpoint/2010/main" val="403887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E1D-C88F-4CFB-908D-60B51A4B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8A14-3BA5-485D-88E4-F97858F0C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Error: 0.00012487020540855268</a:t>
            </a:r>
          </a:p>
          <a:p>
            <a:r>
              <a:rPr lang="en-US" dirty="0"/>
              <a:t>R2 Score: 0.9999552249277031</a:t>
            </a:r>
          </a:p>
          <a:p>
            <a:r>
              <a:rPr lang="en-US" dirty="0"/>
              <a:t>Accuracy: 0.9982209099856159</a:t>
            </a:r>
          </a:p>
        </p:txBody>
      </p:sp>
    </p:spTree>
    <p:extLst>
      <p:ext uri="{BB962C8B-B14F-4D97-AF65-F5344CB8AC3E}">
        <p14:creationId xmlns:p14="http://schemas.microsoft.com/office/powerpoint/2010/main" val="75093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782B-5805-4C88-A9A8-0AC25D9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B754-EC0C-4522-AACF-5344CD334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 being the simplest of model, where we try to fit a line to the data gave the least accuracy among all.</a:t>
            </a:r>
          </a:p>
          <a:p>
            <a:r>
              <a:rPr lang="en-US" dirty="0"/>
              <a:t>K-Nearest Neighbor being a more sophisticated model gave higher accuracy because it considered 12 neighbors and did clustering.</a:t>
            </a:r>
          </a:p>
          <a:p>
            <a:r>
              <a:rPr lang="en-US" dirty="0"/>
              <a:t>Random Forest uses multiple decision trees to provide a prediction. So being a more complex model, gave higher accuracy than k-nearest neighbor model.</a:t>
            </a:r>
          </a:p>
          <a:p>
            <a:r>
              <a:rPr lang="en-US" dirty="0"/>
              <a:t>Neural Network is basically a universal function approximator which also helps in injecting non-linearity into the system. Hence due to such complex model being used to fit our data, we got highest accuracy on this.</a:t>
            </a:r>
          </a:p>
        </p:txBody>
      </p:sp>
    </p:spTree>
    <p:extLst>
      <p:ext uri="{BB962C8B-B14F-4D97-AF65-F5344CB8AC3E}">
        <p14:creationId xmlns:p14="http://schemas.microsoft.com/office/powerpoint/2010/main" val="31669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Query 1</a:t>
            </a:r>
          </a:p>
        </p:txBody>
      </p:sp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56F4392-8989-4549-A52F-5B908A5F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6" y="316720"/>
            <a:ext cx="11268562" cy="39439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7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Query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4A32D9D-DB9C-454F-A66C-8A4037C0D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7" y="397805"/>
            <a:ext cx="11399196" cy="3629446"/>
          </a:xfrm>
        </p:spPr>
      </p:pic>
    </p:spTree>
    <p:extLst>
      <p:ext uri="{BB962C8B-B14F-4D97-AF65-F5344CB8AC3E}">
        <p14:creationId xmlns:p14="http://schemas.microsoft.com/office/powerpoint/2010/main" val="1819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Query 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09BDA47-A256-42EF-9822-B51B89743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" y="188922"/>
            <a:ext cx="11316606" cy="4086716"/>
          </a:xfrm>
        </p:spPr>
      </p:pic>
    </p:spTree>
    <p:extLst>
      <p:ext uri="{BB962C8B-B14F-4D97-AF65-F5344CB8AC3E}">
        <p14:creationId xmlns:p14="http://schemas.microsoft.com/office/powerpoint/2010/main" val="377530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Query 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7E9DE74-9C53-4FE2-8D01-E4651F862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4" y="118257"/>
            <a:ext cx="9713592" cy="4118829"/>
          </a:xfrm>
        </p:spPr>
      </p:pic>
    </p:spTree>
    <p:extLst>
      <p:ext uri="{BB962C8B-B14F-4D97-AF65-F5344CB8AC3E}">
        <p14:creationId xmlns:p14="http://schemas.microsoft.com/office/powerpoint/2010/main" val="17384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25" y="5359461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Query 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72133D1-7D36-40E6-8C70-9FB62FA9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9" y="185144"/>
            <a:ext cx="11113281" cy="4565937"/>
          </a:xfrm>
        </p:spPr>
      </p:pic>
    </p:spTree>
    <p:extLst>
      <p:ext uri="{BB962C8B-B14F-4D97-AF65-F5344CB8AC3E}">
        <p14:creationId xmlns:p14="http://schemas.microsoft.com/office/powerpoint/2010/main" val="177170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412BB-0710-491F-8867-9A99CABE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834AA-34CE-478E-9162-A9DE9F056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57D0A-5875-4049-84F2-B1DCF554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725" y="5359461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Query 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A684F6-9BEA-4E72-B0D7-E79B2B40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D551AE9-994D-4E62-9D3C-94D59C6C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16C1FB-2B93-4561-A0F5-D4A8C9257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793F77-AB15-48E0-B7E6-706970B5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6" y="237958"/>
            <a:ext cx="9533979" cy="5067567"/>
          </a:xfrm>
        </p:spPr>
      </p:pic>
    </p:spTree>
    <p:extLst>
      <p:ext uri="{BB962C8B-B14F-4D97-AF65-F5344CB8AC3E}">
        <p14:creationId xmlns:p14="http://schemas.microsoft.com/office/powerpoint/2010/main" val="170071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E1205-08DA-45D4-BB10-94E79B4A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Map Reduce Query 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56D5E416-6139-4B25-9A14-2D85CDF5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46" b="-1"/>
          <a:stretch/>
        </p:blipFill>
        <p:spPr>
          <a:xfrm>
            <a:off x="3450680" y="434684"/>
            <a:ext cx="8611813" cy="528517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38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567</Words>
  <Application>Microsoft Office PowerPoint</Application>
  <PresentationFormat>Widescreen</PresentationFormat>
  <Paragraphs>74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Palatino Linotype</vt:lpstr>
      <vt:lpstr>Gallery</vt:lpstr>
      <vt:lpstr>Assignment 4 SQL-NoSQL</vt:lpstr>
      <vt:lpstr>Database Creation </vt:lpstr>
      <vt:lpstr>Query 1</vt:lpstr>
      <vt:lpstr>Query 2</vt:lpstr>
      <vt:lpstr>Query 3</vt:lpstr>
      <vt:lpstr>Query 4</vt:lpstr>
      <vt:lpstr>Query 5</vt:lpstr>
      <vt:lpstr>Query 6</vt:lpstr>
      <vt:lpstr>Map Reduce Query 1</vt:lpstr>
      <vt:lpstr>Map Reduce Query 2</vt:lpstr>
      <vt:lpstr>Map Reduce Query 3</vt:lpstr>
      <vt:lpstr>Map Reduce Query 4</vt:lpstr>
      <vt:lpstr>Map Reduce Query 5</vt:lpstr>
      <vt:lpstr>Map Reduce Query 6</vt:lpstr>
      <vt:lpstr>Data Visualization</vt:lpstr>
      <vt:lpstr>Mean vs Count Distribution</vt:lpstr>
      <vt:lpstr>Categorical Distribution of data</vt:lpstr>
      <vt:lpstr>1_votes versus repondents and values plot</vt:lpstr>
      <vt:lpstr>Description versus UIF plot</vt:lpstr>
      <vt:lpstr>PowerPoint Presentation</vt:lpstr>
      <vt:lpstr>Machine Learning </vt:lpstr>
      <vt:lpstr>Process</vt:lpstr>
      <vt:lpstr>Linear Regression Model Analysis</vt:lpstr>
      <vt:lpstr>K-Nearest Neighbor Model Analysis</vt:lpstr>
      <vt:lpstr>Random Forest Model Analysis</vt:lpstr>
      <vt:lpstr>Neural Network Model Analysis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 SQL-NoSQL</dc:title>
  <dc:creator>Pulkit Mathur</dc:creator>
  <cp:lastModifiedBy>Pulkit Mathur</cp:lastModifiedBy>
  <cp:revision>20</cp:revision>
  <dcterms:created xsi:type="dcterms:W3CDTF">2018-10-30T02:41:05Z</dcterms:created>
  <dcterms:modified xsi:type="dcterms:W3CDTF">2018-10-31T01:52:02Z</dcterms:modified>
</cp:coreProperties>
</file>