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embeddedFontLst>
    <p:embeddedFont>
      <p:font typeface="Amasis MT Pro" panose="02040504050005020304" pitchFamily="18" charset="0"/>
      <p:regular r:id="rId8"/>
      <p:bold r:id="rId9"/>
      <p:boldItalic r:id="rId10"/>
    </p:embeddedFont>
    <p:embeddedFont>
      <p:font typeface="Lato Black" panose="020F0502020204030203" pitchFamily="34" charset="0"/>
      <p:bold r:id="rId11"/>
      <p:boldItalic r:id="rId12"/>
    </p:embeddedFont>
    <p:embeddedFont>
      <p:font typeface="Libre Baskerville" panose="02000000000000000000" pitchFamily="2" charset="0"/>
      <p:regular r:id="rId13"/>
      <p:bold r:id="rId14"/>
      <p: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>
        <p:scale>
          <a:sx n="125" d="100"/>
          <a:sy n="125" d="100"/>
        </p:scale>
        <p:origin x="72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pulkitvashish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pulkitvashisht06@gmail.com" TargetMode="External"/><Relationship Id="rId4" Type="http://schemas.openxmlformats.org/officeDocument/2006/relationships/hyperlink" Target="https://github.com/PulkitVashish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113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Exploratory Data Analysis on AMEO Dataset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latin typeface="Arial" panose="020B0604020202020204" pitchFamily="34" charset="0"/>
              </a:rPr>
              <a:t>                  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64FE15-5142-F830-E025-729C9EF8BE5B}"/>
              </a:ext>
            </a:extLst>
          </p:cNvPr>
          <p:cNvSpPr txBox="1"/>
          <p:nvPr/>
        </p:nvSpPr>
        <p:spPr>
          <a:xfrm>
            <a:off x="396240" y="5818632"/>
            <a:ext cx="174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Pulkit Vashisht</a:t>
            </a:r>
          </a:p>
          <a:p>
            <a:r>
              <a:rPr lang="en-IN" dirty="0"/>
              <a:t>February 23,2024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616632" y="1396708"/>
            <a:ext cx="7015560" cy="5855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US" b="1" i="0" u="sng" dirty="0">
                <a:solidFill>
                  <a:srgbClr val="0D0D0D"/>
                </a:solidFill>
                <a:latin typeface="Amasis MT Pro" panose="02040504050005020304" pitchFamily="18" charset="0"/>
              </a:rPr>
              <a:t>Background:</a:t>
            </a:r>
          </a:p>
          <a:p>
            <a:pPr algn="l"/>
            <a:endParaRPr lang="en-US" b="1" i="0" u="sng" dirty="0">
              <a:solidFill>
                <a:srgbClr val="0D0D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" panose="020405040500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D0D0D"/>
                </a:solidFill>
                <a:effectLst/>
                <a:latin typeface="Amasis MT Pro" panose="02040504050005020304" pitchFamily="18" charset="0"/>
              </a:rPr>
              <a:t>  I hold a Bachelor of Science (Honors) degree in Computer Science from Hansraj College, University of Delhi, with a CGPA of 8.35. My educational background has equipped me with a strong foundation in computer science principles, programming languages, and data analysis, visualization &amp; machine learning techniques.</a:t>
            </a:r>
          </a:p>
          <a:p>
            <a:pPr algn="l"/>
            <a:endParaRPr lang="en-US" sz="1050" b="0" i="0" dirty="0">
              <a:solidFill>
                <a:srgbClr val="0D0D0D"/>
              </a:solidFill>
              <a:effectLst/>
              <a:latin typeface="Amasis MT Pro" panose="02040504050005020304" pitchFamily="18" charset="0"/>
            </a:endParaRPr>
          </a:p>
          <a:p>
            <a:pPr algn="l"/>
            <a:r>
              <a:rPr lang="en-US" b="1" i="0" u="sng" dirty="0">
                <a:solidFill>
                  <a:srgbClr val="0D0D0D"/>
                </a:solidFill>
                <a:latin typeface="Amasis MT Pro" panose="02040504050005020304" pitchFamily="18" charset="0"/>
              </a:rPr>
              <a:t>Why I want to learn Data Science:</a:t>
            </a:r>
          </a:p>
          <a:p>
            <a:pPr algn="l"/>
            <a:endParaRPr lang="en-US" b="1" i="0" u="sng" dirty="0">
              <a:solidFill>
                <a:srgbClr val="0D0D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" panose="020405040500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D0D0D"/>
                </a:solidFill>
                <a:effectLst/>
                <a:latin typeface="Amasis MT Pro" panose="02040504050005020304" pitchFamily="18" charset="0"/>
              </a:rPr>
              <a:t>  I am passionate about leveraging data-driven insights to solve real-world problems and drive informed decision-making. With the increasing importance of data in various industries, I believe that acquiring skills in data science will enable me to make meaningful contributions and pursue rewarding career opportunities in this rapidly evolving field.</a:t>
            </a:r>
          </a:p>
          <a:p>
            <a:pPr algn="l"/>
            <a:endParaRPr lang="en-US" sz="1050" b="0" i="0" dirty="0">
              <a:solidFill>
                <a:srgbClr val="0D0D0D"/>
              </a:solidFill>
              <a:effectLst/>
              <a:latin typeface="Amasis MT Pro" panose="02040504050005020304" pitchFamily="18" charset="0"/>
            </a:endParaRPr>
          </a:p>
          <a:p>
            <a:pPr algn="l"/>
            <a:r>
              <a:rPr lang="en-US" b="1" u="sng" dirty="0">
                <a:solidFill>
                  <a:srgbClr val="0D0D0D"/>
                </a:solidFill>
                <a:latin typeface="Amasis MT Pro" panose="02040504050005020304" pitchFamily="18" charset="0"/>
              </a:rPr>
              <a:t>Work Experience:</a:t>
            </a:r>
          </a:p>
          <a:p>
            <a:pPr algn="l"/>
            <a:endParaRPr lang="en-US" b="1" u="sng" dirty="0">
              <a:solidFill>
                <a:srgbClr val="0D0D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" panose="020405040500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D0D0D"/>
                </a:solidFill>
                <a:effectLst/>
                <a:latin typeface="Amasis MT Pro" panose="02040504050005020304" pitchFamily="18" charset="0"/>
              </a:rPr>
              <a:t>  I have gained valuable work experience during my tenure as an Ascend Trainee at ICICI Bank Ltd, where I spearheaded operations, conducted data analysis, and executed complex projects aimed at enhancing profitability and stakeholder management. </a:t>
            </a:r>
          </a:p>
          <a:p>
            <a:pPr algn="l"/>
            <a:endParaRPr lang="en-US" sz="1050" b="0" i="0" dirty="0">
              <a:solidFill>
                <a:srgbClr val="0D0D0D"/>
              </a:solidFill>
              <a:effectLst/>
              <a:latin typeface="Amasis MT Pro" panose="020405040500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D0D0D"/>
                </a:solidFill>
                <a:effectLst/>
                <a:latin typeface="Amasis MT Pro" panose="02040504050005020304" pitchFamily="18" charset="0"/>
              </a:rPr>
              <a:t>  Additionally, I have undertaken various project experiences in data analysis, machine learning, and software engineering, showcasing my ability to apply theoretical knowledge to practical scenarios.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b="1" i="0" u="none" strike="noStrike" cap="none" dirty="0">
              <a:solidFill>
                <a:schemeClr val="dk1"/>
              </a:solidFill>
              <a:latin typeface="Amasis MT Pro" panose="02040504050005020304" pitchFamily="18" charset="0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b="1" u="sng" dirty="0" err="1">
                <a:solidFill>
                  <a:schemeClr val="dk1"/>
                </a:solidFill>
                <a:latin typeface="Amasis MT Pro" panose="02040504050005020304" pitchFamily="18" charset="0"/>
                <a:ea typeface="Calibri"/>
                <a:cs typeface="Calibri"/>
                <a:sym typeface="Calibri"/>
              </a:rPr>
              <a:t>Linkedin</a:t>
            </a:r>
            <a:r>
              <a:rPr lang="en-IN" b="1" u="sng" dirty="0">
                <a:solidFill>
                  <a:schemeClr val="dk1"/>
                </a:solidFill>
                <a:latin typeface="Amasis MT Pro" panose="02040504050005020304" pitchFamily="18" charset="0"/>
                <a:ea typeface="Calibri"/>
                <a:cs typeface="Calibri"/>
                <a:sym typeface="Calibri"/>
              </a:rPr>
              <a:t> And </a:t>
            </a:r>
            <a:r>
              <a:rPr lang="en-IN" b="1" u="sng" dirty="0" err="1">
                <a:solidFill>
                  <a:schemeClr val="dk1"/>
                </a:solidFill>
                <a:latin typeface="Amasis MT Pro" panose="02040504050005020304" pitchFamily="18" charset="0"/>
                <a:ea typeface="Calibri"/>
                <a:cs typeface="Calibri"/>
                <a:sym typeface="Calibri"/>
              </a:rPr>
              <a:t>Github</a:t>
            </a:r>
            <a:r>
              <a:rPr lang="en-IN" b="1" u="sng" dirty="0">
                <a:solidFill>
                  <a:schemeClr val="dk1"/>
                </a:solidFill>
                <a:latin typeface="Amasis MT Pro" panose="02040504050005020304" pitchFamily="18" charset="0"/>
                <a:ea typeface="Calibri"/>
                <a:cs typeface="Calibri"/>
                <a:sym typeface="Calibri"/>
              </a:rPr>
              <a:t> Profile </a:t>
            </a:r>
            <a:r>
              <a:rPr lang="en-IN" b="1" u="sng" dirty="0" err="1">
                <a:solidFill>
                  <a:schemeClr val="dk1"/>
                </a:solidFill>
                <a:latin typeface="Amasis MT Pro" panose="02040504050005020304" pitchFamily="18" charset="0"/>
                <a:ea typeface="Calibri"/>
                <a:cs typeface="Calibri"/>
                <a:sym typeface="Calibri"/>
              </a:rPr>
              <a:t>Urls</a:t>
            </a:r>
            <a:endParaRPr lang="en-US" sz="2000" b="1" i="0" u="sng" dirty="0">
              <a:solidFill>
                <a:srgbClr val="0D0D0D"/>
              </a:solidFill>
              <a:latin typeface="Amasis MT Pro" panose="02040504050005020304" pitchFamily="18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050" b="0" i="0" dirty="0">
                <a:solidFill>
                  <a:srgbClr val="0D0D0D"/>
                </a:solidFill>
                <a:effectLst/>
                <a:latin typeface="Amasis MT Pro" panose="02040504050005020304" pitchFamily="18" charset="0"/>
              </a:rPr>
              <a:t> LinkedIn Profile : </a:t>
            </a:r>
            <a:r>
              <a:rPr lang="en-IN" sz="1050" b="0" i="0" dirty="0">
                <a:solidFill>
                  <a:srgbClr val="0D0D0D"/>
                </a:solidFill>
                <a:effectLst/>
                <a:latin typeface="Amasis MT Pro" panose="02040504050005020304" pitchFamily="18" charset="0"/>
                <a:hlinkClick r:id="rId3"/>
              </a:rPr>
              <a:t>https://www.linkedin.com/in/pulkitvashisht</a:t>
            </a:r>
            <a:endParaRPr lang="en-US" sz="1050" b="0" i="0" dirty="0">
              <a:solidFill>
                <a:srgbClr val="0D0D0D"/>
              </a:solidFill>
              <a:effectLst/>
              <a:latin typeface="Amasis MT Pro" panose="02040504050005020304" pitchFamily="18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D0D0D"/>
                </a:solidFill>
                <a:effectLst/>
                <a:latin typeface="Amasis MT Pro" panose="02040504050005020304" pitchFamily="18" charset="0"/>
              </a:rPr>
              <a:t> </a:t>
            </a:r>
            <a:r>
              <a:rPr lang="nn-NO" sz="1050" b="0" i="0" dirty="0">
                <a:solidFill>
                  <a:srgbClr val="0D0D0D"/>
                </a:solidFill>
                <a:effectLst/>
                <a:latin typeface="Amasis MT Pro" panose="02040504050005020304" pitchFamily="18" charset="0"/>
              </a:rPr>
              <a:t>GitHub Profile : </a:t>
            </a:r>
            <a:r>
              <a:rPr lang="nn-NO" sz="1050" b="0" i="0" dirty="0">
                <a:solidFill>
                  <a:srgbClr val="0D0D0D"/>
                </a:solidFill>
                <a:effectLst/>
                <a:latin typeface="Amasis MT Pro" panose="02040504050005020304" pitchFamily="18" charset="0"/>
                <a:hlinkClick r:id="rId4"/>
              </a:rPr>
              <a:t>https://github.com/PulkitVashisht</a:t>
            </a:r>
            <a:endParaRPr lang="nn-NO" sz="1050" b="0" i="0" dirty="0">
              <a:solidFill>
                <a:srgbClr val="0D0D0D"/>
              </a:solidFill>
              <a:effectLst/>
              <a:latin typeface="Amasis MT Pro" panose="02040504050005020304" pitchFamily="18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n-NO" sz="1050" dirty="0">
                <a:solidFill>
                  <a:srgbClr val="0D0D0D"/>
                </a:solidFill>
                <a:latin typeface="Amasis MT Pro" panose="02040504050005020304" pitchFamily="18" charset="0"/>
              </a:rPr>
              <a:t> Email : </a:t>
            </a:r>
            <a:r>
              <a:rPr lang="nn-NO" sz="1050" dirty="0">
                <a:solidFill>
                  <a:srgbClr val="0D0D0D"/>
                </a:solidFill>
                <a:latin typeface="Amasis MT Pro" panose="02040504050005020304" pitchFamily="18" charset="0"/>
                <a:hlinkClick r:id="rId5"/>
              </a:rPr>
              <a:t>pulkitvashisht06@gmail.com</a:t>
            </a:r>
            <a:endParaRPr lang="en-IN" sz="1050" b="0" i="0" dirty="0">
              <a:solidFill>
                <a:srgbClr val="0D0D0D"/>
              </a:solidFill>
              <a:effectLst/>
              <a:latin typeface="Amasis MT Pro" panose="02040504050005020304" pitchFamily="18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1050" b="0" i="0" dirty="0">
              <a:solidFill>
                <a:srgbClr val="0D0D0D"/>
              </a:solidFill>
              <a:effectLst/>
              <a:latin typeface="Amasis MT Pro" panose="02040504050005020304" pitchFamily="18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1050" b="0" i="0" dirty="0">
              <a:solidFill>
                <a:srgbClr val="0D0D0D"/>
              </a:solidFill>
              <a:effectLst/>
              <a:latin typeface="Amasis MT Pro" panose="02040504050005020304" pitchFamily="18" charset="0"/>
            </a:endParaRPr>
          </a:p>
          <a:p>
            <a:r>
              <a:rPr lang="en-US" sz="1050" dirty="0">
                <a:solidFill>
                  <a:srgbClr val="0D0D0D"/>
                </a:solidFill>
                <a:latin typeface="Amasis MT Pro" panose="02040504050005020304" pitchFamily="18" charset="0"/>
              </a:rPr>
              <a:t>   </a:t>
            </a:r>
            <a:endParaRPr lang="nn-NO" sz="900" b="1" dirty="0">
              <a:solidFill>
                <a:schemeClr val="dk1"/>
              </a:solidFill>
              <a:latin typeface="Amasis MT Pro" panose="02040504050005020304" pitchFamily="18" charset="0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sng" strike="noStrike" cap="none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sng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22443F-FC4F-66BB-BD00-6739D83F8FC7}"/>
              </a:ext>
            </a:extLst>
          </p:cNvPr>
          <p:cNvSpPr txBox="1"/>
          <p:nvPr/>
        </p:nvSpPr>
        <p:spPr>
          <a:xfrm>
            <a:off x="335280" y="723900"/>
            <a:ext cx="11254740" cy="4455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2400" b="1" dirty="0">
                <a:solidFill>
                  <a:srgbClr val="FF0000"/>
                </a:solidFill>
                <a:latin typeface="Amasis MT Pro" panose="02040504050005020304" pitchFamily="18" charset="0"/>
              </a:rPr>
              <a:t>1.  </a:t>
            </a:r>
            <a:r>
              <a:rPr lang="en-US" sz="2400" b="1" u="sng" dirty="0">
                <a:solidFill>
                  <a:srgbClr val="FF0000"/>
                </a:solidFill>
                <a:latin typeface="Amasis MT Pro" panose="02040504050005020304" pitchFamily="18" charset="0"/>
              </a:rPr>
              <a:t>Objective of the Project :</a:t>
            </a:r>
          </a:p>
          <a:p>
            <a:pPr lvl="0" algn="l" rtl="0">
              <a:lnSpc>
                <a:spcPct val="3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000" dirty="0">
                <a:latin typeface="Amasis MT Pro" panose="02040504050005020304" pitchFamily="18" charset="0"/>
              </a:rPr>
              <a:t>The project aims to conduct Exploratory Data Analysis (EDA) on the provided dataset to:</a:t>
            </a:r>
          </a:p>
          <a:p>
            <a:pPr lvl="2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</a:pPr>
            <a:r>
              <a:rPr lang="en-US" sz="1000" dirty="0">
                <a:latin typeface="Amasis MT Pro" panose="02040504050005020304" pitchFamily="18" charset="0"/>
              </a:rPr>
              <a:t>        1. Understand its structure, features, and distributions.</a:t>
            </a:r>
          </a:p>
          <a:p>
            <a:pPr lvl="2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</a:pPr>
            <a:r>
              <a:rPr lang="en-US" sz="1000" dirty="0">
                <a:latin typeface="Amasis MT Pro" panose="02040504050005020304" pitchFamily="18" charset="0"/>
              </a:rPr>
              <a:t>        2. Explore relationships between variables, both numerical and categorical.</a:t>
            </a:r>
          </a:p>
          <a:p>
            <a:pPr lvl="2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</a:pPr>
            <a:r>
              <a:rPr lang="en-US" sz="1000" dirty="0">
                <a:latin typeface="Amasis MT Pro" panose="02040504050005020304" pitchFamily="18" charset="0"/>
              </a:rPr>
              <a:t>        3. Investigate specific research questions regarding salary expectations for fresh Computer Science Engineering graduates and the relationship between gender and specialization preferences.</a:t>
            </a:r>
          </a:p>
          <a:p>
            <a:pPr lvl="2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</a:pPr>
            <a:r>
              <a:rPr lang="en-US" sz="1000" dirty="0">
                <a:latin typeface="Amasis MT Pro" panose="02040504050005020304" pitchFamily="18" charset="0"/>
              </a:rPr>
              <a:t>        4. Provide insightful observations derived from the analysis to enhance understanding and inform decision-making processes.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000" dirty="0">
              <a:latin typeface="Amasis MT Pro" panose="02040504050005020304" pitchFamily="18" charset="0"/>
            </a:endParaRP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2400" b="1" dirty="0">
                <a:solidFill>
                  <a:srgbClr val="FF0000"/>
                </a:solidFill>
                <a:latin typeface="Amasis MT Pro" panose="02040504050005020304" pitchFamily="18" charset="0"/>
              </a:rPr>
              <a:t>2.  </a:t>
            </a:r>
            <a:r>
              <a:rPr lang="en-US" sz="2400" b="1" u="sng" dirty="0">
                <a:solidFill>
                  <a:srgbClr val="FF0000"/>
                </a:solidFill>
                <a:latin typeface="Amasis MT Pro" panose="02040504050005020304" pitchFamily="18" charset="0"/>
              </a:rPr>
              <a:t>Summary of the Data :</a:t>
            </a:r>
          </a:p>
          <a:p>
            <a:pPr marL="171450" indent="-1714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D0D0D"/>
                </a:solidFill>
                <a:effectLst/>
                <a:latin typeface="Amasis MT Pro" panose="02040504050005020304" pitchFamily="18" charset="0"/>
              </a:rPr>
              <a:t>   The dataset comprises individuals' employment and educational details, along with personal characteristics.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D0D0D"/>
                </a:solidFill>
                <a:effectLst/>
                <a:latin typeface="Amasis MT Pro" panose="02040504050005020304" pitchFamily="18" charset="0"/>
              </a:rPr>
              <a:t>Employment information includes Date of Joining (DOJ), Date of Leaving (DOL), Designation, Job City, and Domain.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D0D0D"/>
                </a:solidFill>
                <a:effectLst/>
                <a:latin typeface="Amasis MT Pro" panose="02040504050005020304" pitchFamily="18" charset="0"/>
              </a:rPr>
              <a:t>Personal attributes such as Gender, Date of Birth (DOB), and personality traits are included.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D0D0D"/>
                </a:solidFill>
                <a:effectLst/>
                <a:latin typeface="Amasis MT Pro" panose="02040504050005020304" pitchFamily="18" charset="0"/>
              </a:rPr>
              <a:t>Educational background features encompass 10th and 12th grade percentages, college GPA, college tier, degree pursued, specialization, and technical skills.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D0D0D"/>
                </a:solidFill>
                <a:effectLst/>
                <a:latin typeface="Amasis MT Pro" panose="02040504050005020304" pitchFamily="18" charset="0"/>
              </a:rPr>
              <a:t>Technical skills include proficiency in English, Logical, Quantitative, and Computer Programming.</a:t>
            </a:r>
          </a:p>
        </p:txBody>
      </p:sp>
    </p:spTree>
    <p:extLst>
      <p:ext uri="{BB962C8B-B14F-4D97-AF65-F5344CB8AC3E}">
        <p14:creationId xmlns:p14="http://schemas.microsoft.com/office/powerpoint/2010/main" val="365328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0375392" cy="712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000" b="1" dirty="0">
              <a:latin typeface="Amasis MT Pro" panose="02040504050005020304" pitchFamily="18" charset="0"/>
            </a:endParaRP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IN" sz="2000" b="1" dirty="0">
                <a:solidFill>
                  <a:srgbClr val="FF0000"/>
                </a:solidFill>
                <a:latin typeface="Amasis MT Pro" panose="02040504050005020304" pitchFamily="18" charset="0"/>
              </a:rPr>
              <a:t>3.  </a:t>
            </a:r>
            <a:r>
              <a:rPr lang="en-IN" sz="2000" b="1" u="sng" dirty="0">
                <a:solidFill>
                  <a:srgbClr val="FF0000"/>
                </a:solidFill>
                <a:latin typeface="Amasis MT Pro" panose="02040504050005020304" pitchFamily="18" charset="0"/>
              </a:rPr>
              <a:t>Exploratory Data Analysis: </a:t>
            </a:r>
            <a:endParaRPr sz="2000" b="1" dirty="0">
              <a:latin typeface="Amasis MT Pro" panose="02040504050005020304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IN" sz="1400" b="1" i="1" u="sng" dirty="0">
                <a:solidFill>
                  <a:srgbClr val="0070C0"/>
                </a:solidFill>
                <a:latin typeface="Amasis MT Pro" panose="02040504050005020304" pitchFamily="18" charset="0"/>
              </a:rPr>
              <a:t>A. Data Cleaning/ Manipulation Steps  :</a:t>
            </a:r>
            <a:endParaRPr lang="en-US" sz="1400" b="1" i="1" u="sng" dirty="0">
              <a:solidFill>
                <a:srgbClr val="0070C0"/>
              </a:solidFill>
              <a:effectLst/>
              <a:latin typeface="Amasis MT Pro" panose="020405040500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000" b="0" i="0" dirty="0">
                <a:solidFill>
                  <a:srgbClr val="0D0D0D"/>
                </a:solidFill>
                <a:effectLst/>
                <a:latin typeface="Amasis MT Pro" panose="02040504050005020304" pitchFamily="18" charset="0"/>
              </a:rPr>
              <a:t>Corrected a typo in the "Designation" column by replacing "</a:t>
            </a:r>
            <a:r>
              <a:rPr lang="en-US" sz="1000" b="0" i="0" dirty="0" err="1">
                <a:solidFill>
                  <a:srgbClr val="0D0D0D"/>
                </a:solidFill>
                <a:effectLst/>
                <a:latin typeface="Amasis MT Pro" panose="02040504050005020304" pitchFamily="18" charset="0"/>
              </a:rPr>
              <a:t>engineere</a:t>
            </a:r>
            <a:r>
              <a:rPr lang="en-US" sz="1000" b="0" i="0" dirty="0">
                <a:solidFill>
                  <a:srgbClr val="0D0D0D"/>
                </a:solidFill>
                <a:effectLst/>
                <a:latin typeface="Amasis MT Pro" panose="02040504050005020304" pitchFamily="18" charset="0"/>
              </a:rPr>
              <a:t>" with "engineer“  &amp; the dataset appeared to be relatively clean with no missing values.</a:t>
            </a:r>
          </a:p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000" b="1" i="1" dirty="0">
                <a:latin typeface="Amasis MT Pro" panose="02040504050005020304" pitchFamily="18" charset="0"/>
              </a:rPr>
              <a:t>   </a:t>
            </a:r>
            <a:r>
              <a:rPr lang="en-IN" sz="1400" b="1" i="1" u="sng" dirty="0">
                <a:solidFill>
                  <a:srgbClr val="0070C0"/>
                </a:solidFill>
                <a:latin typeface="Amasis MT Pro" panose="02040504050005020304" pitchFamily="18" charset="0"/>
              </a:rPr>
              <a:t>B. Univariate Analysis  Steps :</a:t>
            </a:r>
            <a:r>
              <a:rPr lang="en-IN" sz="1200" b="1" i="1" dirty="0">
                <a:latin typeface="Amasis MT Pro" panose="02040504050005020304" pitchFamily="18" charset="0"/>
              </a:rPr>
              <a:t> </a:t>
            </a:r>
            <a:endParaRPr lang="en-IN" sz="1000" dirty="0">
              <a:latin typeface="Amasis MT Pro" panose="020405040500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D0D0D"/>
                </a:solidFill>
                <a:effectLst/>
                <a:latin typeface="Amasis MT Pro" panose="02040504050005020304" pitchFamily="18" charset="0"/>
              </a:rPr>
              <a:t>Explored the distribution of various numerical columns such as college GPA, English score, Quantitative aptitude score, Logical aptitude score, Class 10 percentage, Class 12 percentage, and Salary.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D0D0D"/>
                </a:solidFill>
                <a:effectLst/>
                <a:latin typeface="Amasis MT Pro" panose="02040504050005020304" pitchFamily="18" charset="0"/>
              </a:rPr>
              <a:t>Used Kernel Density Estimation (KDE) plots and boxplots to visualize the distribution of numerical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D0D0D"/>
                </a:solidFill>
                <a:effectLst/>
                <a:latin typeface="Amasis MT Pro" panose="02040504050005020304" pitchFamily="18" charset="0"/>
              </a:rPr>
              <a:t>Examined the gender-wise distribution, degree-wise distribution, college tier distribution, job city distribution, and top designations offered.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D0D0D"/>
                </a:solidFill>
                <a:effectLst/>
                <a:latin typeface="Amasis MT Pro" panose="02040504050005020304" pitchFamily="18" charset="0"/>
              </a:rPr>
              <a:t>Key observations were made, including the salary distribution, dominance of male students, popular degree choices, and top job designations.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400" b="1" i="1" u="sng" dirty="0">
                <a:solidFill>
                  <a:srgbClr val="0070C0"/>
                </a:solidFill>
                <a:latin typeface="Amasis MT Pro" panose="02040504050005020304" pitchFamily="18" charset="0"/>
              </a:rPr>
              <a:t>C. </a:t>
            </a:r>
            <a:r>
              <a:rPr lang="en-IN" sz="1400" b="1" i="1" u="sng" dirty="0">
                <a:solidFill>
                  <a:srgbClr val="0070C0"/>
                </a:solidFill>
                <a:latin typeface="Amasis MT Pro" panose="02040504050005020304" pitchFamily="18" charset="0"/>
              </a:rPr>
              <a:t>Bivariate Analysis  Steps  </a:t>
            </a:r>
            <a:r>
              <a:rPr lang="en-US" sz="1400" b="1" i="1" u="sng" dirty="0">
                <a:solidFill>
                  <a:srgbClr val="0070C0"/>
                </a:solidFill>
                <a:effectLst/>
                <a:latin typeface="Amasis MT Pro" panose="020405040500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D0D0D"/>
                </a:solidFill>
                <a:effectLst/>
                <a:latin typeface="Amasis MT Pro" panose="02040504050005020304" pitchFamily="18" charset="0"/>
              </a:rPr>
              <a:t>Explored relationships between numerical columns using line plots, pair plots, </a:t>
            </a:r>
            <a:r>
              <a:rPr lang="en-US" sz="1000" b="0" i="0" dirty="0" err="1">
                <a:solidFill>
                  <a:srgbClr val="0D0D0D"/>
                </a:solidFill>
                <a:effectLst/>
                <a:latin typeface="Amasis MT Pro" panose="02040504050005020304" pitchFamily="18" charset="0"/>
              </a:rPr>
              <a:t>hexbin</a:t>
            </a:r>
            <a:r>
              <a:rPr lang="en-US" sz="1000" b="0" i="0" dirty="0">
                <a:solidFill>
                  <a:srgbClr val="0D0D0D"/>
                </a:solidFill>
                <a:effectLst/>
                <a:latin typeface="Amasis MT Pro" panose="02040504050005020304" pitchFamily="18" charset="0"/>
              </a:rPr>
              <a:t> plots, and box plots.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D0D0D"/>
                </a:solidFill>
                <a:effectLst/>
                <a:latin typeface="Amasis MT Pro" panose="02040504050005020304" pitchFamily="18" charset="0"/>
              </a:rPr>
              <a:t>Investigated relationships between categorical and numerical columns using box plots and bar plots.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D0D0D"/>
                </a:solidFill>
                <a:effectLst/>
                <a:latin typeface="Amasis MT Pro" panose="02040504050005020304" pitchFamily="18" charset="0"/>
              </a:rPr>
              <a:t>Analyzed relationships between categorical variables using stacked bar plots.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D0D0D"/>
                </a:solidFill>
                <a:effectLst/>
                <a:latin typeface="Amasis MT Pro" panose="02040504050005020304" pitchFamily="18" charset="0"/>
              </a:rPr>
              <a:t>Key insights were derived, such as variations in salary over the years and the influence of gender on specialization preferences</a:t>
            </a:r>
          </a:p>
          <a:p>
            <a:pPr marL="114300" indent="0">
              <a:buNone/>
            </a:pPr>
            <a:endParaRPr sz="1000" b="1" dirty="0">
              <a:latin typeface="Amasis MT Pro" panose="02040504050005020304" pitchFamily="18" charset="0"/>
            </a:endParaRPr>
          </a:p>
          <a:p>
            <a:pPr marL="114300" indent="0">
              <a:buNone/>
            </a:pPr>
            <a:r>
              <a:rPr lang="en-IN" sz="1050" b="1" u="sng" dirty="0">
                <a:solidFill>
                  <a:schemeClr val="accent2">
                    <a:lumMod val="50000"/>
                  </a:schemeClr>
                </a:solidFill>
                <a:latin typeface="Amasis MT Pro" panose="02040504050005020304" pitchFamily="18" charset="0"/>
              </a:rPr>
              <a:t>Key Business Question  </a:t>
            </a:r>
            <a:r>
              <a:rPr lang="en-US" sz="1050" b="1" i="0" u="sng" dirty="0">
                <a:solidFill>
                  <a:schemeClr val="accent2">
                    <a:lumMod val="50000"/>
                  </a:schemeClr>
                </a:solidFill>
                <a:effectLst/>
                <a:latin typeface="Amasis MT Pro" panose="02040504050005020304" pitchFamily="18" charset="0"/>
              </a:rPr>
              <a:t>:</a:t>
            </a:r>
            <a:endParaRPr lang="en-US" sz="1050" b="1" u="sng" dirty="0">
              <a:solidFill>
                <a:schemeClr val="accent2">
                  <a:lumMod val="50000"/>
                </a:schemeClr>
              </a:solidFill>
              <a:latin typeface="Amasis MT Pro" panose="02040504050005020304" pitchFamily="18" charset="0"/>
            </a:endParaRPr>
          </a:p>
          <a:p>
            <a:r>
              <a:rPr lang="en-US" sz="1000" b="0" i="0" dirty="0">
                <a:solidFill>
                  <a:srgbClr val="0D0D0D"/>
                </a:solidFill>
                <a:effectLst/>
                <a:latin typeface="Amasis MT Pro" panose="02040504050005020304" pitchFamily="18" charset="0"/>
              </a:rPr>
              <a:t>The key business question in this analysis is that whether certain factors such as educational qualifications, personality traits, or gender have an impact on job roles or salary levels.</a:t>
            </a:r>
            <a:endParaRPr sz="1000" dirty="0">
              <a:latin typeface="Amasis MT Pro" panose="02040504050005020304" pitchFamily="18" charset="0"/>
            </a:endParaRPr>
          </a:p>
          <a:p>
            <a:pPr marL="0" indent="0">
              <a:buSzPct val="100000"/>
              <a:buNone/>
            </a:pPr>
            <a:r>
              <a:rPr lang="en-IN" sz="1050" b="1" dirty="0">
                <a:solidFill>
                  <a:schemeClr val="accent2">
                    <a:lumMod val="50000"/>
                  </a:schemeClr>
                </a:solidFill>
                <a:latin typeface="Amasis MT Pro" panose="02040504050005020304" pitchFamily="18" charset="0"/>
              </a:rPr>
              <a:t>    </a:t>
            </a:r>
            <a:r>
              <a:rPr lang="en-IN" sz="1050" b="1" u="sng" dirty="0">
                <a:solidFill>
                  <a:schemeClr val="accent2">
                    <a:lumMod val="50000"/>
                  </a:schemeClr>
                </a:solidFill>
                <a:latin typeface="Amasis MT Pro" panose="02040504050005020304" pitchFamily="18" charset="0"/>
              </a:rPr>
              <a:t>Conclusion (Key finding overall)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D0D0D"/>
                </a:solidFill>
                <a:effectLst/>
                <a:latin typeface="Amasis MT Pro" panose="02040504050005020304" pitchFamily="18" charset="0"/>
              </a:rPr>
              <a:t>Tested the claim about salary expectations for Computer Science graduates &amp; it does not hold true based on dataset findings.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D0D0D"/>
                </a:solidFill>
                <a:effectLst/>
                <a:latin typeface="Amasis MT Pro" panose="02040504050005020304" pitchFamily="18" charset="0"/>
              </a:rPr>
              <a:t>Investigated the relationship between gender and specialization preferences &amp; graduates</a:t>
            </a:r>
            <a:r>
              <a:rPr lang="en-US" sz="1000" dirty="0">
                <a:solidFill>
                  <a:srgbClr val="0D0D0D"/>
                </a:solidFill>
                <a:latin typeface="Amasis MT Pro" panose="02040504050005020304" pitchFamily="18" charset="0"/>
              </a:rPr>
              <a:t>. There appears to be a significant relationship between gender and specialization preferences as indicated by a chi square test.</a:t>
            </a:r>
            <a:endParaRPr lang="en-US" sz="1000" b="0" i="0" dirty="0">
              <a:solidFill>
                <a:srgbClr val="0D0D0D"/>
              </a:solidFill>
              <a:effectLst/>
              <a:latin typeface="Amasis MT Pro" panose="02040504050005020304" pitchFamily="18" charset="0"/>
            </a:endParaRPr>
          </a:p>
          <a:p>
            <a:pPr marL="0" indent="0">
              <a:buSzPct val="100000"/>
              <a:buNone/>
            </a:pPr>
            <a:endParaRPr lang="en-US" sz="1000" b="0" i="0" dirty="0">
              <a:solidFill>
                <a:srgbClr val="0D0D0D"/>
              </a:solidFill>
              <a:effectLst/>
              <a:latin typeface="Amasis MT Pro" panose="020405040500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 dirty="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760</Words>
  <Application>Microsoft Office PowerPoint</Application>
  <PresentationFormat>Widescreen</PresentationFormat>
  <Paragraphs>60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Libre Baskerville</vt:lpstr>
      <vt:lpstr>Lato Black</vt:lpstr>
      <vt:lpstr>Arial</vt:lpstr>
      <vt:lpstr>Amasis MT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Pulkit Vashisht</cp:lastModifiedBy>
  <cp:revision>10</cp:revision>
  <dcterms:created xsi:type="dcterms:W3CDTF">2021-02-16T05:19:01Z</dcterms:created>
  <dcterms:modified xsi:type="dcterms:W3CDTF">2024-02-23T06:52:08Z</dcterms:modified>
</cp:coreProperties>
</file>