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4"/>
  </p:sldMasterIdLst>
  <p:notesMasterIdLst>
    <p:notesMasterId r:id="rId10"/>
  </p:notesMasterIdLst>
  <p:handoutMasterIdLst>
    <p:handoutMasterId r:id="rId11"/>
  </p:handoutMasterIdLst>
  <p:sldIdLst>
    <p:sldId id="329" r:id="rId5"/>
    <p:sldId id="327" r:id="rId6"/>
    <p:sldId id="330" r:id="rId7"/>
    <p:sldId id="332" r:id="rId8"/>
    <p:sldId id="331" r:id="rId9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57091"/>
    <a:srgbClr val="27C3F3"/>
    <a:srgbClr val="033453"/>
    <a:srgbClr val="FFFFFF"/>
    <a:srgbClr val="E2AC00"/>
    <a:srgbClr val="0C7185"/>
    <a:srgbClr val="0066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5" autoAdjust="0"/>
    <p:restoredTop sz="98676" autoAdjust="0"/>
  </p:normalViewPr>
  <p:slideViewPr>
    <p:cSldViewPr snapToGrid="0" snapToObjects="1" showGuides="1">
      <p:cViewPr>
        <p:scale>
          <a:sx n="100" d="100"/>
          <a:sy n="100" d="100"/>
        </p:scale>
        <p:origin x="-380" y="-48"/>
      </p:cViewPr>
      <p:guideLst>
        <p:guide orient="horz" pos="2692"/>
        <p:guide orient="horz" pos="108"/>
        <p:guide orient="horz" pos="648"/>
        <p:guide orient="horz" pos="3047"/>
        <p:guide orient="horz" pos="2935"/>
        <p:guide orient="horz" pos="649"/>
        <p:guide orient="horz" pos="1626"/>
        <p:guide pos="2890"/>
        <p:guide pos="5472"/>
        <p:guide pos="467"/>
        <p:guide pos="43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>
        <p:scale>
          <a:sx n="150" d="100"/>
          <a:sy n="150" d="100"/>
        </p:scale>
        <p:origin x="-1229" y="24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915399"/>
            <a:ext cx="2971800" cy="1231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728205D9-018B-42B6-AD28-F57F62B837CA}" type="slidenum">
              <a:rPr lang="en-US" sz="900" smtClean="0"/>
              <a:t>‹#›</a:t>
            </a:fld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8915400"/>
            <a:ext cx="5842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/>
                <a:cs typeface="Arial"/>
              </a:rPr>
              <a:t>Proprietary </a:t>
            </a:r>
            <a:r>
              <a:rPr lang="en-US" sz="800" dirty="0" smtClean="0">
                <a:solidFill>
                  <a:schemeClr val="tx1"/>
                </a:solidFill>
                <a:latin typeface="Arial"/>
                <a:cs typeface="Arial"/>
              </a:rPr>
              <a:t>information </a:t>
            </a:r>
            <a:r>
              <a:rPr lang="en-US" sz="800" dirty="0">
                <a:solidFill>
                  <a:schemeClr val="tx1"/>
                </a:solidFill>
                <a:latin typeface="Arial"/>
                <a:cs typeface="Arial"/>
              </a:rPr>
              <a:t>of UnitedHealth </a:t>
            </a:r>
            <a:r>
              <a:rPr lang="en-US" sz="800" dirty="0" smtClean="0">
                <a:solidFill>
                  <a:schemeClr val="tx1"/>
                </a:solidFill>
                <a:latin typeface="Arial"/>
                <a:cs typeface="Arial"/>
              </a:rPr>
              <a:t>Group. Do </a:t>
            </a:r>
            <a:r>
              <a:rPr lang="en-US" sz="800" dirty="0">
                <a:solidFill>
                  <a:schemeClr val="tx1"/>
                </a:solidFill>
                <a:latin typeface="Arial"/>
                <a:cs typeface="Arial"/>
              </a:rPr>
              <a:t>not distribute or reproduce without express permission of UnitedHealth Group.</a:t>
            </a:r>
          </a:p>
        </p:txBody>
      </p:sp>
      <p:pic>
        <p:nvPicPr>
          <p:cNvPr id="8" name="Picture 7" descr="2015_UHC_Logo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0"/>
            <a:ext cx="1422400" cy="2913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3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915400"/>
            <a:ext cx="2971800" cy="12311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/>
            </a:lvl1pPr>
          </a:lstStyle>
          <a:p>
            <a:fld id="{AB487858-B996-4291-96F9-A750076073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8915400"/>
            <a:ext cx="5842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/>
                <a:cs typeface="Arial"/>
              </a:rPr>
              <a:t>Proprietary </a:t>
            </a:r>
            <a:r>
              <a:rPr lang="en-US" sz="800" dirty="0" smtClean="0">
                <a:solidFill>
                  <a:schemeClr val="tx1"/>
                </a:solidFill>
                <a:latin typeface="Arial"/>
                <a:cs typeface="Arial"/>
              </a:rPr>
              <a:t>information </a:t>
            </a:r>
            <a:r>
              <a:rPr lang="en-US" sz="800" dirty="0">
                <a:solidFill>
                  <a:schemeClr val="tx1"/>
                </a:solidFill>
                <a:latin typeface="Arial"/>
                <a:cs typeface="Arial"/>
              </a:rPr>
              <a:t>of UnitedHealth </a:t>
            </a:r>
            <a:r>
              <a:rPr lang="en-US" sz="800" dirty="0" smtClean="0">
                <a:solidFill>
                  <a:schemeClr val="tx1"/>
                </a:solidFill>
                <a:latin typeface="Arial"/>
                <a:cs typeface="Arial"/>
              </a:rPr>
              <a:t>Group. Do </a:t>
            </a:r>
            <a:r>
              <a:rPr lang="en-US" sz="800" dirty="0">
                <a:solidFill>
                  <a:schemeClr val="tx1"/>
                </a:solidFill>
                <a:latin typeface="Arial"/>
                <a:cs typeface="Arial"/>
              </a:rPr>
              <a:t>not distribute or reproduce without express permission of UnitedHealth Group.</a:t>
            </a:r>
          </a:p>
        </p:txBody>
      </p:sp>
      <p:pic>
        <p:nvPicPr>
          <p:cNvPr id="9" name="Picture 8" descr="2015_UHC_Logo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0"/>
            <a:ext cx="1422400" cy="29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1pPr>
    <a:lvl2pPr marL="34290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–"/>
      <a:defRPr sz="1200" kern="1200">
        <a:solidFill>
          <a:srgbClr val="4D4D4D"/>
        </a:solidFill>
        <a:latin typeface="+mn-lt"/>
        <a:ea typeface="+mn-ea"/>
        <a:cs typeface="+mn-cs"/>
      </a:defRPr>
    </a:lvl2pPr>
    <a:lvl3pPr marL="51435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3pPr>
    <a:lvl4pPr marL="68580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–"/>
      <a:defRPr sz="1200" kern="1200">
        <a:solidFill>
          <a:srgbClr val="4D4D4D"/>
        </a:solidFill>
        <a:latin typeface="+mn-lt"/>
        <a:ea typeface="+mn-ea"/>
        <a:cs typeface="+mn-cs"/>
      </a:defRPr>
    </a:lvl4pPr>
    <a:lvl5pPr marL="85725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F7794-E3EC-4418-B246-54752743E6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6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F7794-E3EC-4418-B246-54752743E6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65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F7794-E3EC-4418-B246-54752743E6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6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64470"/>
            <a:ext cx="7772400" cy="1102519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063" y="2574131"/>
            <a:ext cx="7772400" cy="131445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rgbClr val="00A8F7"/>
              </a:solidFill>
              <a:ea typeface="ＭＳ Ｐゴシック" pitchFamily="34" charset="-128"/>
            </a:endParaRPr>
          </a:p>
        </p:txBody>
      </p:sp>
      <p:pic>
        <p:nvPicPr>
          <p:cNvPr id="8" name="Picture 7" descr="2015_UHC_Logo_RGB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78" y="4506006"/>
            <a:ext cx="1580801" cy="323779"/>
          </a:xfrm>
          <a:prstGeom prst="rect">
            <a:avLst/>
          </a:prstGeom>
        </p:spPr>
      </p:pic>
      <p:pic>
        <p:nvPicPr>
          <p:cNvPr id="6" name="Picture 5" descr="2015_UHC_Logo_RGB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78" y="16348"/>
            <a:ext cx="1580801" cy="3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85750" y="5540151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727E08C2-2240-0640-AF9B-ECF7893AC15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3/5/2020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0388" y="4865238"/>
            <a:ext cx="531495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en-US" dirty="0" smtClean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E35FC4DD-34A5-4677-832D-B024EEC6EE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6" y="838713"/>
            <a:ext cx="8486775" cy="369094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24064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4286250"/>
          </a:xfrm>
          <a:prstGeom prst="rect">
            <a:avLst/>
          </a:prstGeom>
          <a:solidFill>
            <a:srgbClr val="003DA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 smtClean="0">
              <a:solidFill>
                <a:srgbClr val="646D72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64470"/>
            <a:ext cx="7772400" cy="110251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063" y="2574131"/>
            <a:ext cx="7772400" cy="131445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rgbClr val="00A8F7"/>
              </a:solidFill>
              <a:ea typeface="ＭＳ Ｐゴシック" pitchFamily="34" charset="-128"/>
            </a:endParaRPr>
          </a:p>
        </p:txBody>
      </p:sp>
      <p:pic>
        <p:nvPicPr>
          <p:cNvPr id="8" name="Picture 7" descr="2015_UHC_Logo_RGB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78" y="4506006"/>
            <a:ext cx="1580801" cy="323779"/>
          </a:xfrm>
          <a:prstGeom prst="rect">
            <a:avLst/>
          </a:prstGeom>
        </p:spPr>
      </p:pic>
      <p:pic>
        <p:nvPicPr>
          <p:cNvPr id="9" name="Picture 8" descr="2015_UHC_Logo_RGB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78" y="16348"/>
            <a:ext cx="1580801" cy="3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7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350" y="1028700"/>
            <a:ext cx="8045450" cy="3600450"/>
          </a:xfrm>
        </p:spPr>
        <p:txBody>
          <a:bodyPr>
            <a:noAutofit/>
          </a:bodyPr>
          <a:lstStyle>
            <a:lvl2pPr marL="342900" indent="-152400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‹#›</a:t>
            </a:fld>
            <a:endParaRPr lang="en-US">
              <a:solidFill>
                <a:srgbClr val="8C95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80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570663" y="747713"/>
            <a:ext cx="2573337" cy="4097337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Add photo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350" y="1028700"/>
            <a:ext cx="5929434" cy="3600450"/>
          </a:xfrm>
        </p:spPr>
        <p:txBody>
          <a:bodyPr>
            <a:noAutofit/>
          </a:bodyPr>
          <a:lstStyle>
            <a:lvl2pPr marL="342900" indent="-152400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‹#›</a:t>
            </a:fld>
            <a:endParaRPr lang="en-US">
              <a:solidFill>
                <a:srgbClr val="8C95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88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‹#›</a:t>
            </a:fld>
            <a:endParaRPr lang="en-US">
              <a:solidFill>
                <a:srgbClr val="8C95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86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2020492"/>
            <a:ext cx="7772400" cy="1102519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rgbClr val="00A8F7"/>
              </a:solidFill>
              <a:ea typeface="ＭＳ Ｐゴシック" pitchFamily="34" charset="-128"/>
            </a:endParaRPr>
          </a:p>
        </p:txBody>
      </p:sp>
      <p:pic>
        <p:nvPicPr>
          <p:cNvPr id="4" name="Picture 3" descr="2015_UHC_Logo_RGB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78" y="16348"/>
            <a:ext cx="1580801" cy="3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2020492"/>
            <a:ext cx="7772400" cy="1102519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rgbClr val="00A8F7"/>
              </a:solidFill>
              <a:ea typeface="ＭＳ Ｐゴシック" pitchFamily="34" charset="-128"/>
            </a:endParaRPr>
          </a:p>
        </p:txBody>
      </p:sp>
      <p:pic>
        <p:nvPicPr>
          <p:cNvPr id="5" name="Picture 4" descr="2015_UHC_Logo_RGB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78" y="16348"/>
            <a:ext cx="1580801" cy="3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3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4896196"/>
            <a:ext cx="1066800" cy="125885"/>
          </a:xfrm>
        </p:spPr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‹#›</a:t>
            </a:fld>
            <a:endParaRPr lang="en-US">
              <a:solidFill>
                <a:srgbClr val="8C9599"/>
              </a:solidFill>
            </a:endParaRPr>
          </a:p>
        </p:txBody>
      </p:sp>
      <p:pic>
        <p:nvPicPr>
          <p:cNvPr id="3" name="Picture 2" descr="2015_UHC_Logo_RGB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78" y="16348"/>
            <a:ext cx="1580801" cy="3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9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00251" y="4832518"/>
            <a:ext cx="601663" cy="152400"/>
          </a:xfrm>
        </p:spPr>
        <p:txBody>
          <a:bodyPr/>
          <a:lstStyle>
            <a:lvl1pPr algn="r">
              <a:defRPr sz="700"/>
            </a:lvl1pPr>
          </a:lstStyle>
          <a:p>
            <a:pPr>
              <a:defRPr/>
            </a:pPr>
            <a:fld id="{BE91731B-4D64-409C-8A8D-7C41EAC0998B}" type="slidenum">
              <a:rPr lang="en-US" altLang="en-US" smtClean="0">
                <a:solidFill>
                  <a:srgbClr val="8C9599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8C95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14886"/>
            <a:ext cx="6149975" cy="3286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8C9599"/>
                </a:solidFill>
              </a:rPr>
              <a:t>Proprietary Information of UnitedHealth Group.  Do 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737434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184" y="171451"/>
            <a:ext cx="5943600" cy="592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1028700"/>
            <a:ext cx="5929434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4896196"/>
            <a:ext cx="1066800" cy="12588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‹#›</a:t>
            </a:fld>
            <a:endParaRPr lang="en-US" dirty="0">
              <a:solidFill>
                <a:srgbClr val="8C9599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46128" y="742950"/>
            <a:ext cx="8397875" cy="0"/>
          </a:xfrm>
          <a:prstGeom prst="line">
            <a:avLst/>
          </a:prstGeom>
          <a:solidFill>
            <a:srgbClr val="798387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44220" y="4929749"/>
            <a:ext cx="5842000" cy="9233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600" dirty="0">
                <a:solidFill>
                  <a:srgbClr val="8C9599"/>
                </a:solidFill>
                <a:cs typeface="Arial"/>
              </a:rPr>
              <a:t>Proprietary </a:t>
            </a:r>
            <a:r>
              <a:rPr lang="en-US" sz="600" dirty="0" smtClean="0">
                <a:solidFill>
                  <a:srgbClr val="8C9599"/>
                </a:solidFill>
                <a:cs typeface="Arial"/>
              </a:rPr>
              <a:t>information </a:t>
            </a:r>
            <a:r>
              <a:rPr lang="en-US" sz="600" dirty="0">
                <a:solidFill>
                  <a:srgbClr val="8C9599"/>
                </a:solidFill>
                <a:cs typeface="Arial"/>
              </a:rPr>
              <a:t>of UnitedHealth </a:t>
            </a:r>
            <a:r>
              <a:rPr lang="en-US" sz="600" dirty="0" smtClean="0">
                <a:solidFill>
                  <a:srgbClr val="8C9599"/>
                </a:solidFill>
                <a:cs typeface="Arial"/>
              </a:rPr>
              <a:t>Group. Do </a:t>
            </a:r>
            <a:r>
              <a:rPr lang="en-US" sz="600" dirty="0">
                <a:solidFill>
                  <a:srgbClr val="8C9599"/>
                </a:solidFill>
                <a:cs typeface="Arial"/>
              </a:rPr>
              <a:t>not distribute or reproduce without express permission of UnitedHealth Group.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746128" y="4850027"/>
            <a:ext cx="8397875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C95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rgbClr val="00A8F7"/>
              </a:solidFill>
              <a:ea typeface="ＭＳ Ｐゴシック" pitchFamily="34" charset="-128"/>
            </a:endParaRPr>
          </a:p>
        </p:txBody>
      </p:sp>
      <p:pic>
        <p:nvPicPr>
          <p:cNvPr id="9" name="Picture 8" descr="2015_UHC_Logo_RGB.eps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78" y="16348"/>
            <a:ext cx="1580801" cy="3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0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1pPr>
      <a:lvl2pPr marL="342900" indent="-15240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-"/>
        <a:defRPr sz="1800" kern="1200">
          <a:solidFill>
            <a:srgbClr val="4D4D4D"/>
          </a:solidFill>
          <a:latin typeface="+mn-lt"/>
          <a:ea typeface="+mn-ea"/>
          <a:cs typeface="+mn-cs"/>
        </a:defRPr>
      </a:lvl2pPr>
      <a:lvl3pPr marL="404812" indent="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None/>
        <a:defRPr sz="1800" kern="1200">
          <a:solidFill>
            <a:srgbClr val="4D4D4D"/>
          </a:solidFill>
          <a:latin typeface="+mn-lt"/>
          <a:ea typeface="+mn-ea"/>
          <a:cs typeface="+mn-cs"/>
        </a:defRPr>
      </a:lvl3pPr>
      <a:lvl4pPr marL="747713" indent="-176213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–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976313" indent="-22860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»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None/>
        <a:defRPr sz="1800" kern="1200" baseline="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16190" y="4896196"/>
            <a:ext cx="1066800" cy="12588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3CAB04B-80FC-4C5A-B259-EBC570C185A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2422" y="782953"/>
            <a:ext cx="4442460" cy="2438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Overview</a:t>
            </a:r>
            <a:endParaRPr lang="en-US" sz="1200" b="1" dirty="0"/>
          </a:p>
        </p:txBody>
      </p:sp>
      <p:sp>
        <p:nvSpPr>
          <p:cNvPr id="48" name="Rectangle 47"/>
          <p:cNvSpPr/>
          <p:nvPr/>
        </p:nvSpPr>
        <p:spPr>
          <a:xfrm>
            <a:off x="4876799" y="802161"/>
            <a:ext cx="4084321" cy="2438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Proposed Benefit </a:t>
            </a:r>
            <a:endParaRPr 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45176" y="990598"/>
            <a:ext cx="44097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3"/>
              </a:buClr>
            </a:pPr>
            <a:r>
              <a:rPr lang="en-US" sz="1000" b="1" dirty="0" smtClean="0">
                <a:solidFill>
                  <a:schemeClr val="tx2"/>
                </a:solidFill>
              </a:rPr>
              <a:t>Business Problem  :</a:t>
            </a:r>
            <a:r>
              <a:rPr lang="en-US" sz="1000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sz="1000" dirty="0" smtClean="0">
              <a:solidFill>
                <a:srgbClr val="0000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3"/>
              </a:buClr>
            </a:pPr>
            <a:r>
              <a:rPr lang="en-US" sz="10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It had been </a:t>
            </a:r>
            <a:r>
              <a:rPr lang="en-US" sz="1000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observed that the Prior </a:t>
            </a:r>
            <a:r>
              <a:rPr lang="en-US" sz="10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Authorization </a:t>
            </a:r>
            <a:r>
              <a:rPr lang="en-US" sz="1000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decisions taken by the RNs were not correct. Incorrect approvals lead to the dollar leakage adding to the medical cost &amp; a false PA denial leads to a preservice appeal &amp; impacts the Provider/Member satisfaction scores.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3"/>
              </a:buClr>
            </a:pPr>
            <a:r>
              <a:rPr lang="en-US" sz="1000" b="1" dirty="0" smtClean="0">
                <a:solidFill>
                  <a:schemeClr val="tx2"/>
                </a:solidFill>
              </a:rPr>
              <a:t>Objective : </a:t>
            </a:r>
            <a:endParaRPr lang="en-US" sz="1000" b="1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3"/>
              </a:buClr>
            </a:pPr>
            <a:r>
              <a:rPr lang="en-US" sz="10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Develop </a:t>
            </a:r>
            <a:r>
              <a:rPr lang="en-US" sz="1000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 ML algorithm that will prioritize the inventory for MD review basis the likelihood of its denial. This will ensure the correct decision being taken in the very first time &amp; reduce the number of inappropriate approvals as well as rework (if any) corresponding to those services</a:t>
            </a:r>
            <a:r>
              <a:rPr lang="en-US" sz="10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sz="1000" dirty="0">
              <a:solidFill>
                <a:srgbClr val="0000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09653" y="2775702"/>
            <a:ext cx="8651466" cy="2005848"/>
          </a:xfrm>
          <a:prstGeom prst="rect">
            <a:avLst/>
          </a:prstGeom>
          <a:noFill/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91440" rtlCol="0" anchor="t"/>
          <a:lstStyle/>
          <a:p>
            <a:pPr>
              <a:lnSpc>
                <a:spcPct val="150000"/>
              </a:lnSpc>
              <a:buClr>
                <a:schemeClr val="accent3"/>
              </a:buClr>
            </a:pP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4801" y="2800350"/>
            <a:ext cx="8656320" cy="2438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Proposed Process Flow </a:t>
            </a:r>
            <a:endParaRPr lang="en-US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876799" y="1028640"/>
            <a:ext cx="4084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1000" dirty="0" smtClean="0">
                <a:solidFill>
                  <a:srgbClr val="000000"/>
                </a:solidFill>
              </a:rPr>
              <a:t>Aggregated </a:t>
            </a:r>
            <a:r>
              <a:rPr lang="en-US" sz="1000" dirty="0" err="1" smtClean="0">
                <a:solidFill>
                  <a:srgbClr val="000000"/>
                </a:solidFill>
              </a:rPr>
              <a:t>MedEx</a:t>
            </a:r>
            <a:r>
              <a:rPr lang="en-US" sz="1000" dirty="0" smtClean="0">
                <a:solidFill>
                  <a:srgbClr val="000000"/>
                </a:solidFill>
              </a:rPr>
              <a:t> savings ~ </a:t>
            </a:r>
            <a:r>
              <a:rPr lang="en-US" sz="1000" b="1" dirty="0" smtClean="0">
                <a:solidFill>
                  <a:srgbClr val="000000"/>
                </a:solidFill>
              </a:rPr>
              <a:t>$1.01* M </a:t>
            </a:r>
            <a:r>
              <a:rPr lang="en-US" sz="1000" dirty="0" smtClean="0">
                <a:solidFill>
                  <a:srgbClr val="000000"/>
                </a:solidFill>
              </a:rPr>
              <a:t>for selected use cases </a:t>
            </a:r>
            <a:r>
              <a:rPr lang="en-US" sz="600" dirty="0">
                <a:solidFill>
                  <a:srgbClr val="000000"/>
                </a:solidFill>
              </a:rPr>
              <a:t>(considering 10% incorrect </a:t>
            </a:r>
            <a:r>
              <a:rPr lang="en-US" sz="600" dirty="0" smtClean="0">
                <a:solidFill>
                  <a:srgbClr val="000000"/>
                </a:solidFill>
              </a:rPr>
              <a:t>RN approvals)</a:t>
            </a:r>
            <a:endParaRPr lang="en-US" sz="600" dirty="0">
              <a:solidFill>
                <a:srgbClr val="000000"/>
              </a:solidFill>
            </a:endParaRPr>
          </a:p>
          <a:p>
            <a:pPr>
              <a:buClr>
                <a:schemeClr val="accent3"/>
              </a:buClr>
            </a:pP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304800" y="782384"/>
            <a:ext cx="4450081" cy="2017966"/>
          </a:xfrm>
          <a:prstGeom prst="rect">
            <a:avLst/>
          </a:prstGeom>
          <a:noFill/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91440" rtlCol="0" anchor="t"/>
          <a:lstStyle/>
          <a:p>
            <a:pPr>
              <a:lnSpc>
                <a:spcPct val="150000"/>
              </a:lnSpc>
              <a:buClr>
                <a:schemeClr val="accent3"/>
              </a:buClr>
            </a:pP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45843" y="782953"/>
            <a:ext cx="4115278" cy="2017966"/>
          </a:xfrm>
          <a:prstGeom prst="rect">
            <a:avLst/>
          </a:prstGeom>
          <a:noFill/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91440" rtlCol="0" anchor="t"/>
          <a:lstStyle/>
          <a:p>
            <a:pPr>
              <a:lnSpc>
                <a:spcPct val="150000"/>
              </a:lnSpc>
              <a:buClr>
                <a:schemeClr val="accent3"/>
              </a:buClr>
            </a:pPr>
            <a:endParaRPr lang="en-US" sz="10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lsharma4\AppData\Local\Microsoft\Windows\Temporary Internet Files\Content.IE5\BL1S2LVD\768px-Document-ope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7896" y="3346189"/>
            <a:ext cx="347645" cy="44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sharma4\AppData\Local\Microsoft\Windows\Temporary Internet Files\Content.IE5\Q01P46M2\User_icon_2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928" y="3399192"/>
            <a:ext cx="337272" cy="33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990600" y="3546031"/>
            <a:ext cx="30480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7200" y="3714750"/>
            <a:ext cx="6290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600" dirty="0" smtClean="0">
                <a:solidFill>
                  <a:srgbClr val="4D4D4D"/>
                </a:solidFill>
              </a:rPr>
              <a:t>Incoming PA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66800" y="3717699"/>
            <a:ext cx="8700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600" dirty="0" smtClean="0">
                <a:solidFill>
                  <a:srgbClr val="4D4D4D"/>
                </a:solidFill>
              </a:rPr>
              <a:t>Case reaches CAC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600200" y="3546031"/>
            <a:ext cx="30480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1936800" y="3222969"/>
            <a:ext cx="1035000" cy="646124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Can CAC take decision?</a:t>
            </a:r>
          </a:p>
        </p:txBody>
      </p:sp>
      <p:cxnSp>
        <p:nvCxnSpPr>
          <p:cNvPr id="22" name="Straight Arrow Connector 21"/>
          <p:cNvCxnSpPr>
            <a:endCxn id="29" idx="1"/>
          </p:cNvCxnSpPr>
          <p:nvPr/>
        </p:nvCxnSpPr>
        <p:spPr>
          <a:xfrm>
            <a:off x="2971800" y="3546031"/>
            <a:ext cx="487682" cy="461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454300" y="3867150"/>
            <a:ext cx="0" cy="302643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19400" y="3257550"/>
            <a:ext cx="704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600" dirty="0" smtClean="0">
                <a:solidFill>
                  <a:srgbClr val="4D4D4D"/>
                </a:solidFill>
              </a:rPr>
              <a:t>Case routed to</a:t>
            </a:r>
          </a:p>
          <a:p>
            <a:pPr>
              <a:buClr>
                <a:schemeClr val="accent3"/>
              </a:buClr>
            </a:pPr>
            <a:r>
              <a:rPr lang="en-US" sz="600" dirty="0" smtClean="0">
                <a:solidFill>
                  <a:srgbClr val="4D4D4D"/>
                </a:solidFill>
              </a:rPr>
              <a:t> Clinical team </a:t>
            </a:r>
          </a:p>
        </p:txBody>
      </p:sp>
      <p:sp>
        <p:nvSpPr>
          <p:cNvPr id="27" name="Flowchart: Decision 26"/>
          <p:cNvSpPr/>
          <p:nvPr/>
        </p:nvSpPr>
        <p:spPr>
          <a:xfrm>
            <a:off x="4876800" y="3222969"/>
            <a:ext cx="1035000" cy="646124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Is case High risk?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59482" y="3113443"/>
            <a:ext cx="1126373" cy="874395"/>
          </a:xfrm>
          <a:prstGeom prst="rect">
            <a:avLst/>
          </a:prstGeom>
          <a:solidFill>
            <a:schemeClr val="bg2"/>
          </a:solidFill>
          <a:ln w="12700">
            <a:solidFill>
              <a:srgbClr val="27C3F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 smtClean="0">
                <a:solidFill>
                  <a:srgbClr val="033453"/>
                </a:solidFill>
              </a:rPr>
              <a:t>   </a:t>
            </a:r>
            <a:r>
              <a:rPr lang="en-US" sz="900" b="1" dirty="0" smtClean="0">
                <a:solidFill>
                  <a:srgbClr val="033453"/>
                </a:solidFill>
              </a:rPr>
              <a:t>   </a:t>
            </a:r>
            <a:r>
              <a:rPr lang="en-US" sz="600" b="1" dirty="0" smtClean="0">
                <a:solidFill>
                  <a:srgbClr val="033453"/>
                </a:solidFill>
              </a:rPr>
              <a:t>Decision Risk </a:t>
            </a:r>
          </a:p>
          <a:p>
            <a:r>
              <a:rPr lang="en-US" sz="600" b="1" dirty="0" smtClean="0">
                <a:solidFill>
                  <a:srgbClr val="033453"/>
                </a:solidFill>
              </a:rPr>
              <a:t>      Prediction Engine</a:t>
            </a:r>
            <a:endParaRPr lang="en-US" sz="600" b="1" dirty="0">
              <a:solidFill>
                <a:srgbClr val="033453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54010" y="3415643"/>
            <a:ext cx="941790" cy="457200"/>
          </a:xfrm>
          <a:prstGeom prst="rect">
            <a:avLst/>
          </a:prstGeom>
          <a:noFill/>
          <a:ln w="12700">
            <a:solidFill>
              <a:srgbClr val="27C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033453"/>
                </a:solidFill>
              </a:rPr>
              <a:t>Service line tagged as  high risk or low risk</a:t>
            </a:r>
            <a:endParaRPr lang="en-US" sz="600" dirty="0">
              <a:solidFill>
                <a:srgbClr val="033453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72000" y="3550640"/>
            <a:ext cx="30480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911800" y="3550641"/>
            <a:ext cx="30480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30455" y="3294074"/>
            <a:ext cx="1143000" cy="4206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RN makes notes, provides decision recommendation &amp; route the case to MD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391400" y="3559300"/>
            <a:ext cx="30480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696200" y="3315788"/>
            <a:ext cx="896455" cy="4206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MD takes decision &amp; routes the case back to RN</a:t>
            </a:r>
          </a:p>
        </p:txBody>
      </p:sp>
      <p:pic>
        <p:nvPicPr>
          <p:cNvPr id="1029" name="Picture 5" descr="C:\Users\lsharma4\AppData\Local\Microsoft\Windows\Temporary Internet Files\Content.IE5\7UR1FP03\853px-Stub_doctors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6200" y="3105150"/>
            <a:ext cx="237292" cy="28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867400" y="3377684"/>
            <a:ext cx="381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600" dirty="0" smtClean="0">
                <a:solidFill>
                  <a:srgbClr val="4D4D4D"/>
                </a:solidFill>
              </a:rPr>
              <a:t>Yes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394300" y="3790950"/>
            <a:ext cx="0" cy="302643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10200" y="3939533"/>
            <a:ext cx="381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600" dirty="0" smtClean="0">
                <a:solidFill>
                  <a:srgbClr val="4D4D4D"/>
                </a:solidFill>
              </a:rPr>
              <a:t>No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006072" y="4169793"/>
            <a:ext cx="896455" cy="4206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C</a:t>
            </a:r>
            <a:r>
              <a:rPr lang="en-US" sz="600" dirty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A</a:t>
            </a:r>
            <a:r>
              <a:rPr lang="en-US" sz="600" dirty="0" smtClean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C takes decision &amp; closes the case in ICUE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38400" y="3947608"/>
            <a:ext cx="381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600" dirty="0" smtClean="0">
                <a:solidFill>
                  <a:srgbClr val="4D4D4D"/>
                </a:solidFill>
              </a:rPr>
              <a:t>Yes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25141" y="3562350"/>
            <a:ext cx="381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600" dirty="0" smtClean="0">
                <a:solidFill>
                  <a:srgbClr val="4D4D4D"/>
                </a:solidFill>
              </a:rPr>
              <a:t>No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52800" y="425981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600" b="1" dirty="0">
                <a:solidFill>
                  <a:srgbClr val="000000"/>
                </a:solidFill>
              </a:rPr>
              <a:t>Scores predicted as High Risk &amp; Low </a:t>
            </a:r>
            <a:r>
              <a:rPr lang="en-US" sz="600" b="1" dirty="0" smtClean="0">
                <a:solidFill>
                  <a:srgbClr val="000000"/>
                </a:solidFill>
              </a:rPr>
              <a:t>Risk </a:t>
            </a:r>
            <a:r>
              <a:rPr lang="en-US" sz="600" b="1" dirty="0">
                <a:solidFill>
                  <a:srgbClr val="000000"/>
                </a:solidFill>
              </a:rPr>
              <a:t>based on Denial probability of Prior </a:t>
            </a:r>
            <a:r>
              <a:rPr lang="en-US" sz="600" b="1" dirty="0" err="1" smtClean="0">
                <a:solidFill>
                  <a:srgbClr val="000000"/>
                </a:solidFill>
              </a:rPr>
              <a:t>Auth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59" name="Down Arrow 58"/>
          <p:cNvSpPr/>
          <p:nvPr/>
        </p:nvSpPr>
        <p:spPr>
          <a:xfrm>
            <a:off x="3821687" y="4039941"/>
            <a:ext cx="387350" cy="270507"/>
          </a:xfrm>
          <a:prstGeom prst="downArrow">
            <a:avLst/>
          </a:prstGeom>
          <a:solidFill>
            <a:srgbClr val="00A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Decision 59"/>
          <p:cNvSpPr/>
          <p:nvPr/>
        </p:nvSpPr>
        <p:spPr>
          <a:xfrm>
            <a:off x="6156797" y="3983026"/>
            <a:ext cx="1035000" cy="646124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Can RN take decision?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939145" y="4132274"/>
            <a:ext cx="896455" cy="4206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Case routed to RN</a:t>
            </a:r>
          </a:p>
        </p:txBody>
      </p:sp>
      <p:pic>
        <p:nvPicPr>
          <p:cNvPr id="1028" name="Picture 4" descr="C:\Users\lsharma4\AppData\Local\Microsoft\Windows\Temporary Internet Files\Content.IE5\7UR1FP03\nurse-icon-thumb650964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85207" y="3915152"/>
            <a:ext cx="248107" cy="24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Arrow Connector 64"/>
          <p:cNvCxnSpPr/>
          <p:nvPr/>
        </p:nvCxnSpPr>
        <p:spPr>
          <a:xfrm>
            <a:off x="5867400" y="4310448"/>
            <a:ext cx="30480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7" idx="1"/>
          </p:cNvCxnSpPr>
          <p:nvPr/>
        </p:nvCxnSpPr>
        <p:spPr>
          <a:xfrm>
            <a:off x="7200273" y="4305205"/>
            <a:ext cx="495927" cy="883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696200" y="4095750"/>
            <a:ext cx="896455" cy="4206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RN takes decision &amp; closes the case in ICUE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39000" y="4101945"/>
            <a:ext cx="381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600" dirty="0" smtClean="0">
                <a:solidFill>
                  <a:srgbClr val="4D4D4D"/>
                </a:solidFill>
              </a:rPr>
              <a:t>Yes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674297" y="3737576"/>
            <a:ext cx="0" cy="26857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674297" y="3774817"/>
            <a:ext cx="381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600" dirty="0" smtClean="0">
                <a:solidFill>
                  <a:srgbClr val="4D4D4D"/>
                </a:solidFill>
              </a:rPr>
              <a:t>No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144427" y="3747016"/>
            <a:ext cx="0" cy="302643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816433"/>
              </p:ext>
            </p:extLst>
          </p:nvPr>
        </p:nvGraphicFramePr>
        <p:xfrm>
          <a:off x="4939145" y="1352550"/>
          <a:ext cx="3976255" cy="1371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52055"/>
                <a:gridCol w="990600"/>
                <a:gridCol w="609600"/>
                <a:gridCol w="990600"/>
                <a:gridCol w="533400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Procedure Code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Cases touched  by RN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Approval %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Average Billed amount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Potential </a:t>
                      </a:r>
                    </a:p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Savings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179593"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E0748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1391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93%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$ 5,936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$</a:t>
                      </a:r>
                      <a:r>
                        <a:rPr lang="en-US" sz="600" baseline="0" dirty="0" smtClean="0">
                          <a:solidFill>
                            <a:srgbClr val="000000"/>
                          </a:solidFill>
                        </a:rPr>
                        <a:t> 693,403</a:t>
                      </a:r>
                    </a:p>
                  </a:txBody>
                  <a:tcPr/>
                </a:tc>
              </a:tr>
              <a:tr h="179593"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43239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925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87%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$ 1,755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$ 126,498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179593"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93306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694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89%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$  574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$</a:t>
                      </a:r>
                      <a:r>
                        <a:rPr lang="en-US" sz="600" baseline="0" dirty="0" smtClean="0">
                          <a:solidFill>
                            <a:srgbClr val="000000"/>
                          </a:solidFill>
                        </a:rPr>
                        <a:t>  </a:t>
                      </a:r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31,965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179593"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64493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454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96%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$ 2,758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$108,458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179593"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58558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408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85%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$ 4,285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$133,063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62323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367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92%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$ 1,724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$  52,958</a:t>
                      </a: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itle 1"/>
          <p:cNvSpPr txBox="1">
            <a:spLocks/>
          </p:cNvSpPr>
          <p:nvPr/>
        </p:nvSpPr>
        <p:spPr>
          <a:xfrm>
            <a:off x="544149" y="133351"/>
            <a:ext cx="5943600" cy="592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 Decision Risk Prediction</a:t>
            </a:r>
            <a:endParaRPr lang="en-US" dirty="0"/>
          </a:p>
          <a:p>
            <a:r>
              <a:rPr lang="en-US" sz="2000" b="0" i="1" dirty="0" smtClean="0">
                <a:solidFill>
                  <a:srgbClr val="FF5F0E"/>
                </a:solidFill>
              </a:rPr>
              <a:t>Overview</a:t>
            </a:r>
            <a:endParaRPr lang="en-US" sz="2000" b="0" i="1" dirty="0">
              <a:solidFill>
                <a:srgbClr val="FF5F0E"/>
              </a:solidFill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877861"/>
              </p:ext>
            </p:extLst>
          </p:nvPr>
        </p:nvGraphicFramePr>
        <p:xfrm>
          <a:off x="6896100" y="396240"/>
          <a:ext cx="177927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635"/>
                <a:gridCol w="889635"/>
              </a:tblGrid>
              <a:tr h="118110">
                <a:tc>
                  <a:txBody>
                    <a:bodyPr/>
                    <a:lstStyle/>
                    <a:p>
                      <a:r>
                        <a:rPr lang="en-US" sz="6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Sponsor</a:t>
                      </a:r>
                      <a:endParaRPr lang="en-US" sz="6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b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8110">
                <a:tc>
                  <a:txBody>
                    <a:bodyPr/>
                    <a:lstStyle/>
                    <a:p>
                      <a:r>
                        <a:rPr lang="en-US" sz="6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Presented</a:t>
                      </a:r>
                      <a:r>
                        <a:rPr lang="en-US" sz="6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 by</a:t>
                      </a:r>
                      <a:endParaRPr lang="en-US" sz="6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89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16190" y="4896196"/>
            <a:ext cx="1066800" cy="12588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3CAB04B-80FC-4C5A-B259-EBC570C185A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43209" y="133351"/>
            <a:ext cx="5943600" cy="592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 Decision Risk Prediction</a:t>
            </a:r>
            <a:endParaRPr lang="en-US" dirty="0"/>
          </a:p>
          <a:p>
            <a:r>
              <a:rPr lang="en-US" sz="2000" b="0" i="1" dirty="0" smtClean="0">
                <a:solidFill>
                  <a:srgbClr val="FF5F0E"/>
                </a:solidFill>
              </a:rPr>
              <a:t>Contd.</a:t>
            </a:r>
            <a:endParaRPr lang="en-US" sz="2000" b="0" i="1" dirty="0">
              <a:solidFill>
                <a:srgbClr val="FF5F0E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83397"/>
              </p:ext>
            </p:extLst>
          </p:nvPr>
        </p:nvGraphicFramePr>
        <p:xfrm>
          <a:off x="6896100" y="396240"/>
          <a:ext cx="177927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635"/>
                <a:gridCol w="889635"/>
              </a:tblGrid>
              <a:tr h="118110">
                <a:tc>
                  <a:txBody>
                    <a:bodyPr/>
                    <a:lstStyle/>
                    <a:p>
                      <a:r>
                        <a:rPr lang="en-US" sz="6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Sponsor</a:t>
                      </a:r>
                      <a:endParaRPr lang="en-US" sz="6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b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8110">
                <a:tc>
                  <a:txBody>
                    <a:bodyPr/>
                    <a:lstStyle/>
                    <a:p>
                      <a:r>
                        <a:rPr lang="en-US" sz="6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Presented</a:t>
                      </a:r>
                      <a:r>
                        <a:rPr lang="en-US" sz="6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 by</a:t>
                      </a:r>
                      <a:endParaRPr lang="en-US" sz="6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058764"/>
              </p:ext>
            </p:extLst>
          </p:nvPr>
        </p:nvGraphicFramePr>
        <p:xfrm>
          <a:off x="384811" y="855523"/>
          <a:ext cx="6568135" cy="2687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45"/>
                <a:gridCol w="116840"/>
                <a:gridCol w="1399540"/>
                <a:gridCol w="4765510"/>
              </a:tblGrid>
              <a:tr h="16350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First cut model Results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350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Line of Business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E&amp;I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350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II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Time Period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Jan’17</a:t>
                      </a:r>
                      <a:r>
                        <a:rPr lang="en-US" sz="11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– Dec’18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350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III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Solution Type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Predictive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877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IV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Class Definition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r>
                        <a:rPr lang="en-US" sz="11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: MD Denials </a:t>
                      </a:r>
                      <a:r>
                        <a:rPr lang="en-US" sz="11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[36%]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Non-</a:t>
                      </a:r>
                      <a:r>
                        <a:rPr lang="en-US" sz="1100" b="1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r>
                        <a:rPr lang="en-US" sz="110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: MD Approvals, RN Approvals, RN Denials </a:t>
                      </a:r>
                      <a:r>
                        <a:rPr lang="en-US" sz="1100" b="1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[64%]</a:t>
                      </a:r>
                      <a:endParaRPr lang="en-US" sz="11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3503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Model Diagnosis</a:t>
                      </a:r>
                      <a:endParaRPr lang="en-US" sz="1100" b="1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5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Algorithm Used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US" sz="11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3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Model Performance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1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599033"/>
              </p:ext>
            </p:extLst>
          </p:nvPr>
        </p:nvGraphicFramePr>
        <p:xfrm>
          <a:off x="2293620" y="2618740"/>
          <a:ext cx="3245596" cy="817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2520"/>
                <a:gridCol w="1067812"/>
                <a:gridCol w="1065264"/>
              </a:tblGrid>
              <a:tr h="279400"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Predicted – 1</a:t>
                      </a:r>
                      <a:endParaRPr lang="en-US" sz="11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Predicted –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Actual – 1</a:t>
                      </a:r>
                      <a:endParaRPr lang="en-US" sz="11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2528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58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Actual –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1260*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1885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384810" y="3870728"/>
            <a:ext cx="8343900" cy="26161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Next Steps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31470" y="4140888"/>
            <a:ext cx="43447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</a:rPr>
              <a:t>Model improvisation with additional features into consideration</a:t>
            </a:r>
          </a:p>
          <a:p>
            <a:pPr marL="228600" indent="-2286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</a:rPr>
              <a:t>Expansion of use cases</a:t>
            </a:r>
            <a:endParaRPr lang="en-US" sz="1100" dirty="0"/>
          </a:p>
        </p:txBody>
      </p:sp>
      <p:sp>
        <p:nvSpPr>
          <p:cNvPr id="59" name="Rectangle 58"/>
          <p:cNvSpPr/>
          <p:nvPr/>
        </p:nvSpPr>
        <p:spPr>
          <a:xfrm>
            <a:off x="4867259" y="4124011"/>
            <a:ext cx="380811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</a:rPr>
              <a:t>Need Audit support for sample </a:t>
            </a:r>
            <a:r>
              <a:rPr lang="en-US" sz="1100" dirty="0">
                <a:solidFill>
                  <a:schemeClr val="bg2">
                    <a:lumMod val="10000"/>
                  </a:schemeClr>
                </a:solidFill>
              </a:rPr>
              <a:t>cases </a:t>
            </a: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</a:rPr>
              <a:t>having contradictory decisions by </a:t>
            </a:r>
            <a:r>
              <a:rPr lang="en-US" sz="1100" dirty="0">
                <a:solidFill>
                  <a:schemeClr val="bg2">
                    <a:lumMod val="10000"/>
                  </a:schemeClr>
                </a:solidFill>
              </a:rPr>
              <a:t>m</a:t>
            </a: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</a:rPr>
              <a:t>odel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84811" y="3547869"/>
            <a:ext cx="72313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US" sz="1600" b="1" dirty="0" smtClean="0">
                <a:solidFill>
                  <a:schemeClr val="accent2"/>
                </a:solidFill>
              </a:rPr>
              <a:t>*</a:t>
            </a: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</a:rPr>
              <a:t>1260 (will be reduced further by model improvisation) will be the additional inventory load for MDs</a:t>
            </a:r>
            <a:endParaRPr lang="en-US" sz="1100" dirty="0"/>
          </a:p>
        </p:txBody>
      </p:sp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21" y="2688910"/>
            <a:ext cx="3060819" cy="75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58582"/>
              </p:ext>
            </p:extLst>
          </p:nvPr>
        </p:nvGraphicFramePr>
        <p:xfrm>
          <a:off x="7097689" y="1173479"/>
          <a:ext cx="2015831" cy="1430019"/>
        </p:xfrm>
        <a:graphic>
          <a:graphicData uri="http://schemas.openxmlformats.org/drawingml/2006/table">
            <a:tbl>
              <a:tblPr/>
              <a:tblGrid>
                <a:gridCol w="607948"/>
                <a:gridCol w="1407883"/>
              </a:tblGrid>
              <a:tr h="5396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Proc Code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Cases</a:t>
                      </a:r>
                      <a:r>
                        <a:rPr lang="en-US" sz="8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 Predicted by Model as High Risk but were Approved by RNs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483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43239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183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58558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62323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64493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93306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E0748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Rectangle 62"/>
          <p:cNvSpPr/>
          <p:nvPr/>
        </p:nvSpPr>
        <p:spPr>
          <a:xfrm>
            <a:off x="7097689" y="862101"/>
            <a:ext cx="2015831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Model Opportunity</a:t>
            </a:r>
            <a:r>
              <a:rPr lang="en-US" sz="600" b="1" dirty="0" smtClean="0">
                <a:solidFill>
                  <a:srgbClr val="000000"/>
                </a:solidFill>
              </a:rPr>
              <a:t>Q3’18-Q4’18</a:t>
            </a:r>
            <a:endParaRPr lang="en-US" sz="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</a:t>
            </a:r>
            <a:r>
              <a:rPr lang="en-US" dirty="0"/>
              <a:t> </a:t>
            </a:r>
            <a:r>
              <a:rPr lang="en-US" dirty="0" smtClean="0"/>
              <a:t>Calculation : PA Decision Risk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3</a:t>
            </a:fld>
            <a:endParaRPr lang="en-US">
              <a:solidFill>
                <a:srgbClr val="8C95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320" y="3228022"/>
            <a:ext cx="704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3"/>
              </a:buClr>
            </a:pPr>
            <a:r>
              <a:rPr lang="en-US" sz="10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Total cases touched by RN annually (for all the selected CPTs in 2018) = 4,239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3"/>
              </a:buClr>
            </a:pPr>
            <a:r>
              <a:rPr lang="en-US" sz="10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Total cost avoidance by deploying risk scoring engine =  ~ $ 1,145,684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3"/>
              </a:buClr>
            </a:pPr>
            <a:endParaRPr lang="en-US" sz="1000" dirty="0">
              <a:solidFill>
                <a:srgbClr val="0000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3"/>
              </a:buClr>
            </a:pPr>
            <a:r>
              <a:rPr lang="en-US" sz="10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Assuming </a:t>
            </a:r>
            <a:r>
              <a:rPr lang="en-US" sz="1000" dirty="0" err="1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atleast</a:t>
            </a:r>
            <a:r>
              <a:rPr lang="en-US" sz="10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10% incorrect denials by RN, the additional inventory that will get routed to MD = 424 cases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3"/>
              </a:buClr>
            </a:pPr>
            <a:r>
              <a:rPr lang="en-US" sz="10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Additional operational cost for MD review = 424 cases * $ 300 = $ 127,200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3"/>
              </a:buClr>
            </a:pPr>
            <a:endParaRPr lang="en-US" sz="1000" dirty="0" smtClean="0">
              <a:solidFill>
                <a:srgbClr val="0000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3"/>
              </a:buClr>
            </a:pPr>
            <a:r>
              <a:rPr lang="en-US" sz="10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Net </a:t>
            </a:r>
            <a:r>
              <a:rPr lang="en-US" sz="1000" dirty="0" err="1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MedEx</a:t>
            </a:r>
            <a:r>
              <a:rPr lang="en-US" sz="10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Savings = $ 1,145,684 - $ 127,200 = </a:t>
            </a:r>
            <a:r>
              <a:rPr lang="en-US" sz="1000" b="1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$ 1,018,484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" y="787401"/>
            <a:ext cx="7771130" cy="115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8" y="2038350"/>
            <a:ext cx="4114801" cy="110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877861"/>
              </p:ext>
            </p:extLst>
          </p:nvPr>
        </p:nvGraphicFramePr>
        <p:xfrm>
          <a:off x="6896100" y="396240"/>
          <a:ext cx="177927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635"/>
                <a:gridCol w="889635"/>
              </a:tblGrid>
              <a:tr h="118110">
                <a:tc>
                  <a:txBody>
                    <a:bodyPr/>
                    <a:lstStyle/>
                    <a:p>
                      <a:r>
                        <a:rPr lang="en-US" sz="6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Sponsor</a:t>
                      </a:r>
                      <a:endParaRPr lang="en-US" sz="6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b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8110">
                <a:tc>
                  <a:txBody>
                    <a:bodyPr/>
                    <a:lstStyle/>
                    <a:p>
                      <a:r>
                        <a:rPr lang="en-US" sz="6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Presented</a:t>
                      </a:r>
                      <a:r>
                        <a:rPr lang="en-US" sz="6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 by</a:t>
                      </a:r>
                      <a:endParaRPr lang="en-US" sz="6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4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 Decision Risk Prediction</a:t>
            </a:r>
            <a:br>
              <a:rPr lang="en-US" dirty="0"/>
            </a:br>
            <a:r>
              <a:rPr lang="en-US" b="0" i="1" dirty="0" smtClean="0">
                <a:solidFill>
                  <a:srgbClr val="FF0000"/>
                </a:solidFill>
              </a:rPr>
              <a:t>Overview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1462" y="850040"/>
            <a:ext cx="8736806" cy="50783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-257175" algn="ctr" defTabSz="685783">
              <a:lnSpc>
                <a:spcPct val="95000"/>
              </a:lnSpc>
              <a:spcBef>
                <a:spcPts val="800"/>
              </a:spcBef>
              <a:spcAft>
                <a:spcPts val="450"/>
              </a:spcAft>
              <a:buClr>
                <a:schemeClr val="accent3"/>
              </a:buClr>
              <a:buFont typeface="Arial" panose="020B0604020202020204" pitchFamily="34" charset="0"/>
              <a:buChar char="​"/>
            </a:pPr>
            <a:r>
              <a:rPr lang="en-US" sz="1500" dirty="0">
                <a:solidFill>
                  <a:schemeClr val="tx1">
                    <a:lumMod val="75000"/>
                  </a:schemeClr>
                </a:solidFill>
              </a:rPr>
              <a:t>Develop analytics that will prioritize CCR inventory for MD review basis the likelihood of its denial. This will drive the highest risk cases to the MDs and left-shift lower risk cases to RNs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9245" y="1404004"/>
            <a:ext cx="5239100" cy="2179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spcAft>
                <a:spcPts val="300"/>
              </a:spcAft>
              <a:buClr>
                <a:schemeClr val="accent3"/>
              </a:buClr>
            </a:pPr>
            <a:r>
              <a:rPr lang="en-US" sz="900" b="1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8390" y="1610023"/>
            <a:ext cx="5218028" cy="1447501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txBody>
          <a:bodyPr wrap="square" lIns="27432" tIns="34290" rIns="27432" bIns="34290" rtlCol="0">
            <a:noAutofit/>
          </a:bodyPr>
          <a:lstStyle/>
          <a:p>
            <a:pPr marL="128588" indent="-128588">
              <a:lnSpc>
                <a:spcPct val="150000"/>
              </a:lnSpc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2">
                    <a:lumMod val="10000"/>
                  </a:schemeClr>
                </a:solidFill>
                <a:cs typeface="Times New Roman" pitchFamily="18" charset="0"/>
              </a:rPr>
              <a:t>Use historical MD decision making on PA cases to develop ML model that will score cases as either high or low risk for denial</a:t>
            </a:r>
          </a:p>
          <a:p>
            <a:pPr marL="128588" indent="-128588">
              <a:lnSpc>
                <a:spcPct val="150000"/>
              </a:lnSpc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2">
                    <a:lumMod val="10000"/>
                  </a:schemeClr>
                </a:solidFill>
                <a:cs typeface="Times New Roman" pitchFamily="18" charset="0"/>
              </a:rPr>
              <a:t>For low-risk cases, </a:t>
            </a:r>
            <a:r>
              <a:rPr lang="en-US" sz="900" b="1" i="1" dirty="0">
                <a:solidFill>
                  <a:schemeClr val="bg2">
                    <a:lumMod val="10000"/>
                  </a:schemeClr>
                </a:solidFill>
                <a:cs typeface="Times New Roman" pitchFamily="18" charset="0"/>
              </a:rPr>
              <a:t>Left shift the decision maker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cs typeface="Times New Roman" pitchFamily="18" charset="0"/>
              </a:rPr>
              <a:t>: Identify cases wherein Nurse education or special routing rules can drive down MD case reviews </a:t>
            </a:r>
          </a:p>
          <a:p>
            <a:pPr marL="128588" indent="-128588">
              <a:lnSpc>
                <a:spcPct val="150000"/>
              </a:lnSpc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2">
                    <a:lumMod val="10000"/>
                  </a:schemeClr>
                </a:solidFill>
                <a:cs typeface="Times New Roman" pitchFamily="18" charset="0"/>
              </a:rPr>
              <a:t>For high-risk cases, </a:t>
            </a:r>
            <a:r>
              <a:rPr lang="en-US" sz="900" b="1" i="1" dirty="0">
                <a:solidFill>
                  <a:schemeClr val="bg2">
                    <a:lumMod val="10000"/>
                  </a:schemeClr>
                </a:solidFill>
                <a:cs typeface="Times New Roman" pitchFamily="18" charset="0"/>
              </a:rPr>
              <a:t>Force case to MD review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cs typeface="Times New Roman" pitchFamily="18" charset="0"/>
              </a:rPr>
              <a:t>: route to queue where RN will prep case but will not render decision. This will drive </a:t>
            </a:r>
            <a:r>
              <a:rPr lang="en-US" sz="900" dirty="0" err="1">
                <a:solidFill>
                  <a:schemeClr val="bg2">
                    <a:lumMod val="10000"/>
                  </a:schemeClr>
                </a:solidFill>
                <a:cs typeface="Times New Roman" pitchFamily="18" charset="0"/>
              </a:rPr>
              <a:t>MedEx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cs typeface="Times New Roman" pitchFamily="18" charset="0"/>
              </a:rPr>
              <a:t> savings by reducing inappropriate approvals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33" y="3480590"/>
            <a:ext cx="1807880" cy="122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9246" y="3133096"/>
            <a:ext cx="2241085" cy="1646072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8580" tIns="68580" rIns="68580" bIns="34290" rtlCol="0" anchor="t"/>
          <a:lstStyle/>
          <a:p>
            <a:pPr>
              <a:lnSpc>
                <a:spcPct val="150000"/>
              </a:lnSpc>
              <a:buClr>
                <a:schemeClr val="accent3"/>
              </a:buClr>
            </a:pPr>
            <a:endParaRPr lang="en-US" sz="800" b="1" dirty="0">
              <a:solidFill>
                <a:schemeClr val="tx2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9246" y="3128314"/>
            <a:ext cx="2241084" cy="1974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900" b="1" dirty="0"/>
              <a:t>Left Shifting Landscaping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83306" y="1392077"/>
            <a:ext cx="2978675" cy="217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900" b="1" dirty="0"/>
              <a:t>MD Audit of High Risk approvals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93595" y="1392079"/>
            <a:ext cx="2968386" cy="3387089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8580" tIns="68580" rIns="68580" bIns="34290" rtlCol="0" anchor="t"/>
          <a:lstStyle/>
          <a:p>
            <a:pPr>
              <a:lnSpc>
                <a:spcPct val="150000"/>
              </a:lnSpc>
              <a:buClr>
                <a:schemeClr val="accent3"/>
              </a:buClr>
            </a:pPr>
            <a:endParaRPr lang="en-US" sz="800" b="1" dirty="0">
              <a:solidFill>
                <a:schemeClr val="tx2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00774" y="3523971"/>
            <a:ext cx="1028700" cy="478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900" dirty="0"/>
              <a:t>Correctly approved</a:t>
            </a:r>
          </a:p>
          <a:p>
            <a:pPr algn="ctr"/>
            <a:r>
              <a:rPr lang="en-US" sz="900" dirty="0"/>
              <a:t>10 Cases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98351" y="3509840"/>
            <a:ext cx="1028700" cy="480060"/>
          </a:xfrm>
          <a:prstGeom prst="rect">
            <a:avLst/>
          </a:prstGeom>
          <a:solidFill>
            <a:srgbClr val="A22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900" dirty="0"/>
              <a:t>Erroneously approved</a:t>
            </a:r>
          </a:p>
          <a:p>
            <a:pPr algn="ctr"/>
            <a:r>
              <a:rPr lang="en-US" sz="900" dirty="0"/>
              <a:t>5 Cases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989668" y="2593314"/>
            <a:ext cx="765950" cy="498388"/>
          </a:xfrm>
          <a:prstGeom prst="rect">
            <a:avLst/>
          </a:prstGeom>
          <a:solidFill>
            <a:srgbClr val="00A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900" dirty="0"/>
              <a:t>Clinical</a:t>
            </a:r>
          </a:p>
          <a:p>
            <a:pPr algn="ctr"/>
            <a:r>
              <a:rPr lang="en-US" sz="900" dirty="0"/>
              <a:t>15 Cases</a:t>
            </a:r>
          </a:p>
        </p:txBody>
      </p:sp>
      <p:cxnSp>
        <p:nvCxnSpPr>
          <p:cNvPr id="44" name="Straight Arrow Connector 43"/>
          <p:cNvCxnSpPr>
            <a:stCxn id="43" idx="2"/>
            <a:endCxn id="41" idx="0"/>
          </p:cNvCxnSpPr>
          <p:nvPr/>
        </p:nvCxnSpPr>
        <p:spPr>
          <a:xfrm flipH="1">
            <a:off x="6715125" y="3091702"/>
            <a:ext cx="657518" cy="432269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2"/>
            <a:endCxn id="42" idx="0"/>
          </p:cNvCxnSpPr>
          <p:nvPr/>
        </p:nvCxnSpPr>
        <p:spPr>
          <a:xfrm>
            <a:off x="7372643" y="3091702"/>
            <a:ext cx="640058" cy="418138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556592" y="4175097"/>
            <a:ext cx="178016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spcAft>
                <a:spcPts val="300"/>
              </a:spcAft>
              <a:buClr>
                <a:schemeClr val="accent3"/>
              </a:buClr>
            </a:pPr>
            <a:r>
              <a:rPr lang="en-US" sz="900" dirty="0">
                <a:solidFill>
                  <a:srgbClr val="4D4D4D"/>
                </a:solidFill>
              </a:rPr>
              <a:t>33% error rate on </a:t>
            </a:r>
            <a:r>
              <a:rPr lang="en-US" sz="900" b="1" i="1" dirty="0">
                <a:solidFill>
                  <a:srgbClr val="4D4D4D"/>
                </a:solidFill>
              </a:rPr>
              <a:t>high risk </a:t>
            </a:r>
            <a:r>
              <a:rPr lang="en-US" sz="900" dirty="0">
                <a:solidFill>
                  <a:srgbClr val="4D4D4D"/>
                </a:solidFill>
              </a:rPr>
              <a:t>clinical cases</a:t>
            </a:r>
          </a:p>
        </p:txBody>
      </p:sp>
      <p:sp>
        <p:nvSpPr>
          <p:cNvPr id="47" name="Right Brace 46"/>
          <p:cNvSpPr/>
          <p:nvPr/>
        </p:nvSpPr>
        <p:spPr>
          <a:xfrm rot="5400000">
            <a:off x="7270661" y="3518689"/>
            <a:ext cx="139832" cy="1178942"/>
          </a:xfrm>
          <a:prstGeom prst="rightBrace">
            <a:avLst/>
          </a:prstGeom>
          <a:ln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 sz="900"/>
          </a:p>
        </p:txBody>
      </p:sp>
      <p:sp>
        <p:nvSpPr>
          <p:cNvPr id="48" name="TextBox 47"/>
          <p:cNvSpPr txBox="1"/>
          <p:nvPr/>
        </p:nvSpPr>
        <p:spPr>
          <a:xfrm>
            <a:off x="6157912" y="1696912"/>
            <a:ext cx="2350294" cy="873164"/>
          </a:xfrm>
          <a:prstGeom prst="rect">
            <a:avLst/>
          </a:prstGeom>
          <a:noFill/>
        </p:spPr>
        <p:txBody>
          <a:bodyPr wrap="square" lIns="27432" tIns="34290" rIns="27432" bIns="34290" rtlCol="0">
            <a:noAutofit/>
          </a:bodyPr>
          <a:lstStyle/>
          <a:p>
            <a:pPr algn="ctr">
              <a:buClr>
                <a:schemeClr val="accent3"/>
              </a:buClr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clinical cases that were flagged as high-risk by preliminary model but had been approved by RNs were provided to MDs for retrospective audit. 33% were erroneous approvals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36070" y="3133096"/>
            <a:ext cx="2818922" cy="1646072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8580" tIns="68580" rIns="68580" bIns="34290" rtlCol="0" anchor="t"/>
          <a:lstStyle/>
          <a:p>
            <a:pPr>
              <a:lnSpc>
                <a:spcPct val="150000"/>
              </a:lnSpc>
              <a:buClr>
                <a:schemeClr val="accent3"/>
              </a:buClr>
            </a:pPr>
            <a:endParaRPr lang="en-US" sz="800" b="1" dirty="0">
              <a:solidFill>
                <a:schemeClr val="tx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36070" y="3128601"/>
            <a:ext cx="2818922" cy="1974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900" b="1" dirty="0"/>
              <a:t>Risk Scoring of High-Risk Cases</a:t>
            </a:r>
          </a:p>
        </p:txBody>
      </p:sp>
      <p:pic>
        <p:nvPicPr>
          <p:cNvPr id="51" name="Picture 2" descr="C:\Users\lsharma4\AppData\Local\Microsoft\Windows\Temporary Internet Files\Content.IE5\BL1S2LVD\768px-Document-ope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43225" y="3903889"/>
            <a:ext cx="369650" cy="33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3548874" y="3528591"/>
            <a:ext cx="844780" cy="1003018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/>
          <a:lstStyle/>
          <a:p>
            <a:pPr algn="ctr"/>
            <a:r>
              <a:rPr lang="en-US" sz="700" dirty="0">
                <a:solidFill>
                  <a:srgbClr val="033453"/>
                </a:solidFill>
              </a:rPr>
              <a:t>   </a:t>
            </a:r>
            <a:r>
              <a:rPr lang="en-US" sz="700" b="1" dirty="0">
                <a:solidFill>
                  <a:srgbClr val="033453"/>
                </a:solidFill>
              </a:rPr>
              <a:t>  </a:t>
            </a:r>
            <a:r>
              <a:rPr lang="en-US" sz="600" b="1" dirty="0">
                <a:solidFill>
                  <a:srgbClr val="033453"/>
                </a:solidFill>
              </a:rPr>
              <a:t>PA Decision Risk </a:t>
            </a:r>
          </a:p>
          <a:p>
            <a:pPr algn="ctr"/>
            <a:r>
              <a:rPr lang="en-US" sz="600" b="1" dirty="0">
                <a:solidFill>
                  <a:srgbClr val="033453"/>
                </a:solidFill>
              </a:rPr>
              <a:t>AI Engine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13519" y="3929099"/>
            <a:ext cx="706343" cy="502351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600" dirty="0">
                <a:solidFill>
                  <a:srgbClr val="033453"/>
                </a:solidFill>
              </a:rPr>
              <a:t>Score case as high or low risk of </a:t>
            </a:r>
            <a:r>
              <a:rPr lang="en-US" sz="600" b="1" i="1" dirty="0">
                <a:solidFill>
                  <a:srgbClr val="033453"/>
                </a:solidFill>
              </a:rPr>
              <a:t>MD</a:t>
            </a:r>
            <a:r>
              <a:rPr lang="en-US" sz="600" dirty="0">
                <a:solidFill>
                  <a:srgbClr val="033453"/>
                </a:solidFill>
              </a:rPr>
              <a:t> denial based on historical data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467456" y="3782191"/>
            <a:ext cx="320442" cy="220595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836667" y="4155169"/>
            <a:ext cx="749747" cy="5525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700" dirty="0">
                <a:ea typeface="Tahoma" panose="020B0604030504040204" pitchFamily="34" charset="0"/>
                <a:cs typeface="Aharoni" panose="02010803020104030203" pitchFamily="2" charset="-79"/>
              </a:rPr>
              <a:t>RN preps case for MD but can not render an approval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58229" y="4202884"/>
            <a:ext cx="313028" cy="226982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384156" y="3381655"/>
            <a:ext cx="45736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spcAft>
                <a:spcPts val="300"/>
              </a:spcAft>
              <a:buClr>
                <a:schemeClr val="accent3"/>
              </a:buClr>
            </a:pPr>
            <a:r>
              <a:rPr lang="en-US" sz="600" dirty="0">
                <a:solidFill>
                  <a:srgbClr val="4D4D4D"/>
                </a:solidFill>
              </a:rPr>
              <a:t>Low-risk cases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367545" y="4048923"/>
            <a:ext cx="14411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836667" y="3480590"/>
            <a:ext cx="749747" cy="5415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700" dirty="0">
                <a:ea typeface="Tahoma" panose="020B0604030504040204" pitchFamily="34" charset="0"/>
                <a:cs typeface="Aharoni" panose="02010803020104030203" pitchFamily="2" charset="-79"/>
              </a:rPr>
              <a:t>Experienced or specialty RNs approve case if possible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319863" y="4481009"/>
            <a:ext cx="494156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spcAft>
                <a:spcPts val="300"/>
              </a:spcAft>
              <a:buClr>
                <a:schemeClr val="accent3"/>
              </a:buClr>
            </a:pPr>
            <a:r>
              <a:rPr lang="en-US" sz="600" dirty="0">
                <a:solidFill>
                  <a:srgbClr val="4D4D4D"/>
                </a:solidFill>
              </a:rPr>
              <a:t>High-risk cases</a:t>
            </a:r>
          </a:p>
        </p:txBody>
      </p:sp>
    </p:spTree>
    <p:extLst>
      <p:ext uri="{BB962C8B-B14F-4D97-AF65-F5344CB8AC3E}">
        <p14:creationId xmlns:p14="http://schemas.microsoft.com/office/powerpoint/2010/main" val="37222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627969" y="124884"/>
            <a:ext cx="5943600" cy="592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PA Decision Risk </a:t>
            </a:r>
            <a:r>
              <a:rPr lang="en-US" sz="2200" dirty="0" smtClean="0"/>
              <a:t>Prediction</a:t>
            </a:r>
          </a:p>
          <a:p>
            <a:r>
              <a:rPr lang="en-US" sz="2000" b="0" i="1" dirty="0" smtClean="0">
                <a:solidFill>
                  <a:srgbClr val="FF5F0E"/>
                </a:solidFill>
              </a:rPr>
              <a:t>Overview</a:t>
            </a:r>
            <a:endParaRPr lang="en-US" sz="2000" dirty="0"/>
          </a:p>
        </p:txBody>
      </p:sp>
      <p:sp>
        <p:nvSpPr>
          <p:cNvPr id="51" name="Rectangle 50"/>
          <p:cNvSpPr/>
          <p:nvPr/>
        </p:nvSpPr>
        <p:spPr>
          <a:xfrm>
            <a:off x="326586" y="935421"/>
            <a:ext cx="8655634" cy="1709305"/>
          </a:xfrm>
          <a:prstGeom prst="rect">
            <a:avLst/>
          </a:prstGeom>
          <a:noFill/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91440" rtlCol="0" anchor="t"/>
          <a:lstStyle/>
          <a:p>
            <a:pPr>
              <a:lnSpc>
                <a:spcPct val="150000"/>
              </a:lnSpc>
              <a:buClr>
                <a:schemeClr val="accent3"/>
              </a:buClr>
            </a:pP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15304" y="799643"/>
            <a:ext cx="8673951" cy="316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Overview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8221" y="1157925"/>
            <a:ext cx="8516628" cy="1360193"/>
          </a:xfrm>
          <a:prstGeom prst="rect">
            <a:avLst/>
          </a:prstGeom>
          <a:noFill/>
        </p:spPr>
        <p:txBody>
          <a:bodyPr wrap="square" lIns="36576" rIns="36576" rtlCol="0">
            <a:noAutofit/>
          </a:bodyPr>
          <a:lstStyle/>
          <a:p>
            <a:pPr>
              <a:buClr>
                <a:schemeClr val="accent3"/>
              </a:buClr>
            </a:pPr>
            <a:r>
              <a:rPr lang="en-US" sz="1000" b="1" dirty="0">
                <a:solidFill>
                  <a:schemeClr val="tx2"/>
                </a:solidFill>
              </a:rPr>
              <a:t>Business Problem </a:t>
            </a:r>
            <a:r>
              <a:rPr lang="en-US" sz="1000" b="1" dirty="0" smtClean="0">
                <a:solidFill>
                  <a:schemeClr val="tx2"/>
                </a:solidFill>
              </a:rPr>
              <a:t>: </a:t>
            </a:r>
            <a:r>
              <a:rPr lang="en-US" sz="10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Prior Authorization cases that were supposed to get denied are </a:t>
            </a:r>
            <a:r>
              <a:rPr lang="en-US" sz="1000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getting approved leading to </a:t>
            </a:r>
            <a:r>
              <a:rPr lang="en-US" sz="1000" dirty="0" err="1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MedEx</a:t>
            </a:r>
            <a:r>
              <a:rPr lang="en-US" sz="1000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cost loss </a:t>
            </a:r>
            <a:endParaRPr lang="en-US" sz="1000" b="1" dirty="0">
              <a:solidFill>
                <a:schemeClr val="tx2"/>
              </a:solidFill>
            </a:endParaRPr>
          </a:p>
          <a:p>
            <a:pPr>
              <a:buClr>
                <a:schemeClr val="accent3"/>
              </a:buClr>
            </a:pPr>
            <a:endParaRPr lang="en-US" sz="1000" b="1" dirty="0" smtClean="0">
              <a:solidFill>
                <a:schemeClr val="tx2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sz="1000" b="1" dirty="0" smtClean="0">
                <a:solidFill>
                  <a:schemeClr val="tx2"/>
                </a:solidFill>
              </a:rPr>
              <a:t>Objective : </a:t>
            </a:r>
            <a:r>
              <a:rPr lang="en-US" sz="1000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Develop analytics that will prioritize CCR inventory for MD review basis the likelihood of its denial. </a:t>
            </a:r>
          </a:p>
          <a:p>
            <a:pPr marL="228600" indent="-228600">
              <a:lnSpc>
                <a:spcPct val="150000"/>
              </a:lnSpc>
              <a:buClr>
                <a:schemeClr val="accent3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For low-risk cases, </a:t>
            </a:r>
            <a:r>
              <a:rPr lang="en-US" sz="1000" b="1" i="1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Left shift the decision maker</a:t>
            </a:r>
            <a:r>
              <a:rPr lang="en-US" sz="10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: Identify cases wherein Nurse education or special routing rules can drive down MD case reviews </a:t>
            </a:r>
          </a:p>
          <a:p>
            <a:pPr marL="228600" indent="-228600">
              <a:lnSpc>
                <a:spcPct val="150000"/>
              </a:lnSpc>
              <a:buClr>
                <a:schemeClr val="accent3"/>
              </a:buClr>
              <a:buFont typeface="+mj-lt"/>
              <a:buAutoNum type="arabicPeriod"/>
            </a:pPr>
            <a:r>
              <a:rPr lang="en-US" sz="10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For high-risk cases, </a:t>
            </a:r>
            <a:r>
              <a:rPr lang="en-US" sz="1000" b="1" i="1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Force case to MD review</a:t>
            </a:r>
            <a:r>
              <a:rPr lang="en-US" sz="10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: route to queue where RN will prep case but will not render decision. This will drive </a:t>
            </a:r>
            <a:r>
              <a:rPr lang="en-US" sz="1000" dirty="0" err="1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MedEx</a:t>
            </a:r>
            <a:r>
              <a:rPr lang="en-US" sz="10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savings by reducing inappropriate approvals </a:t>
            </a:r>
            <a:r>
              <a:rPr lang="en-US" sz="1000" b="1" i="1" dirty="0" smtClean="0">
                <a:solidFill>
                  <a:srgbClr val="0041A5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(Long term opportunity)</a:t>
            </a:r>
            <a:endParaRPr lang="en-US" sz="1000" dirty="0" smtClean="0">
              <a:solidFill>
                <a:srgbClr val="0041A5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55" y="3212927"/>
            <a:ext cx="1948299" cy="119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326587" y="2965830"/>
            <a:ext cx="2569014" cy="1835892"/>
          </a:xfrm>
          <a:prstGeom prst="rect">
            <a:avLst/>
          </a:prstGeom>
          <a:noFill/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91440" rtlCol="0" anchor="t"/>
          <a:lstStyle/>
          <a:p>
            <a:pPr>
              <a:lnSpc>
                <a:spcPct val="150000"/>
              </a:lnSpc>
              <a:buClr>
                <a:schemeClr val="accent3"/>
              </a:buClr>
            </a:pP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2337" y="2728999"/>
            <a:ext cx="2580298" cy="26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Left Shifting Landscaping</a:t>
            </a:r>
            <a:endParaRPr lang="en-US" sz="1000" b="1" dirty="0"/>
          </a:p>
        </p:txBody>
      </p:sp>
      <p:sp>
        <p:nvSpPr>
          <p:cNvPr id="71" name="Rectangle 70"/>
          <p:cNvSpPr/>
          <p:nvPr/>
        </p:nvSpPr>
        <p:spPr>
          <a:xfrm>
            <a:off x="6815797" y="2728999"/>
            <a:ext cx="2173458" cy="26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Augmented Decisions using clinical profile data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815797" y="2992298"/>
            <a:ext cx="2166423" cy="1801328"/>
          </a:xfrm>
          <a:prstGeom prst="rect">
            <a:avLst/>
          </a:prstGeom>
          <a:noFill/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91440" rtlCol="0" anchor="t"/>
          <a:lstStyle/>
          <a:p>
            <a:pPr>
              <a:lnSpc>
                <a:spcPct val="150000"/>
              </a:lnSpc>
              <a:buClr>
                <a:schemeClr val="accent3"/>
              </a:buClr>
            </a:pP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08543" y="4648247"/>
            <a:ext cx="35966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600" dirty="0">
                <a:solidFill>
                  <a:srgbClr val="4D4D4D"/>
                </a:solidFill>
              </a:rPr>
              <a:t>Preliminary model (5 codes) showed potential $1M affordability </a:t>
            </a:r>
            <a:r>
              <a:rPr lang="en-US" sz="600" dirty="0" smtClean="0">
                <a:solidFill>
                  <a:srgbClr val="4D4D4D"/>
                </a:solidFill>
              </a:rPr>
              <a:t>opportunity</a:t>
            </a:r>
            <a:r>
              <a:rPr lang="en-US" sz="600" i="1" dirty="0" smtClean="0">
                <a:solidFill>
                  <a:srgbClr val="00B050"/>
                </a:solidFill>
              </a:rPr>
              <a:t>.</a:t>
            </a:r>
            <a:endParaRPr lang="en-US" sz="600" dirty="0" smtClean="0">
              <a:solidFill>
                <a:srgbClr val="4D4D4D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66198" y="2967787"/>
            <a:ext cx="3778867" cy="1835892"/>
          </a:xfrm>
          <a:prstGeom prst="rect">
            <a:avLst/>
          </a:prstGeom>
          <a:noFill/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91440" rtlCol="0" anchor="t"/>
          <a:lstStyle/>
          <a:p>
            <a:pPr>
              <a:lnSpc>
                <a:spcPct val="150000"/>
              </a:lnSpc>
              <a:buClr>
                <a:schemeClr val="accent3"/>
              </a:buClr>
            </a:pP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68140" y="2728999"/>
            <a:ext cx="3783959" cy="26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Risk Scoring of High-Risk Cases</a:t>
            </a:r>
            <a:endParaRPr lang="en-US" sz="1000" b="1" dirty="0"/>
          </a:p>
        </p:txBody>
      </p:sp>
      <p:pic>
        <p:nvPicPr>
          <p:cNvPr id="41" name="Picture 2" descr="C:\Users\lsharma4\AppData\Local\Microsoft\Windows\Temporary Internet Files\Content.IE5\BL1S2LVD\768px-Document-open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50721" y="3508265"/>
            <a:ext cx="347645" cy="44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3813031" y="3284093"/>
            <a:ext cx="1126373" cy="874395"/>
          </a:xfrm>
          <a:prstGeom prst="rect">
            <a:avLst/>
          </a:prstGeom>
          <a:solidFill>
            <a:schemeClr val="bg2"/>
          </a:solidFill>
          <a:ln w="12700">
            <a:solidFill>
              <a:srgbClr val="27C3F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smtClean="0">
                <a:solidFill>
                  <a:srgbClr val="033453"/>
                </a:solidFill>
              </a:rPr>
              <a:t>   </a:t>
            </a:r>
            <a:r>
              <a:rPr lang="en-US" sz="900" b="1" dirty="0" smtClean="0">
                <a:solidFill>
                  <a:srgbClr val="033453"/>
                </a:solidFill>
              </a:rPr>
              <a:t>  </a:t>
            </a:r>
            <a:r>
              <a:rPr lang="en-US" sz="600" b="1" dirty="0" smtClean="0">
                <a:solidFill>
                  <a:srgbClr val="033453"/>
                </a:solidFill>
              </a:rPr>
              <a:t>PA Decision Risk </a:t>
            </a:r>
          </a:p>
          <a:p>
            <a:pPr algn="ctr"/>
            <a:r>
              <a:rPr lang="en-US" sz="600" b="1" dirty="0" smtClean="0">
                <a:solidFill>
                  <a:srgbClr val="033453"/>
                </a:solidFill>
              </a:rPr>
              <a:t>      AI Engine</a:t>
            </a:r>
            <a:endParaRPr lang="en-US" sz="600" b="1" dirty="0">
              <a:solidFill>
                <a:srgbClr val="033453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62532" y="3597221"/>
            <a:ext cx="941790" cy="457200"/>
          </a:xfrm>
          <a:prstGeom prst="rect">
            <a:avLst/>
          </a:prstGeom>
          <a:noFill/>
          <a:ln w="12700">
            <a:solidFill>
              <a:srgbClr val="27C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033453"/>
                </a:solidFill>
              </a:rPr>
              <a:t>Score case as high or low risk of </a:t>
            </a:r>
            <a:r>
              <a:rPr lang="en-US" sz="600" b="1" i="1" dirty="0" smtClean="0">
                <a:solidFill>
                  <a:srgbClr val="033453"/>
                </a:solidFill>
              </a:rPr>
              <a:t>MD</a:t>
            </a:r>
            <a:r>
              <a:rPr lang="en-US" sz="600" dirty="0" smtClean="0">
                <a:solidFill>
                  <a:srgbClr val="033453"/>
                </a:solidFill>
              </a:rPr>
              <a:t> denial based on historical data</a:t>
            </a:r>
            <a:endParaRPr lang="en-US" sz="600" dirty="0">
              <a:solidFill>
                <a:srgbClr val="033453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999121" y="3421069"/>
            <a:ext cx="427256" cy="294127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30088" y="3881404"/>
            <a:ext cx="999663" cy="5750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ea typeface="Tahoma" panose="020B0604030504040204" pitchFamily="34" charset="0"/>
                <a:cs typeface="Aharoni" panose="02010803020104030203" pitchFamily="2" charset="-79"/>
              </a:rPr>
              <a:t>RN preps case for MD but can not render an approval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009006" y="3818103"/>
            <a:ext cx="417371" cy="302643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66128" y="3154853"/>
            <a:ext cx="484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600" dirty="0" smtClean="0">
                <a:solidFill>
                  <a:srgbClr val="4D4D4D"/>
                </a:solidFill>
              </a:rPr>
              <a:t>Low-risk cases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571260" y="3720694"/>
            <a:ext cx="192153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530088" y="3109912"/>
            <a:ext cx="999663" cy="5750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ea typeface="Tahoma" panose="020B0604030504040204" pitchFamily="34" charset="0"/>
                <a:cs typeface="Aharoni" panose="02010803020104030203" pitchFamily="2" charset="-79"/>
              </a:rPr>
              <a:t>Experienced or specialty RNs approve case if possible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45500" y="4144409"/>
            <a:ext cx="554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600" dirty="0" smtClean="0">
                <a:solidFill>
                  <a:srgbClr val="4D4D4D"/>
                </a:solidFill>
              </a:rPr>
              <a:t>High-risk cases</a:t>
            </a:r>
          </a:p>
        </p:txBody>
      </p:sp>
      <p:sp>
        <p:nvSpPr>
          <p:cNvPr id="3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20000" y="4896196"/>
            <a:ext cx="1066800" cy="125885"/>
          </a:xfrm>
        </p:spPr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5</a:t>
            </a:fld>
            <a:endParaRPr lang="en-US" dirty="0">
              <a:solidFill>
                <a:srgbClr val="8C9599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1730" y="2966559"/>
            <a:ext cx="2173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700" dirty="0" smtClean="0">
                <a:solidFill>
                  <a:srgbClr val="4D4D4D"/>
                </a:solidFill>
              </a:rPr>
              <a:t>Integrate clinical profile data into decision modeling to provide </a:t>
            </a:r>
            <a:r>
              <a:rPr lang="en-US" sz="700" i="1" dirty="0" smtClean="0">
                <a:solidFill>
                  <a:srgbClr val="4D4D4D"/>
                </a:solidFill>
              </a:rPr>
              <a:t>actionable </a:t>
            </a:r>
            <a:r>
              <a:rPr lang="en-US" sz="700" dirty="0" smtClean="0">
                <a:solidFill>
                  <a:srgbClr val="4D4D4D"/>
                </a:solidFill>
              </a:rPr>
              <a:t>data to reviewers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940479" y="3321487"/>
            <a:ext cx="801974" cy="39038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ea typeface="Tahoma" panose="020B0604030504040204" pitchFamily="34" charset="0"/>
                <a:cs typeface="Aharoni" panose="02010803020104030203" pitchFamily="2" charset="-79"/>
              </a:rPr>
              <a:t>Clinical Data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940479" y="3825820"/>
            <a:ext cx="801974" cy="3902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ea typeface="Tahoma" panose="020B0604030504040204" pitchFamily="34" charset="0"/>
                <a:cs typeface="Aharoni" panose="02010803020104030203" pitchFamily="2" charset="-79"/>
              </a:rPr>
              <a:t>Med Policy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40479" y="4341319"/>
            <a:ext cx="801974" cy="36178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ea typeface="Tahoma" panose="020B0604030504040204" pitchFamily="34" charset="0"/>
                <a:cs typeface="Aharoni" panose="02010803020104030203" pitchFamily="2" charset="-79"/>
              </a:rPr>
              <a:t>Historical decision making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262320" y="3636493"/>
            <a:ext cx="707377" cy="754065"/>
          </a:xfrm>
          <a:prstGeom prst="rect">
            <a:avLst/>
          </a:prstGeom>
          <a:solidFill>
            <a:schemeClr val="bg2"/>
          </a:solidFill>
          <a:ln w="12700">
            <a:solidFill>
              <a:srgbClr val="27C3F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33453"/>
                </a:solidFill>
              </a:rPr>
              <a:t>Combined data view</a:t>
            </a:r>
            <a:endParaRPr lang="en-US" sz="1050" b="1" dirty="0">
              <a:solidFill>
                <a:srgbClr val="033453"/>
              </a:solidFill>
            </a:endParaRPr>
          </a:p>
        </p:txBody>
      </p:sp>
      <p:cxnSp>
        <p:nvCxnSpPr>
          <p:cNvPr id="64" name="Straight Arrow Connector 63"/>
          <p:cNvCxnSpPr>
            <a:stCxn id="55" idx="3"/>
            <a:endCxn id="63" idx="1"/>
          </p:cNvCxnSpPr>
          <p:nvPr/>
        </p:nvCxnSpPr>
        <p:spPr>
          <a:xfrm>
            <a:off x="7742453" y="3516681"/>
            <a:ext cx="519867" cy="496845"/>
          </a:xfrm>
          <a:prstGeom prst="straightConnector1">
            <a:avLst/>
          </a:prstGeom>
          <a:ln>
            <a:solidFill>
              <a:srgbClr val="00A8F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3"/>
            <a:endCxn id="63" idx="1"/>
          </p:cNvCxnSpPr>
          <p:nvPr/>
        </p:nvCxnSpPr>
        <p:spPr>
          <a:xfrm flipV="1">
            <a:off x="7742453" y="4013526"/>
            <a:ext cx="519867" cy="7405"/>
          </a:xfrm>
          <a:prstGeom prst="straightConnector1">
            <a:avLst/>
          </a:prstGeom>
          <a:ln>
            <a:solidFill>
              <a:srgbClr val="00A8F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2" idx="3"/>
            <a:endCxn id="63" idx="1"/>
          </p:cNvCxnSpPr>
          <p:nvPr/>
        </p:nvCxnSpPr>
        <p:spPr>
          <a:xfrm flipV="1">
            <a:off x="7742453" y="4013526"/>
            <a:ext cx="519867" cy="508685"/>
          </a:xfrm>
          <a:prstGeom prst="straightConnector1">
            <a:avLst/>
          </a:prstGeom>
          <a:ln>
            <a:solidFill>
              <a:srgbClr val="00A8F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6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9d224055-09bb-488a-89b7-8d4dc0b2ce4a"/>
</p:tagLst>
</file>

<file path=ppt/theme/theme1.xml><?xml version="1.0" encoding="utf-8"?>
<a:theme xmlns:a="http://schemas.openxmlformats.org/drawingml/2006/main" name="1_UnitedHealthcar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8F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A8F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1450" indent="-171450">
          <a:spcAft>
            <a:spcPts val="400"/>
          </a:spcAft>
          <a:buClr>
            <a:schemeClr val="accent3"/>
          </a:buClr>
          <a:buFont typeface="Arial" panose="020B0604020202020204" pitchFamily="34" charset="0"/>
          <a:buChar char="•"/>
          <a:defRPr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9E30C7E3807845836FE04EDEB44627" ma:contentTypeVersion="1" ma:contentTypeDescription="Create a new document." ma:contentTypeScope="" ma:versionID="4e4146f9fc0b46525ce821da40fe566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5B37333-FC49-4B18-8B6E-06846D8789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FE0BE7-934C-4AED-9832-7793D6216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57BD6E-5CA8-4951-A9D2-61B31334541F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6944</TotalTime>
  <Words>994</Words>
  <Application>Microsoft Office PowerPoint</Application>
  <PresentationFormat>On-screen Show (16:9)</PresentationFormat>
  <Paragraphs>189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1_UnitedHealthcare</vt:lpstr>
      <vt:lpstr>PowerPoint Presentation</vt:lpstr>
      <vt:lpstr>PowerPoint Presentation</vt:lpstr>
      <vt:lpstr>Benefit Calculation : PA Decision Risk </vt:lpstr>
      <vt:lpstr>PA Decision Risk Prediction Overview</vt:lpstr>
      <vt:lpstr>PowerPoint Presentation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Charts, Moira K</dc:creator>
  <cp:lastModifiedBy>Sharma, Lovi</cp:lastModifiedBy>
  <cp:revision>367</cp:revision>
  <dcterms:created xsi:type="dcterms:W3CDTF">2017-04-30T13:48:41Z</dcterms:created>
  <dcterms:modified xsi:type="dcterms:W3CDTF">2020-03-05T11:26:25Z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0x0101005F9E30C7E3807845836FE04EDEB44627</vt:lpwstr>
  </property>
</Properties>
</file>