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423" r:id="rId6"/>
    <p:sldMasterId id="2147484428" r:id="rId7"/>
    <p:sldMasterId id="2147484433" r:id="rId8"/>
    <p:sldMasterId id="2147484470" r:id="rId9"/>
    <p:sldMasterId id="2147484507" r:id="rId10"/>
    <p:sldMasterId id="2147484539" r:id="rId11"/>
    <p:sldMasterId id="2147484541" r:id="rId12"/>
    <p:sldMasterId id="2147484558" r:id="rId13"/>
  </p:sldMasterIdLst>
  <p:notesMasterIdLst>
    <p:notesMasterId r:id="rId21"/>
  </p:notesMasterIdLst>
  <p:handoutMasterIdLst>
    <p:handoutMasterId r:id="rId22"/>
  </p:handoutMasterIdLst>
  <p:sldIdLst>
    <p:sldId id="1949" r:id="rId14"/>
    <p:sldId id="1972" r:id="rId15"/>
    <p:sldId id="1975" r:id="rId16"/>
    <p:sldId id="1974" r:id="rId17"/>
    <p:sldId id="1970" r:id="rId18"/>
    <p:sldId id="1968" r:id="rId19"/>
    <p:sldId id="1958" r:id="rId20"/>
  </p:sldIdLst>
  <p:sldSz cx="7772400" cy="10515600"/>
  <p:notesSz cx="7010400" cy="9296400"/>
  <p:defaultTextStyle>
    <a:defPPr>
      <a:defRPr lang="en-US"/>
    </a:defPPr>
    <a:lvl1pPr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1pPr>
    <a:lvl2pPr marL="507526" indent="1769"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2pPr>
    <a:lvl3pPr marL="1016818" indent="1769"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3pPr>
    <a:lvl4pPr marL="1524343" indent="3538"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4pPr>
    <a:lvl5pPr marL="2033636" indent="3538"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5pPr>
    <a:lvl6pPr marL="2546466" algn="l" defTabSz="1018586" rtl="0" eaLnBrk="1" latinLnBrk="0" hangingPunct="1">
      <a:defRPr sz="1400" kern="1200">
        <a:solidFill>
          <a:schemeClr val="tx1"/>
        </a:solidFill>
        <a:latin typeface="Arial" pitchFamily="34" charset="0"/>
        <a:ea typeface="ＭＳ Ｐゴシック" pitchFamily="34" charset="-128"/>
        <a:cs typeface="+mn-cs"/>
      </a:defRPr>
    </a:lvl6pPr>
    <a:lvl7pPr marL="3055758" algn="l" defTabSz="1018586" rtl="0" eaLnBrk="1" latinLnBrk="0" hangingPunct="1">
      <a:defRPr sz="1400" kern="1200">
        <a:solidFill>
          <a:schemeClr val="tx1"/>
        </a:solidFill>
        <a:latin typeface="Arial" pitchFamily="34" charset="0"/>
        <a:ea typeface="ＭＳ Ｐゴシック" pitchFamily="34" charset="-128"/>
        <a:cs typeface="+mn-cs"/>
      </a:defRPr>
    </a:lvl7pPr>
    <a:lvl8pPr marL="3565052" algn="l" defTabSz="1018586" rtl="0" eaLnBrk="1" latinLnBrk="0" hangingPunct="1">
      <a:defRPr sz="1400" kern="1200">
        <a:solidFill>
          <a:schemeClr val="tx1"/>
        </a:solidFill>
        <a:latin typeface="Arial" pitchFamily="34" charset="0"/>
        <a:ea typeface="ＭＳ Ｐゴシック" pitchFamily="34" charset="-128"/>
        <a:cs typeface="+mn-cs"/>
      </a:defRPr>
    </a:lvl8pPr>
    <a:lvl9pPr marL="4074344" algn="l" defTabSz="1018586" rtl="0" eaLnBrk="1" latinLnBrk="0" hangingPunct="1">
      <a:defRPr sz="1400"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376AB9BB-1F2B-44A1-9EE3-4E6AEB8F4623}">
          <p14:sldIdLst>
            <p14:sldId id="1949"/>
            <p14:sldId id="1972"/>
            <p14:sldId id="1975"/>
            <p14:sldId id="1974"/>
            <p14:sldId id="1970"/>
            <p14:sldId id="1968"/>
            <p14:sldId id="1958"/>
          </p14:sldIdLst>
        </p14:section>
      </p14:sectionLst>
    </p:ext>
    <p:ext uri="{EFAFB233-063F-42B5-8137-9DF3F51BA10A}">
      <p15:sldGuideLst xmlns:p15="http://schemas.microsoft.com/office/powerpoint/2012/main">
        <p15:guide id="1" orient="horz" pos="6325" userDrawn="1">
          <p15:clr>
            <a:srgbClr val="A4A3A4"/>
          </p15:clr>
        </p15:guide>
        <p15:guide id="2" orient="horz" pos="4605" userDrawn="1">
          <p15:clr>
            <a:srgbClr val="A4A3A4"/>
          </p15:clr>
        </p15:guide>
        <p15:guide id="3" orient="horz" pos="600" userDrawn="1">
          <p15:clr>
            <a:srgbClr val="A4A3A4"/>
          </p15:clr>
        </p15:guide>
        <p15:guide id="4" orient="horz" pos="5726" userDrawn="1">
          <p15:clr>
            <a:srgbClr val="A4A3A4"/>
          </p15:clr>
        </p15:guide>
        <p15:guide id="5" orient="horz" pos="975" userDrawn="1">
          <p15:clr>
            <a:srgbClr val="A4A3A4"/>
          </p15:clr>
        </p15:guide>
        <p15:guide id="6" orient="horz" pos="2920" userDrawn="1">
          <p15:clr>
            <a:srgbClr val="A4A3A4"/>
          </p15:clr>
        </p15:guide>
        <p15:guide id="7" orient="horz" pos="798" userDrawn="1">
          <p15:clr>
            <a:srgbClr val="A4A3A4"/>
          </p15:clr>
        </p15:guide>
        <p15:guide id="8" pos="2450" userDrawn="1">
          <p15:clr>
            <a:srgbClr val="A4A3A4"/>
          </p15:clr>
        </p15:guide>
        <p15:guide id="9" pos="296" userDrawn="1">
          <p15:clr>
            <a:srgbClr val="A4A3A4"/>
          </p15:clr>
        </p15:guide>
        <p15:guide id="10" pos="4408" userDrawn="1">
          <p15:clr>
            <a:srgbClr val="A4A3A4"/>
          </p15:clr>
        </p15:guide>
        <p15:guide id="11" pos="522" userDrawn="1">
          <p15:clr>
            <a:srgbClr val="A4A3A4"/>
          </p15:clr>
        </p15:guide>
        <p15:guide id="12" pos="4602" userDrawn="1">
          <p15:clr>
            <a:srgbClr val="A4A3A4"/>
          </p15:clr>
        </p15:guide>
      </p15:sldGuideLst>
    </p:ext>
    <p:ext uri="{2D200454-40CA-4A62-9FC3-DE9A4176ACB9}">
      <p15:notesGuideLst xmlns:p15="http://schemas.microsoft.com/office/powerpoint/2012/main">
        <p15:guide id="1" orient="horz" pos="2930">
          <p15:clr>
            <a:srgbClr val="A4A3A4"/>
          </p15:clr>
        </p15:guide>
        <p15:guide id="2" pos="2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ra, Harshit" initials="AH" lastIdx="1" clrIdx="0">
    <p:extLst>
      <p:ext uri="{19B8F6BF-5375-455C-9EA6-DF929625EA0E}">
        <p15:presenceInfo xmlns:p15="http://schemas.microsoft.com/office/powerpoint/2012/main" userId="S::harshit_arora@optum.com::c266294c-dd81-4412-98e2-a6c4189658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45D00"/>
    <a:srgbClr val="CA4400"/>
    <a:srgbClr val="ED7D31"/>
    <a:srgbClr val="FDDFBF"/>
    <a:srgbClr val="DAF4FE"/>
    <a:srgbClr val="7F7F7F"/>
    <a:srgbClr val="7F4B4E"/>
    <a:srgbClr val="37CBFF"/>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86443" autoAdjust="0"/>
  </p:normalViewPr>
  <p:slideViewPr>
    <p:cSldViewPr snapToGrid="0">
      <p:cViewPr>
        <p:scale>
          <a:sx n="75" d="100"/>
          <a:sy n="75" d="100"/>
        </p:scale>
        <p:origin x="2382" y="-708"/>
      </p:cViewPr>
      <p:guideLst>
        <p:guide orient="horz" pos="6325"/>
        <p:guide orient="horz" pos="4605"/>
        <p:guide orient="horz" pos="600"/>
        <p:guide orient="horz" pos="5726"/>
        <p:guide orient="horz" pos="975"/>
        <p:guide orient="horz" pos="2920"/>
        <p:guide orient="horz" pos="798"/>
        <p:guide pos="2450"/>
        <p:guide pos="296"/>
        <p:guide pos="4408"/>
        <p:guide pos="522"/>
        <p:guide pos="4602"/>
      </p:guideLst>
    </p:cSldViewPr>
  </p:slideViewPr>
  <p:outlineViewPr>
    <p:cViewPr>
      <p:scale>
        <a:sx n="33" d="100"/>
        <a:sy n="33" d="100"/>
      </p:scale>
      <p:origin x="0" y="-76"/>
    </p:cViewPr>
  </p:outlineViewPr>
  <p:notesTextViewPr>
    <p:cViewPr>
      <p:scale>
        <a:sx n="100" d="100"/>
        <a:sy n="100" d="100"/>
      </p:scale>
      <p:origin x="0" y="0"/>
    </p:cViewPr>
  </p:notesTextViewPr>
  <p:sorterViewPr>
    <p:cViewPr>
      <p:scale>
        <a:sx n="120" d="100"/>
        <a:sy n="120" d="100"/>
      </p:scale>
      <p:origin x="0" y="12132"/>
    </p:cViewPr>
  </p:sorterViewPr>
  <p:notesViewPr>
    <p:cSldViewPr snapToGrid="0">
      <p:cViewPr>
        <p:scale>
          <a:sx n="75" d="100"/>
          <a:sy n="75" d="100"/>
        </p:scale>
        <p:origin x="2050" y="-317"/>
      </p:cViewPr>
      <p:guideLst>
        <p:guide orient="horz" pos="2930"/>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5.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commentAuthors" Target="commentAuthors.xml"/><Relationship Id="rId10"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5580874147864985E-2"/>
          <c:y val="5.0372842515376288E-3"/>
          <c:w val="0.90567538817945648"/>
          <c:h val="0.80960126728778936"/>
        </c:manualLayout>
      </c:layout>
      <c:barChart>
        <c:barDir val="col"/>
        <c:grouping val="stacked"/>
        <c:varyColors val="0"/>
        <c:ser>
          <c:idx val="0"/>
          <c:order val="0"/>
          <c:tx>
            <c:strRef>
              <c:f>Sheet1!$B$1</c:f>
              <c:strCache>
                <c:ptCount val="1"/>
                <c:pt idx="0">
                  <c:v>Column1</c:v>
                </c:pt>
              </c:strCache>
            </c:strRef>
          </c:tx>
          <c:spPr>
            <a:noFill/>
            <a:ln>
              <a:noFill/>
            </a:ln>
            <a:effectLst/>
          </c:spPr>
          <c:invertIfNegative val="0"/>
          <c:dPt>
            <c:idx val="6"/>
            <c:invertIfNegative val="0"/>
            <c:bubble3D val="0"/>
            <c:spPr>
              <a:solidFill>
                <a:schemeClr val="accent3"/>
              </a:solidFill>
              <a:ln>
                <a:noFill/>
              </a:ln>
              <a:effectLst/>
            </c:spPr>
            <c:extLst>
              <c:ext xmlns:c16="http://schemas.microsoft.com/office/drawing/2014/chart" uri="{C3380CC4-5D6E-409C-BE32-E72D297353CC}">
                <c16:uniqueId val="{00000001-33C6-4AAE-9297-BA029D9DF3A4}"/>
              </c:ext>
            </c:extLst>
          </c:dPt>
          <c:dLbls>
            <c:dLbl>
              <c:idx val="6"/>
              <c:layout>
                <c:manualLayout>
                  <c:x val="7.575757575757576E-3"/>
                  <c:y val="-5.7852331834992748E-2"/>
                </c:manualLayout>
              </c:layout>
              <c:numFmt formatCode="\ #,##0,\ \K"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0113636363636364E-2"/>
                      <c:h val="9.9994009931163613E-2"/>
                    </c:manualLayout>
                  </c15:layout>
                </c:ext>
                <c:ext xmlns:c16="http://schemas.microsoft.com/office/drawing/2014/chart" uri="{C3380CC4-5D6E-409C-BE32-E72D297353CC}">
                  <c16:uniqueId val="{00000001-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Sheet1!$B$2:$B$9</c:f>
              <c:numCache>
                <c:formatCode>#,##0</c:formatCode>
                <c:ptCount val="7"/>
                <c:pt idx="0">
                  <c:v>1617</c:v>
                </c:pt>
                <c:pt idx="1">
                  <c:v>1617</c:v>
                </c:pt>
                <c:pt idx="2">
                  <c:v>1617</c:v>
                </c:pt>
                <c:pt idx="3">
                  <c:v>1617</c:v>
                </c:pt>
                <c:pt idx="4">
                  <c:v>1617</c:v>
                </c:pt>
                <c:pt idx="5">
                  <c:v>1617</c:v>
                </c:pt>
                <c:pt idx="6">
                  <c:v>1617</c:v>
                </c:pt>
              </c:numCache>
            </c:numRef>
          </c:val>
          <c:extLst>
            <c:ext xmlns:c16="http://schemas.microsoft.com/office/drawing/2014/chart" uri="{C3380CC4-5D6E-409C-BE32-E72D297353CC}">
              <c16:uniqueId val="{00000002-33C6-4AAE-9297-BA029D9DF3A4}"/>
            </c:ext>
          </c:extLst>
        </c:ser>
        <c:ser>
          <c:idx val="1"/>
          <c:order val="1"/>
          <c:tx>
            <c:strRef>
              <c:f>Sheet1!$C$1</c:f>
              <c:strCache>
                <c:ptCount val="1"/>
                <c:pt idx="0">
                  <c:v>Column2</c:v>
                </c:pt>
              </c:strCache>
            </c:strRef>
          </c:tx>
          <c:spPr>
            <a:solidFill>
              <a:schemeClr val="accent2"/>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4-33C6-4AAE-9297-BA029D9DF3A4}"/>
              </c:ext>
            </c:extLst>
          </c:dPt>
          <c:dPt>
            <c:idx val="1"/>
            <c:invertIfNegative val="0"/>
            <c:bubble3D val="0"/>
            <c:spPr>
              <a:noFill/>
              <a:ln>
                <a:noFill/>
              </a:ln>
              <a:effectLst/>
            </c:spPr>
            <c:extLst>
              <c:ext xmlns:c16="http://schemas.microsoft.com/office/drawing/2014/chart" uri="{C3380CC4-5D6E-409C-BE32-E72D297353CC}">
                <c16:uniqueId val="{00000006-33C6-4AAE-9297-BA029D9DF3A4}"/>
              </c:ext>
            </c:extLst>
          </c:dPt>
          <c:dPt>
            <c:idx val="2"/>
            <c:invertIfNegative val="0"/>
            <c:bubble3D val="0"/>
            <c:spPr>
              <a:noFill/>
              <a:ln>
                <a:noFill/>
              </a:ln>
              <a:effectLst/>
            </c:spPr>
            <c:extLst>
              <c:ext xmlns:c16="http://schemas.microsoft.com/office/drawing/2014/chart" uri="{C3380CC4-5D6E-409C-BE32-E72D297353CC}">
                <c16:uniqueId val="{00000008-33C6-4AAE-9297-BA029D9DF3A4}"/>
              </c:ext>
            </c:extLst>
          </c:dPt>
          <c:dPt>
            <c:idx val="3"/>
            <c:invertIfNegative val="0"/>
            <c:bubble3D val="0"/>
            <c:spPr>
              <a:noFill/>
              <a:ln>
                <a:noFill/>
              </a:ln>
              <a:effectLst/>
            </c:spPr>
            <c:extLst>
              <c:ext xmlns:c16="http://schemas.microsoft.com/office/drawing/2014/chart" uri="{C3380CC4-5D6E-409C-BE32-E72D297353CC}">
                <c16:uniqueId val="{0000000A-33C6-4AAE-9297-BA029D9DF3A4}"/>
              </c:ext>
            </c:extLst>
          </c:dPt>
          <c:dPt>
            <c:idx val="4"/>
            <c:invertIfNegative val="0"/>
            <c:bubble3D val="0"/>
            <c:spPr>
              <a:noFill/>
              <a:ln>
                <a:noFill/>
              </a:ln>
              <a:effectLst/>
            </c:spPr>
            <c:extLst>
              <c:ext xmlns:c16="http://schemas.microsoft.com/office/drawing/2014/chart" uri="{C3380CC4-5D6E-409C-BE32-E72D297353CC}">
                <c16:uniqueId val="{0000000C-33C6-4AAE-9297-BA029D9DF3A4}"/>
              </c:ext>
            </c:extLst>
          </c:dPt>
          <c:dPt>
            <c:idx val="5"/>
            <c:invertIfNegative val="0"/>
            <c:bubble3D val="0"/>
            <c:spPr>
              <a:noFill/>
              <a:ln>
                <a:noFill/>
              </a:ln>
              <a:effectLst/>
            </c:spPr>
            <c:extLst>
              <c:ext xmlns:c16="http://schemas.microsoft.com/office/drawing/2014/chart" uri="{C3380CC4-5D6E-409C-BE32-E72D297353CC}">
                <c16:uniqueId val="{0000000E-33C6-4AAE-9297-BA029D9DF3A4}"/>
              </c:ext>
            </c:extLst>
          </c:dPt>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Sheet1!$C$2:$C$9</c:f>
              <c:numCache>
                <c:formatCode>#,##0</c:formatCode>
                <c:ptCount val="7"/>
                <c:pt idx="0">
                  <c:v>0</c:v>
                </c:pt>
                <c:pt idx="1">
                  <c:v>0</c:v>
                </c:pt>
                <c:pt idx="2">
                  <c:v>0</c:v>
                </c:pt>
                <c:pt idx="3">
                  <c:v>0</c:v>
                </c:pt>
                <c:pt idx="4">
                  <c:v>0</c:v>
                </c:pt>
                <c:pt idx="5">
                  <c:v>0</c:v>
                </c:pt>
              </c:numCache>
            </c:numRef>
          </c:val>
          <c:extLst>
            <c:ext xmlns:c16="http://schemas.microsoft.com/office/drawing/2014/chart" uri="{C3380CC4-5D6E-409C-BE32-E72D297353CC}">
              <c16:uniqueId val="{00000011-33C6-4AAE-9297-BA029D9DF3A4}"/>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13-33C6-4AAE-9297-BA029D9DF3A4}"/>
              </c:ext>
            </c:extLst>
          </c:dPt>
          <c:dPt>
            <c:idx val="1"/>
            <c:invertIfNegative val="0"/>
            <c:bubble3D val="0"/>
            <c:spPr>
              <a:noFill/>
              <a:ln>
                <a:noFill/>
              </a:ln>
              <a:effectLst/>
            </c:spPr>
            <c:extLst>
              <c:ext xmlns:c16="http://schemas.microsoft.com/office/drawing/2014/chart" uri="{C3380CC4-5D6E-409C-BE32-E72D297353CC}">
                <c16:uniqueId val="{00000015-33C6-4AAE-9297-BA029D9DF3A4}"/>
              </c:ext>
            </c:extLst>
          </c:dPt>
          <c:dPt>
            <c:idx val="2"/>
            <c:invertIfNegative val="0"/>
            <c:bubble3D val="0"/>
            <c:spPr>
              <a:noFill/>
              <a:ln>
                <a:noFill/>
              </a:ln>
              <a:effectLst/>
            </c:spPr>
            <c:extLst>
              <c:ext xmlns:c16="http://schemas.microsoft.com/office/drawing/2014/chart" uri="{C3380CC4-5D6E-409C-BE32-E72D297353CC}">
                <c16:uniqueId val="{00000017-33C6-4AAE-9297-BA029D9DF3A4}"/>
              </c:ext>
            </c:extLst>
          </c:dPt>
          <c:dPt>
            <c:idx val="3"/>
            <c:invertIfNegative val="0"/>
            <c:bubble3D val="0"/>
            <c:spPr>
              <a:noFill/>
              <a:ln>
                <a:noFill/>
              </a:ln>
              <a:effectLst/>
            </c:spPr>
            <c:extLst>
              <c:ext xmlns:c16="http://schemas.microsoft.com/office/drawing/2014/chart" uri="{C3380CC4-5D6E-409C-BE32-E72D297353CC}">
                <c16:uniqueId val="{00000019-33C6-4AAE-9297-BA029D9DF3A4}"/>
              </c:ext>
            </c:extLst>
          </c:dPt>
          <c:dPt>
            <c:idx val="4"/>
            <c:invertIfNegative val="0"/>
            <c:bubble3D val="0"/>
            <c:spPr>
              <a:noFill/>
              <a:ln>
                <a:noFill/>
              </a:ln>
              <a:effectLst/>
            </c:spPr>
            <c:extLst>
              <c:ext xmlns:c16="http://schemas.microsoft.com/office/drawing/2014/chart" uri="{C3380CC4-5D6E-409C-BE32-E72D297353CC}">
                <c16:uniqueId val="{0000001B-33C6-4AAE-9297-BA029D9DF3A4}"/>
              </c:ext>
            </c:extLst>
          </c:dPt>
          <c:dPt>
            <c:idx val="5"/>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1D-33C6-4AAE-9297-BA029D9DF3A4}"/>
              </c:ext>
            </c:extLst>
          </c:dPt>
          <c:dLbls>
            <c:dLbl>
              <c:idx val="5"/>
              <c:layout>
                <c:manualLayout>
                  <c:x val="0"/>
                  <c:y val="-7.49856326740546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Sheet1!$D$2:$D$9</c:f>
              <c:numCache>
                <c:formatCode>#,##0</c:formatCode>
                <c:ptCount val="7"/>
                <c:pt idx="0">
                  <c:v>7024</c:v>
                </c:pt>
                <c:pt idx="1">
                  <c:v>7024</c:v>
                </c:pt>
                <c:pt idx="2">
                  <c:v>7024</c:v>
                </c:pt>
                <c:pt idx="3">
                  <c:v>7024</c:v>
                </c:pt>
                <c:pt idx="4">
                  <c:v>7024</c:v>
                </c:pt>
                <c:pt idx="5">
                  <c:v>7024</c:v>
                </c:pt>
              </c:numCache>
            </c:numRef>
          </c:val>
          <c:extLst>
            <c:ext xmlns:c16="http://schemas.microsoft.com/office/drawing/2014/chart" uri="{C3380CC4-5D6E-409C-BE32-E72D297353CC}">
              <c16:uniqueId val="{0000001E-33C6-4AAE-9297-BA029D9DF3A4}"/>
            </c:ext>
          </c:extLst>
        </c:ser>
        <c:ser>
          <c:idx val="3"/>
          <c:order val="3"/>
          <c:tx>
            <c:strRef>
              <c:f>Sheet1!$E$1</c:f>
              <c:strCache>
                <c:ptCount val="1"/>
                <c:pt idx="0">
                  <c:v>Column4</c:v>
                </c:pt>
              </c:strCache>
            </c:strRef>
          </c:tx>
          <c:spPr>
            <a:solidFill>
              <a:schemeClr val="accent4"/>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20-33C6-4AAE-9297-BA029D9DF3A4}"/>
              </c:ext>
            </c:extLst>
          </c:dPt>
          <c:dPt>
            <c:idx val="1"/>
            <c:invertIfNegative val="0"/>
            <c:bubble3D val="0"/>
            <c:spPr>
              <a:noFill/>
              <a:ln>
                <a:noFill/>
              </a:ln>
              <a:effectLst/>
            </c:spPr>
            <c:extLst>
              <c:ext xmlns:c16="http://schemas.microsoft.com/office/drawing/2014/chart" uri="{C3380CC4-5D6E-409C-BE32-E72D297353CC}">
                <c16:uniqueId val="{00000022-33C6-4AAE-9297-BA029D9DF3A4}"/>
              </c:ext>
            </c:extLst>
          </c:dPt>
          <c:dPt>
            <c:idx val="2"/>
            <c:invertIfNegative val="0"/>
            <c:bubble3D val="0"/>
            <c:spPr>
              <a:noFill/>
              <a:ln>
                <a:noFill/>
              </a:ln>
              <a:effectLst/>
            </c:spPr>
            <c:extLst>
              <c:ext xmlns:c16="http://schemas.microsoft.com/office/drawing/2014/chart" uri="{C3380CC4-5D6E-409C-BE32-E72D297353CC}">
                <c16:uniqueId val="{00000024-33C6-4AAE-9297-BA029D9DF3A4}"/>
              </c:ext>
            </c:extLst>
          </c:dPt>
          <c:dPt>
            <c:idx val="3"/>
            <c:invertIfNegative val="0"/>
            <c:bubble3D val="0"/>
            <c:spPr>
              <a:noFill/>
              <a:ln>
                <a:noFill/>
              </a:ln>
              <a:effectLst/>
            </c:spPr>
            <c:extLst>
              <c:ext xmlns:c16="http://schemas.microsoft.com/office/drawing/2014/chart" uri="{C3380CC4-5D6E-409C-BE32-E72D297353CC}">
                <c16:uniqueId val="{00000026-33C6-4AAE-9297-BA029D9DF3A4}"/>
              </c:ext>
            </c:extLst>
          </c:dPt>
          <c:dPt>
            <c:idx val="4"/>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28-33C6-4AAE-9297-BA029D9DF3A4}"/>
              </c:ext>
            </c:extLst>
          </c:dPt>
          <c:dLbls>
            <c:dLbl>
              <c:idx val="4"/>
              <c:layout>
                <c:manualLayout>
                  <c:x val="-3.2576523407771116E-3"/>
                  <c:y val="-8.33173696378384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Sheet1!$E$2:$E$9</c:f>
              <c:numCache>
                <c:formatCode>#,##0</c:formatCode>
                <c:ptCount val="7"/>
                <c:pt idx="0">
                  <c:v>25002</c:v>
                </c:pt>
                <c:pt idx="1">
                  <c:v>25002</c:v>
                </c:pt>
                <c:pt idx="2">
                  <c:v>25002</c:v>
                </c:pt>
                <c:pt idx="3">
                  <c:v>25002</c:v>
                </c:pt>
                <c:pt idx="4">
                  <c:v>25002</c:v>
                </c:pt>
              </c:numCache>
            </c:numRef>
          </c:val>
          <c:extLst>
            <c:ext xmlns:c16="http://schemas.microsoft.com/office/drawing/2014/chart" uri="{C3380CC4-5D6E-409C-BE32-E72D297353CC}">
              <c16:uniqueId val="{00000029-33C6-4AAE-9297-BA029D9DF3A4}"/>
            </c:ext>
          </c:extLst>
        </c:ser>
        <c:ser>
          <c:idx val="4"/>
          <c:order val="4"/>
          <c:tx>
            <c:strRef>
              <c:f>Sheet1!$F$1</c:f>
              <c:strCache>
                <c:ptCount val="1"/>
                <c:pt idx="0">
                  <c:v>Column5</c:v>
                </c:pt>
              </c:strCache>
            </c:strRef>
          </c:tx>
          <c:spPr>
            <a:solidFill>
              <a:schemeClr val="accent5"/>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2B-33C6-4AAE-9297-BA029D9DF3A4}"/>
              </c:ext>
            </c:extLst>
          </c:dPt>
          <c:dPt>
            <c:idx val="1"/>
            <c:invertIfNegative val="0"/>
            <c:bubble3D val="0"/>
            <c:spPr>
              <a:noFill/>
              <a:ln>
                <a:noFill/>
              </a:ln>
              <a:effectLst/>
            </c:spPr>
            <c:extLst>
              <c:ext xmlns:c16="http://schemas.microsoft.com/office/drawing/2014/chart" uri="{C3380CC4-5D6E-409C-BE32-E72D297353CC}">
                <c16:uniqueId val="{0000002D-33C6-4AAE-9297-BA029D9DF3A4}"/>
              </c:ext>
            </c:extLst>
          </c:dPt>
          <c:dPt>
            <c:idx val="2"/>
            <c:invertIfNegative val="0"/>
            <c:bubble3D val="0"/>
            <c:spPr>
              <a:noFill/>
              <a:ln>
                <a:noFill/>
              </a:ln>
              <a:effectLst/>
            </c:spPr>
            <c:extLst>
              <c:ext xmlns:c16="http://schemas.microsoft.com/office/drawing/2014/chart" uri="{C3380CC4-5D6E-409C-BE32-E72D297353CC}">
                <c16:uniqueId val="{0000002F-33C6-4AAE-9297-BA029D9DF3A4}"/>
              </c:ext>
            </c:extLst>
          </c:dPt>
          <c:dPt>
            <c:idx val="3"/>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31-33C6-4AAE-9297-BA029D9DF3A4}"/>
              </c:ext>
            </c:extLst>
          </c:dPt>
          <c:dLbls>
            <c:dLbl>
              <c:idx val="3"/>
              <c:layout>
                <c:manualLayout>
                  <c:x val="5.9722936323123623E-17"/>
                  <c:y val="-9.16491066016221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1-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Sheet1!$F$2:$F$9</c:f>
              <c:numCache>
                <c:formatCode>#,##0</c:formatCode>
                <c:ptCount val="7"/>
                <c:pt idx="0">
                  <c:v>33854</c:v>
                </c:pt>
                <c:pt idx="1">
                  <c:v>33854</c:v>
                </c:pt>
                <c:pt idx="2">
                  <c:v>33854</c:v>
                </c:pt>
                <c:pt idx="3">
                  <c:v>33854</c:v>
                </c:pt>
              </c:numCache>
            </c:numRef>
          </c:val>
          <c:extLst>
            <c:ext xmlns:c16="http://schemas.microsoft.com/office/drawing/2014/chart" uri="{C3380CC4-5D6E-409C-BE32-E72D297353CC}">
              <c16:uniqueId val="{00000032-33C6-4AAE-9297-BA029D9DF3A4}"/>
            </c:ext>
          </c:extLst>
        </c:ser>
        <c:ser>
          <c:idx val="5"/>
          <c:order val="5"/>
          <c:tx>
            <c:strRef>
              <c:f>Sheet1!$G$1</c:f>
              <c:strCache>
                <c:ptCount val="1"/>
                <c:pt idx="0">
                  <c:v>Column6</c:v>
                </c:pt>
              </c:strCache>
            </c:strRef>
          </c:tx>
          <c:spPr>
            <a:solidFill>
              <a:schemeClr val="accent6"/>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34-33C6-4AAE-9297-BA029D9DF3A4}"/>
              </c:ext>
            </c:extLst>
          </c:dPt>
          <c:dPt>
            <c:idx val="1"/>
            <c:invertIfNegative val="0"/>
            <c:bubble3D val="0"/>
            <c:spPr>
              <a:noFill/>
              <a:ln>
                <a:noFill/>
              </a:ln>
              <a:effectLst/>
            </c:spPr>
            <c:extLst>
              <c:ext xmlns:c16="http://schemas.microsoft.com/office/drawing/2014/chart" uri="{C3380CC4-5D6E-409C-BE32-E72D297353CC}">
                <c16:uniqueId val="{00000036-33C6-4AAE-9297-BA029D9DF3A4}"/>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38-33C6-4AAE-9297-BA029D9DF3A4}"/>
              </c:ext>
            </c:extLst>
          </c:dPt>
          <c:dLbls>
            <c:dLbl>
              <c:idx val="2"/>
              <c:layout>
                <c:manualLayout>
                  <c:x val="3.2576523407771116E-3"/>
                  <c:y val="-0.1166443174929738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8-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Sheet1!$G$2:$G$9</c:f>
              <c:numCache>
                <c:formatCode>#,##0</c:formatCode>
                <c:ptCount val="7"/>
                <c:pt idx="0">
                  <c:v>37090</c:v>
                </c:pt>
                <c:pt idx="1">
                  <c:v>37090</c:v>
                </c:pt>
                <c:pt idx="2">
                  <c:v>37090</c:v>
                </c:pt>
              </c:numCache>
            </c:numRef>
          </c:val>
          <c:extLst>
            <c:ext xmlns:c16="http://schemas.microsoft.com/office/drawing/2014/chart" uri="{C3380CC4-5D6E-409C-BE32-E72D297353CC}">
              <c16:uniqueId val="{00000039-33C6-4AAE-9297-BA029D9DF3A4}"/>
            </c:ext>
          </c:extLst>
        </c:ser>
        <c:ser>
          <c:idx val="6"/>
          <c:order val="6"/>
          <c:tx>
            <c:strRef>
              <c:f>Sheet1!$H$1</c:f>
              <c:strCache>
                <c:ptCount val="1"/>
                <c:pt idx="0">
                  <c:v>Column7</c:v>
                </c:pt>
              </c:strCache>
            </c:strRef>
          </c:tx>
          <c:spPr>
            <a:solidFill>
              <a:schemeClr val="accent1">
                <a:lumMod val="6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3B-33C6-4AAE-9297-BA029D9DF3A4}"/>
              </c:ext>
            </c:extLst>
          </c:dPt>
          <c:dPt>
            <c:idx val="1"/>
            <c:invertIfNegative val="0"/>
            <c:bubble3D val="0"/>
            <c:spPr>
              <a:solidFill>
                <a:srgbClr val="ED7D31"/>
              </a:solidFill>
              <a:ln>
                <a:noFill/>
              </a:ln>
              <a:effectLst/>
            </c:spPr>
            <c:extLst>
              <c:ext xmlns:c16="http://schemas.microsoft.com/office/drawing/2014/chart" uri="{C3380CC4-5D6E-409C-BE32-E72D297353CC}">
                <c16:uniqueId val="{0000003D-33C6-4AAE-9297-BA029D9DF3A4}"/>
              </c:ext>
            </c:extLst>
          </c:dPt>
          <c:dLbls>
            <c:dLbl>
              <c:idx val="1"/>
              <c:layout>
                <c:manualLayout>
                  <c:x val="-6.5153046815542232E-3"/>
                  <c:y val="-0.14956504337984133"/>
                </c:manualLayout>
              </c:layout>
              <c:tx>
                <c:rich>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r>
                      <a:rPr lang="en-US" dirty="0"/>
                      <a:t>65K</a:t>
                    </a:r>
                  </a:p>
                </c:rich>
              </c:tx>
              <c:numFmt formatCode="\ #,##0,\ \K"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7413257982542324E-2"/>
                      <c:h val="8.8515753324437882E-2"/>
                    </c:manualLayout>
                  </c15:layout>
                </c:ext>
                <c:ext xmlns:c16="http://schemas.microsoft.com/office/drawing/2014/chart" uri="{C3380CC4-5D6E-409C-BE32-E72D297353CC}">
                  <c16:uniqueId val="{0000003D-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Sheet1!$H$2:$H$9</c:f>
              <c:numCache>
                <c:formatCode>#,##0</c:formatCode>
                <c:ptCount val="7"/>
                <c:pt idx="0">
                  <c:v>57956</c:v>
                </c:pt>
                <c:pt idx="1">
                  <c:v>57956</c:v>
                </c:pt>
              </c:numCache>
            </c:numRef>
          </c:val>
          <c:extLst>
            <c:ext xmlns:c16="http://schemas.microsoft.com/office/drawing/2014/chart" uri="{C3380CC4-5D6E-409C-BE32-E72D297353CC}">
              <c16:uniqueId val="{0000003E-33C6-4AAE-9297-BA029D9DF3A4}"/>
            </c:ext>
          </c:extLst>
        </c:ser>
        <c:dLbls>
          <c:showLegendKey val="0"/>
          <c:showVal val="0"/>
          <c:showCatName val="0"/>
          <c:showSerName val="0"/>
          <c:showPercent val="0"/>
          <c:showBubbleSize val="0"/>
        </c:dLbls>
        <c:gapWidth val="150"/>
        <c:overlap val="100"/>
        <c:axId val="740603728"/>
        <c:axId val="740605368"/>
      </c:barChart>
      <c:catAx>
        <c:axId val="740603728"/>
        <c:scaling>
          <c:orientation val="minMax"/>
        </c:scaling>
        <c:delete val="0"/>
        <c:axPos val="b"/>
        <c:numFmt formatCode="General" sourceLinked="1"/>
        <c:majorTickMark val="none"/>
        <c:minorTickMark val="none"/>
        <c:tickLblPos val="nextTo"/>
        <c:spPr>
          <a:noFill/>
          <a:ln w="9525" cap="flat" cmpd="sng" algn="ctr">
            <a:solidFill>
              <a:srgbClr val="FFFFFF">
                <a:lumMod val="85000"/>
              </a:srgbClr>
            </a:solidFill>
            <a:round/>
          </a:ln>
          <a:effectLst/>
        </c:spPr>
        <c:txPr>
          <a:bodyPr rot="-60000000" spcFirstLastPara="1" vertOverflow="ellipsis" vert="horz" wrap="square" anchor="ctr" anchorCtr="1"/>
          <a:lstStyle/>
          <a:p>
            <a:pPr>
              <a:defRPr sz="800" b="0" i="0" u="none" strike="noStrike" kern="1200" baseline="0">
                <a:solidFill>
                  <a:srgbClr val="000000"/>
                </a:solidFill>
                <a:latin typeface="+mn-lt"/>
                <a:ea typeface="+mn-ea"/>
                <a:cs typeface="+mn-cs"/>
              </a:defRPr>
            </a:pPr>
            <a:endParaRPr lang="en-US"/>
          </a:p>
        </c:txPr>
        <c:crossAx val="740605368"/>
        <c:crosses val="autoZero"/>
        <c:auto val="1"/>
        <c:lblAlgn val="ctr"/>
        <c:lblOffset val="100"/>
        <c:noMultiLvlLbl val="0"/>
      </c:catAx>
      <c:valAx>
        <c:axId val="740605368"/>
        <c:scaling>
          <c:orientation val="minMax"/>
        </c:scaling>
        <c:delete val="1"/>
        <c:axPos val="l"/>
        <c:numFmt formatCode="\ #,##0,\ \K" sourceLinked="0"/>
        <c:majorTickMark val="none"/>
        <c:minorTickMark val="none"/>
        <c:tickLblPos val="nextTo"/>
        <c:crossAx val="740603728"/>
        <c:crosses val="autoZero"/>
        <c:crossBetween val="between"/>
        <c:majorUnit val="2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136771078741323E-2"/>
          <c:y val="0.10685198661849722"/>
          <c:w val="0.87909740157337568"/>
          <c:h val="0.60408338528977479"/>
        </c:manualLayout>
      </c:layout>
      <c:barChart>
        <c:barDir val="col"/>
        <c:grouping val="stacked"/>
        <c:varyColors val="0"/>
        <c:ser>
          <c:idx val="0"/>
          <c:order val="0"/>
          <c:tx>
            <c:strRef>
              <c:f>Sheet1!$B$1</c:f>
              <c:strCache>
                <c:ptCount val="1"/>
                <c:pt idx="0">
                  <c:v>Column1</c:v>
                </c:pt>
              </c:strCache>
            </c:strRef>
          </c:tx>
          <c:spPr>
            <a:noFill/>
            <a:ln>
              <a:noFill/>
            </a:ln>
            <a:effectLst/>
          </c:spPr>
          <c:invertIfNegative val="0"/>
          <c:dPt>
            <c:idx val="3"/>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9389-4372-A26D-5EC49DB175D1}"/>
              </c:ext>
            </c:extLst>
          </c:dPt>
          <c:cat>
            <c:strRef>
              <c:f>Sheet1!$A$2:$A$7</c:f>
              <c:strCache>
                <c:ptCount val="4"/>
                <c:pt idx="0">
                  <c:v>Total Reduction</c:v>
                </c:pt>
                <c:pt idx="1">
                  <c:v>E&amp;I </c:v>
                </c:pt>
                <c:pt idx="2">
                  <c:v>M&amp;R</c:v>
                </c:pt>
                <c:pt idx="3">
                  <c:v>C&amp;S</c:v>
                </c:pt>
              </c:strCache>
            </c:strRef>
          </c:cat>
          <c:val>
            <c:numRef>
              <c:f>Sheet1!$B$2:$B$7</c:f>
              <c:numCache>
                <c:formatCode>General</c:formatCode>
                <c:ptCount val="4"/>
                <c:pt idx="0">
                  <c:v>2337</c:v>
                </c:pt>
                <c:pt idx="1">
                  <c:v>2337</c:v>
                </c:pt>
                <c:pt idx="2">
                  <c:v>2337</c:v>
                </c:pt>
                <c:pt idx="3">
                  <c:v>2337</c:v>
                </c:pt>
              </c:numCache>
            </c:numRef>
          </c:val>
          <c:extLst>
            <c:ext xmlns:c16="http://schemas.microsoft.com/office/drawing/2014/chart" uri="{C3380CC4-5D6E-409C-BE32-E72D297353CC}">
              <c16:uniqueId val="{00000002-9389-4372-A26D-5EC49DB175D1}"/>
            </c:ext>
          </c:extLst>
        </c:ser>
        <c:ser>
          <c:idx val="1"/>
          <c:order val="1"/>
          <c:tx>
            <c:strRef>
              <c:f>Sheet1!$C$1</c:f>
              <c:strCache>
                <c:ptCount val="1"/>
                <c:pt idx="0">
                  <c:v>Column2</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4-9389-4372-A26D-5EC49DB175D1}"/>
              </c:ext>
            </c:extLst>
          </c:dPt>
          <c:dPt>
            <c:idx val="1"/>
            <c:invertIfNegative val="0"/>
            <c:bubble3D val="0"/>
            <c:spPr>
              <a:solidFill>
                <a:schemeClr val="bg1"/>
              </a:solidFill>
              <a:ln>
                <a:noFill/>
              </a:ln>
              <a:effectLst/>
            </c:spPr>
            <c:extLst>
              <c:ext xmlns:c16="http://schemas.microsoft.com/office/drawing/2014/chart" uri="{C3380CC4-5D6E-409C-BE32-E72D297353CC}">
                <c16:uniqueId val="{00000006-9389-4372-A26D-5EC49DB175D1}"/>
              </c:ext>
            </c:extLst>
          </c:dPt>
          <c:dPt>
            <c:idx val="2"/>
            <c:invertIfNegative val="0"/>
            <c:bubble3D val="0"/>
            <c:spPr>
              <a:solidFill>
                <a:srgbClr val="0070C0"/>
              </a:solidFill>
              <a:ln>
                <a:noFill/>
              </a:ln>
              <a:effectLst/>
            </c:spPr>
            <c:extLst>
              <c:ext xmlns:c16="http://schemas.microsoft.com/office/drawing/2014/chart" uri="{C3380CC4-5D6E-409C-BE32-E72D297353CC}">
                <c16:uniqueId val="{00000008-9389-4372-A26D-5EC49DB175D1}"/>
              </c:ext>
            </c:extLst>
          </c:dPt>
          <c:dLbls>
            <c:dLbl>
              <c:idx val="0"/>
              <c:delete val="1"/>
              <c:extLst>
                <c:ext xmlns:c15="http://schemas.microsoft.com/office/drawing/2012/chart" uri="{CE6537A1-D6FC-4f65-9D91-7224C49458BB}"/>
                <c:ext xmlns:c16="http://schemas.microsoft.com/office/drawing/2014/chart" uri="{C3380CC4-5D6E-409C-BE32-E72D297353CC}">
                  <c16:uniqueId val="{00000004-9389-4372-A26D-5EC49DB175D1}"/>
                </c:ext>
              </c:extLst>
            </c:dLbl>
            <c:dLbl>
              <c:idx val="1"/>
              <c:delete val="1"/>
              <c:extLst>
                <c:ext xmlns:c15="http://schemas.microsoft.com/office/drawing/2012/chart" uri="{CE6537A1-D6FC-4f65-9D91-7224C49458BB}"/>
                <c:ext xmlns:c16="http://schemas.microsoft.com/office/drawing/2014/chart" uri="{C3380CC4-5D6E-409C-BE32-E72D297353CC}">
                  <c16:uniqueId val="{00000006-9389-4372-A26D-5EC49DB175D1}"/>
                </c:ext>
              </c:extLst>
            </c:dLbl>
            <c:dLbl>
              <c:idx val="2"/>
              <c:layout>
                <c:manualLayout>
                  <c:x val="-7.2004234662728346E-3"/>
                  <c:y val="-0.10135624193286487"/>
                </c:manualLayout>
              </c:layout>
              <c:tx>
                <c:rich>
                  <a:bodyPr/>
                  <a:lstStyle/>
                  <a:p>
                    <a:r>
                      <a:rPr lang="en-US" sz="800" baseline="0" dirty="0">
                        <a:solidFill>
                          <a:srgbClr val="000000"/>
                        </a:solidFill>
                      </a:rPr>
                      <a:t>57 K</a:t>
                    </a:r>
                  </a:p>
                </c:rich>
              </c:tx>
              <c:showLegendKey val="0"/>
              <c:showVal val="1"/>
              <c:showCatName val="0"/>
              <c:showSerName val="0"/>
              <c:showPercent val="0"/>
              <c:showBubbleSize val="0"/>
              <c:extLst>
                <c:ext xmlns:c15="http://schemas.microsoft.com/office/drawing/2012/chart" uri="{CE6537A1-D6FC-4f65-9D91-7224C49458BB}">
                  <c15:layout>
                    <c:manualLayout>
                      <c:w val="8.4492543528214309E-2"/>
                      <c:h val="0.12754536172414457"/>
                    </c:manualLayout>
                  </c15:layout>
                </c:ext>
                <c:ext xmlns:c16="http://schemas.microsoft.com/office/drawing/2014/chart" uri="{C3380CC4-5D6E-409C-BE32-E72D297353CC}">
                  <c16:uniqueId val="{00000008-9389-4372-A26D-5EC49DB175D1}"/>
                </c:ext>
              </c:extLst>
            </c:dLbl>
            <c:spPr>
              <a:noFill/>
              <a:ln>
                <a:noFill/>
              </a:ln>
              <a:effectLst/>
            </c:spPr>
            <c:txPr>
              <a:bodyPr rot="0" spcFirstLastPara="1" vertOverflow="ellipsis" vert="horz" wrap="square" anchor="ctr" anchorCtr="1"/>
              <a:lstStyle/>
              <a:p>
                <a:pPr>
                  <a:defRPr lang="en-US" sz="9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4"/>
                <c:pt idx="0">
                  <c:v>Total Reduction</c:v>
                </c:pt>
                <c:pt idx="1">
                  <c:v>E&amp;I </c:v>
                </c:pt>
                <c:pt idx="2">
                  <c:v>M&amp;R</c:v>
                </c:pt>
                <c:pt idx="3">
                  <c:v>C&amp;S</c:v>
                </c:pt>
              </c:strCache>
            </c:strRef>
          </c:cat>
          <c:val>
            <c:numRef>
              <c:f>Sheet1!$C$2:$C$7</c:f>
              <c:numCache>
                <c:formatCode>General</c:formatCode>
                <c:ptCount val="4"/>
                <c:pt idx="0">
                  <c:v>74807</c:v>
                </c:pt>
                <c:pt idx="1">
                  <c:v>74807</c:v>
                </c:pt>
                <c:pt idx="2">
                  <c:v>74807</c:v>
                </c:pt>
              </c:numCache>
            </c:numRef>
          </c:val>
          <c:extLst>
            <c:ext xmlns:c16="http://schemas.microsoft.com/office/drawing/2014/chart" uri="{C3380CC4-5D6E-409C-BE32-E72D297353CC}">
              <c16:uniqueId val="{00000009-9389-4372-A26D-5EC49DB175D1}"/>
            </c:ext>
          </c:extLst>
        </c:ser>
        <c:ser>
          <c:idx val="2"/>
          <c:order val="2"/>
          <c:tx>
            <c:strRef>
              <c:f>Sheet1!$D$1</c:f>
              <c:strCache>
                <c:ptCount val="1"/>
                <c:pt idx="0">
                  <c:v>Column3</c:v>
                </c:pt>
              </c:strCache>
            </c:strRef>
          </c:tx>
          <c:spPr>
            <a:solidFill>
              <a:schemeClr val="bg1">
                <a:lumMod val="50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B-9389-4372-A26D-5EC49DB175D1}"/>
              </c:ext>
            </c:extLst>
          </c:dPt>
          <c:dPt>
            <c:idx val="1"/>
            <c:invertIfNegative val="0"/>
            <c:bubble3D val="0"/>
            <c:spPr>
              <a:solidFill>
                <a:srgbClr val="ED7D31"/>
              </a:solidFill>
              <a:ln>
                <a:noFill/>
              </a:ln>
              <a:effectLst/>
            </c:spPr>
            <c:extLst>
              <c:ext xmlns:c16="http://schemas.microsoft.com/office/drawing/2014/chart" uri="{C3380CC4-5D6E-409C-BE32-E72D297353CC}">
                <c16:uniqueId val="{0000000D-9389-4372-A26D-5EC49DB175D1}"/>
              </c:ext>
            </c:extLst>
          </c:dPt>
          <c:dLbls>
            <c:dLbl>
              <c:idx val="0"/>
              <c:layout>
                <c:manualLayout>
                  <c:x val="-6.4585863955563252E-3"/>
                  <c:y val="-0.2061448290982881"/>
                </c:manualLayout>
              </c:layout>
              <c:tx>
                <c:rich>
                  <a:bodyPr/>
                  <a:lstStyle/>
                  <a:p>
                    <a:r>
                      <a:rPr lang="en-US" dirty="0"/>
                      <a:t>231 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389-4372-A26D-5EC49DB175D1}"/>
                </c:ext>
              </c:extLst>
            </c:dLbl>
            <c:dLbl>
              <c:idx val="1"/>
              <c:layout>
                <c:manualLayout>
                  <c:x val="-2.8802601033627901E-3"/>
                  <c:y val="-0.20031952047160231"/>
                </c:manualLayout>
              </c:layout>
              <c:tx>
                <c:rich>
                  <a:bodyPr/>
                  <a:lstStyle/>
                  <a:p>
                    <a:r>
                      <a:rPr lang="en-US" dirty="0"/>
                      <a:t>169</a:t>
                    </a:r>
                    <a:r>
                      <a:rPr lang="en-US" baseline="0" dirty="0"/>
                      <a:t> K</a:t>
                    </a:r>
                    <a:endParaRPr lang="en-US" dirty="0"/>
                  </a:p>
                </c:rich>
              </c:tx>
              <c:showLegendKey val="0"/>
              <c:showVal val="1"/>
              <c:showCatName val="0"/>
              <c:showSerName val="0"/>
              <c:showPercent val="0"/>
              <c:showBubbleSize val="0"/>
              <c:extLst>
                <c:ext xmlns:c15="http://schemas.microsoft.com/office/drawing/2012/chart" uri="{CE6537A1-D6FC-4f65-9D91-7224C49458BB}">
                  <c15:layout>
                    <c:manualLayout>
                      <c:w val="9.22259285096763E-2"/>
                      <c:h val="7.8659956112829374E-2"/>
                    </c:manualLayout>
                  </c15:layout>
                </c:ext>
                <c:ext xmlns:c16="http://schemas.microsoft.com/office/drawing/2014/chart" uri="{C3380CC4-5D6E-409C-BE32-E72D297353CC}">
                  <c16:uniqueId val="{0000000D-9389-4372-A26D-5EC49DB175D1}"/>
                </c:ext>
              </c:extLst>
            </c:dLbl>
            <c:numFmt formatCode="\ #,##0,\ \K" sourceLinked="0"/>
            <c:spPr>
              <a:noFill/>
              <a:ln>
                <a:noFill/>
              </a:ln>
              <a:effectLst/>
            </c:spPr>
            <c:txPr>
              <a:bodyPr rot="0" spcFirstLastPara="1" vertOverflow="ellipsis" vert="horz" wrap="square" anchor="ctr" anchorCtr="1"/>
              <a:lstStyle/>
              <a:p>
                <a:pPr algn="ctr" rtl="0">
                  <a:defRPr lang="en-US" sz="9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4"/>
                <c:pt idx="0">
                  <c:v>Total Reduction</c:v>
                </c:pt>
                <c:pt idx="1">
                  <c:v>E&amp;I </c:v>
                </c:pt>
                <c:pt idx="2">
                  <c:v>M&amp;R</c:v>
                </c:pt>
                <c:pt idx="3">
                  <c:v>C&amp;S</c:v>
                </c:pt>
              </c:strCache>
            </c:strRef>
          </c:cat>
          <c:val>
            <c:numRef>
              <c:f>Sheet1!$D$2:$D$7</c:f>
              <c:numCache>
                <c:formatCode>#,##0</c:formatCode>
                <c:ptCount val="4"/>
                <c:pt idx="0">
                  <c:v>162309</c:v>
                </c:pt>
                <c:pt idx="1">
                  <c:v>162309</c:v>
                </c:pt>
              </c:numCache>
            </c:numRef>
          </c:val>
          <c:extLst>
            <c:ext xmlns:c16="http://schemas.microsoft.com/office/drawing/2014/chart" uri="{C3380CC4-5D6E-409C-BE32-E72D297353CC}">
              <c16:uniqueId val="{0000000E-9389-4372-A26D-5EC49DB175D1}"/>
            </c:ext>
          </c:extLst>
        </c:ser>
        <c:dLbls>
          <c:showLegendKey val="0"/>
          <c:showVal val="0"/>
          <c:showCatName val="0"/>
          <c:showSerName val="0"/>
          <c:showPercent val="0"/>
          <c:showBubbleSize val="0"/>
        </c:dLbls>
        <c:gapWidth val="150"/>
        <c:overlap val="100"/>
        <c:axId val="555833376"/>
        <c:axId val="555829112"/>
      </c:barChart>
      <c:catAx>
        <c:axId val="555833376"/>
        <c:scaling>
          <c:orientation val="minMax"/>
        </c:scaling>
        <c:delete val="0"/>
        <c:axPos val="b"/>
        <c:numFmt formatCode="General" sourceLinked="1"/>
        <c:majorTickMark val="none"/>
        <c:minorTickMark val="none"/>
        <c:tickLblPos val="nextTo"/>
        <c:spPr>
          <a:noFill/>
          <a:ln w="9525" cap="flat" cmpd="sng" algn="ctr">
            <a:solidFill>
              <a:srgbClr val="FFFFFF">
                <a:lumMod val="85000"/>
              </a:srgbClr>
            </a:solidFill>
            <a:round/>
          </a:ln>
          <a:effectLst/>
        </c:spPr>
        <c:txPr>
          <a:bodyPr rot="-60000000" spcFirstLastPara="1" vertOverflow="ellipsis" vert="horz" wrap="square" anchor="ctr" anchorCtr="1"/>
          <a:lstStyle/>
          <a:p>
            <a:pPr>
              <a:defRPr lang="en-US" sz="800" b="0" i="0" u="none" strike="noStrike" kern="1200" baseline="0">
                <a:solidFill>
                  <a:srgbClr val="000000"/>
                </a:solidFill>
                <a:latin typeface="+mn-lt"/>
                <a:ea typeface="+mn-ea"/>
                <a:cs typeface="+mn-cs"/>
              </a:defRPr>
            </a:pPr>
            <a:endParaRPr lang="en-US"/>
          </a:p>
        </c:txPr>
        <c:crossAx val="555829112"/>
        <c:crosses val="autoZero"/>
        <c:auto val="0"/>
        <c:lblAlgn val="ctr"/>
        <c:lblOffset val="100"/>
        <c:noMultiLvlLbl val="0"/>
      </c:catAx>
      <c:valAx>
        <c:axId val="555829112"/>
        <c:scaling>
          <c:orientation val="minMax"/>
        </c:scaling>
        <c:delete val="1"/>
        <c:axPos val="l"/>
        <c:numFmt formatCode="\ #,##0,\ \K" sourceLinked="0"/>
        <c:majorTickMark val="none"/>
        <c:minorTickMark val="none"/>
        <c:tickLblPos val="nextTo"/>
        <c:crossAx val="555833376"/>
        <c:crosses val="autoZero"/>
        <c:crossBetween val="between"/>
        <c:majorUnit val="100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800" b="0" i="0" u="none" strike="noStrike" kern="1200" baseline="0">
          <a:solidFill>
            <a:srgbClr val="000000"/>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1"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54275" name="Rectangle 3"/>
          <p:cNvSpPr>
            <a:spLocks noGrp="1" noChangeArrowheads="1"/>
          </p:cNvSpPr>
          <p:nvPr>
            <p:ph type="dt" sz="quarter" idx="1"/>
          </p:nvPr>
        </p:nvSpPr>
        <p:spPr bwMode="auto">
          <a:xfrm>
            <a:off x="3970492"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r" defTabSz="927838" eaLnBrk="0" hangingPunct="0">
              <a:defRPr sz="1200" dirty="0">
                <a:effectLst/>
                <a:latin typeface="Times" charset="0"/>
                <a:ea typeface="+mn-ea"/>
                <a:cs typeface="+mn-cs"/>
              </a:defRPr>
            </a:lvl1pPr>
          </a:lstStyle>
          <a:p>
            <a:pPr>
              <a:defRPr/>
            </a:pPr>
            <a:endParaRPr lang="en-US" dirty="0"/>
          </a:p>
        </p:txBody>
      </p:sp>
      <p:sp>
        <p:nvSpPr>
          <p:cNvPr id="54276" name="Rectangle 4"/>
          <p:cNvSpPr>
            <a:spLocks noGrp="1" noChangeArrowheads="1"/>
          </p:cNvSpPr>
          <p:nvPr>
            <p:ph type="ftr" sz="quarter" idx="2"/>
          </p:nvPr>
        </p:nvSpPr>
        <p:spPr bwMode="auto">
          <a:xfrm>
            <a:off x="1"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54277" name="Rectangle 5"/>
          <p:cNvSpPr>
            <a:spLocks noGrp="1" noChangeArrowheads="1"/>
          </p:cNvSpPr>
          <p:nvPr>
            <p:ph type="sldNum" sz="quarter" idx="3"/>
          </p:nvPr>
        </p:nvSpPr>
        <p:spPr bwMode="auto">
          <a:xfrm>
            <a:off x="3970492"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r" defTabSz="927838" eaLnBrk="0" hangingPunct="0">
              <a:defRPr sz="1200">
                <a:latin typeface="Times" charset="0"/>
                <a:ea typeface="ＭＳ Ｐゴシック" charset="-128"/>
              </a:defRPr>
            </a:lvl1pPr>
          </a:lstStyle>
          <a:p>
            <a:pPr>
              <a:defRPr/>
            </a:pPr>
            <a:fld id="{024B85D4-96B6-4B82-A468-EECB07CD58D3}" type="slidenum">
              <a:rPr lang="en-US"/>
              <a:pPr>
                <a:defRPr/>
              </a:pPr>
              <a:t>‹#›</a:t>
            </a:fld>
            <a:endParaRPr lang="en-US" dirty="0"/>
          </a:p>
        </p:txBody>
      </p:sp>
    </p:spTree>
    <p:extLst>
      <p:ext uri="{BB962C8B-B14F-4D97-AF65-F5344CB8AC3E}">
        <p14:creationId xmlns:p14="http://schemas.microsoft.com/office/powerpoint/2010/main" val="35157385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0492"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r" defTabSz="927838" eaLnBrk="0" hangingPunct="0">
              <a:defRPr sz="1200" dirty="0">
                <a:effectLst/>
                <a:latin typeface="Times" charset="0"/>
                <a:ea typeface="+mn-ea"/>
                <a:cs typeface="+mn-cs"/>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2217738" y="700088"/>
            <a:ext cx="25781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2177" y="4418456"/>
            <a:ext cx="5146051" cy="4178371"/>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492"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r" defTabSz="927838" eaLnBrk="0" hangingPunct="0">
              <a:defRPr sz="1200">
                <a:latin typeface="Times" charset="0"/>
                <a:ea typeface="ＭＳ Ｐゴシック" charset="-128"/>
              </a:defRPr>
            </a:lvl1pPr>
          </a:lstStyle>
          <a:p>
            <a:pPr>
              <a:defRPr/>
            </a:pPr>
            <a:fld id="{A73425D4-CF12-4480-9419-518A4D3F965A}" type="slidenum">
              <a:rPr lang="en-US"/>
              <a:pPr>
                <a:defRPr/>
              </a:pPr>
              <a:t>‹#›</a:t>
            </a:fld>
            <a:endParaRPr lang="en-US" dirty="0"/>
          </a:p>
        </p:txBody>
      </p:sp>
    </p:spTree>
    <p:extLst>
      <p:ext uri="{BB962C8B-B14F-4D97-AF65-F5344CB8AC3E}">
        <p14:creationId xmlns:p14="http://schemas.microsoft.com/office/powerpoint/2010/main" val="2151842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charset="0"/>
      </a:defRPr>
    </a:lvl1pPr>
    <a:lvl2pPr marL="507526"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2pPr>
    <a:lvl3pPr marL="1016818"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3pPr>
    <a:lvl4pPr marL="1524343"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4pPr>
    <a:lvl5pPr marL="2033636"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5pPr>
    <a:lvl6pPr marL="2543440" algn="l" defTabSz="1017376" rtl="0" eaLnBrk="1" latinLnBrk="0" hangingPunct="1">
      <a:defRPr sz="1300" kern="1200">
        <a:solidFill>
          <a:schemeClr val="tx1"/>
        </a:solidFill>
        <a:latin typeface="+mn-lt"/>
        <a:ea typeface="+mn-ea"/>
        <a:cs typeface="+mn-cs"/>
      </a:defRPr>
    </a:lvl6pPr>
    <a:lvl7pPr marL="3052128" algn="l" defTabSz="1017376" rtl="0" eaLnBrk="1" latinLnBrk="0" hangingPunct="1">
      <a:defRPr sz="1300" kern="1200">
        <a:solidFill>
          <a:schemeClr val="tx1"/>
        </a:solidFill>
        <a:latin typeface="+mn-lt"/>
        <a:ea typeface="+mn-ea"/>
        <a:cs typeface="+mn-cs"/>
      </a:defRPr>
    </a:lvl7pPr>
    <a:lvl8pPr marL="3560816" algn="l" defTabSz="1017376" rtl="0" eaLnBrk="1" latinLnBrk="0" hangingPunct="1">
      <a:defRPr sz="1300" kern="1200">
        <a:solidFill>
          <a:schemeClr val="tx1"/>
        </a:solidFill>
        <a:latin typeface="+mn-lt"/>
        <a:ea typeface="+mn-ea"/>
        <a:cs typeface="+mn-cs"/>
      </a:defRPr>
    </a:lvl8pPr>
    <a:lvl9pPr marL="4069505" algn="l" defTabSz="101737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9193536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1939957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
        <p:nvSpPr>
          <p:cNvPr id="8" name="Rectangle 7"/>
          <p:cNvSpPr/>
          <p:nvPr userDrawn="1"/>
        </p:nvSpPr>
        <p:spPr bwMode="auto">
          <a:xfrm>
            <a:off x="458418" y="1100462"/>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cs typeface="Arial"/>
              </a:rPr>
              <a:t>Proprietary information of UnitedHealth Group. Do not distribute or reproduce without express permission of UnitedHealth Group.</a:t>
            </a: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6548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16301878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1072921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7" name="Picture 16"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088268" y="1200108"/>
            <a:ext cx="3236277" cy="4369741"/>
          </a:xfrm>
          <a:prstGeom prst="rect">
            <a:avLst/>
          </a:prstGeom>
          <a:ln w="6350">
            <a:solidFill>
              <a:schemeClr val="tx2"/>
            </a:solidFill>
          </a:ln>
        </p:spPr>
      </p:pic>
      <p:sp>
        <p:nvSpPr>
          <p:cNvPr id="22" name="Rectangle 21"/>
          <p:cNvSpPr/>
          <p:nvPr userDrawn="1"/>
        </p:nvSpPr>
        <p:spPr bwMode="gray">
          <a:xfrm>
            <a:off x="457200" y="477983"/>
            <a:ext cx="6858000" cy="420258"/>
          </a:xfrm>
          <a:prstGeom prst="rect">
            <a:avLst/>
          </a:prstGeom>
          <a:solidFill>
            <a:srgbClr val="00877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1018888" fontAlgn="auto">
              <a:spcBef>
                <a:spcPts val="500"/>
              </a:spcBef>
              <a:spcAft>
                <a:spcPts val="0"/>
              </a:spcAft>
            </a:pPr>
            <a:r>
              <a:rPr lang="en-US" sz="1200" b="1" dirty="0">
                <a:solidFill>
                  <a:srgbClr val="FFFFFF"/>
                </a:solidFill>
              </a:rPr>
              <a:t>Delete Page After Reading   |   2018 Template Edition</a:t>
            </a:r>
          </a:p>
        </p:txBody>
      </p:sp>
      <p:sp>
        <p:nvSpPr>
          <p:cNvPr id="23" name="Rectangle 22"/>
          <p:cNvSpPr/>
          <p:nvPr userDrawn="1"/>
        </p:nvSpPr>
        <p:spPr bwMode="gray">
          <a:xfrm>
            <a:off x="457205" y="1040781"/>
            <a:ext cx="3303169" cy="890223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sp>
        <p:nvSpPr>
          <p:cNvPr id="24" name="TextBox 23"/>
          <p:cNvSpPr txBox="1"/>
          <p:nvPr userDrawn="1"/>
        </p:nvSpPr>
        <p:spPr bwMode="gray">
          <a:xfrm>
            <a:off x="730388" y="3057651"/>
            <a:ext cx="3029982" cy="997196"/>
          </a:xfrm>
          <a:prstGeom prst="rect">
            <a:avLst/>
          </a:prstGeom>
          <a:noFill/>
        </p:spPr>
        <p:txBody>
          <a:bodyPr wrap="square" lIns="0" tIns="0" rIns="0" bIns="0" rtlCol="0">
            <a:spAutoFit/>
          </a:bodyPr>
          <a:lstStyle/>
          <a:p>
            <a:pPr defTabSz="1018888" fontAlgn="auto">
              <a:lnSpc>
                <a:spcPct val="90000"/>
              </a:lnSpc>
              <a:spcBef>
                <a:spcPts val="500"/>
              </a:spcBef>
              <a:spcAft>
                <a:spcPts val="0"/>
              </a:spcAft>
            </a:pPr>
            <a:r>
              <a:rPr lang="en-US" sz="4200" b="1" dirty="0">
                <a:solidFill>
                  <a:srgbClr val="FFFFFF"/>
                </a:solidFill>
                <a:latin typeface="Arial"/>
                <a:ea typeface="+mn-ea"/>
              </a:rPr>
              <a:t>Portrait</a:t>
            </a:r>
            <a:r>
              <a:rPr lang="en-US" sz="4200" dirty="0">
                <a:solidFill>
                  <a:srgbClr val="FFFFFF"/>
                </a:solidFill>
                <a:latin typeface="Arial"/>
                <a:ea typeface="+mn-ea"/>
              </a:rPr>
              <a:t> </a:t>
            </a:r>
            <a:r>
              <a:rPr lang="en-US" sz="3000" dirty="0">
                <a:solidFill>
                  <a:srgbClr val="FFFFFF"/>
                </a:solidFill>
                <a:latin typeface="Arial"/>
                <a:ea typeface="+mn-ea"/>
              </a:rPr>
              <a:t>Template</a:t>
            </a:r>
          </a:p>
        </p:txBody>
      </p:sp>
      <p:cxnSp>
        <p:nvCxnSpPr>
          <p:cNvPr id="25" name="Straight Connector 24"/>
          <p:cNvCxnSpPr/>
          <p:nvPr userDrawn="1"/>
        </p:nvCxnSpPr>
        <p:spPr bwMode="gray">
          <a:xfrm>
            <a:off x="730394" y="4390975"/>
            <a:ext cx="27557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userDrawn="1"/>
        </p:nvSpPr>
        <p:spPr bwMode="gray">
          <a:xfrm>
            <a:off x="730388" y="5006039"/>
            <a:ext cx="2755762" cy="738664"/>
          </a:xfrm>
          <a:prstGeom prst="rect">
            <a:avLst/>
          </a:prstGeom>
          <a:noFill/>
        </p:spPr>
        <p:txBody>
          <a:bodyPr wrap="square" lIns="0" tIns="0" rIns="0" bIns="0" rtlCol="0">
            <a:spAutoFit/>
          </a:bodyPr>
          <a:lstStyle/>
          <a:p>
            <a:pPr defTabSz="1018888" fontAlgn="auto">
              <a:spcBef>
                <a:spcPts val="500"/>
              </a:spcBef>
              <a:spcAft>
                <a:spcPts val="0"/>
              </a:spcAft>
            </a:pPr>
            <a:r>
              <a:rPr lang="en-US" sz="1600" dirty="0">
                <a:solidFill>
                  <a:srgbClr val="FFFFFF"/>
                </a:solidFill>
                <a:latin typeface="Arial"/>
                <a:ea typeface="+mn-ea"/>
              </a:rPr>
              <a:t>This is a combined template that will suit the needs of brief to longer documents:</a:t>
            </a:r>
          </a:p>
        </p:txBody>
      </p:sp>
      <p:sp>
        <p:nvSpPr>
          <p:cNvPr id="27" name="TextBox 26"/>
          <p:cNvSpPr txBox="1"/>
          <p:nvPr userDrawn="1"/>
        </p:nvSpPr>
        <p:spPr bwMode="gray">
          <a:xfrm>
            <a:off x="875140" y="5974983"/>
            <a:ext cx="1620784" cy="1613262"/>
          </a:xfrm>
          <a:prstGeom prst="rect">
            <a:avLst/>
          </a:prstGeom>
          <a:noFill/>
        </p:spPr>
        <p:txBody>
          <a:bodyPr wrap="square" lIns="0" tIns="0" rIns="0" bIns="0" rtlCol="0">
            <a:spAutoFit/>
          </a:bodyPr>
          <a:lstStyle/>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Product overviews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White papers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Case studies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Toolkits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Manuals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Assessments</a:t>
            </a:r>
          </a:p>
        </p:txBody>
      </p:sp>
      <p:sp>
        <p:nvSpPr>
          <p:cNvPr id="28" name="Text Placeholder 7"/>
          <p:cNvSpPr txBox="1">
            <a:spLocks/>
          </p:cNvSpPr>
          <p:nvPr userDrawn="1"/>
        </p:nvSpPr>
        <p:spPr bwMode="gray">
          <a:xfrm>
            <a:off x="730392" y="7983502"/>
            <a:ext cx="2889113" cy="502702"/>
          </a:xfrm>
          <a:prstGeom prst="rect">
            <a:avLst/>
          </a:prstGeom>
        </p:spPr>
        <p:txBody>
          <a:bodyPr vert="horz" wrap="square" lIns="0" tIns="0" rIns="0" bIns="0" rtlCol="0">
            <a:spAutoFit/>
          </a:bodyPr>
          <a:lstStyle>
            <a:lvl1pPr marL="1143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1pPr>
            <a:lvl2pPr marL="2286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2pPr>
            <a:lvl3pPr marL="3429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3pPr>
            <a:lvl4pPr marL="4572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4pPr>
            <a:lvl5pPr marL="571500" indent="-114300" algn="l" defTabSz="640080" rtl="0" eaLnBrk="1" latinLnBrk="0" hangingPunct="1">
              <a:spcBef>
                <a:spcPts val="500"/>
              </a:spcBef>
              <a:buSzPct val="100000"/>
              <a:buFont typeface="Arial" panose="020B0604020202020204" pitchFamily="34" charset="0"/>
              <a:buChar char="•"/>
              <a:defRPr sz="900" kern="1200" baseline="0">
                <a:solidFill>
                  <a:schemeClr val="tx1"/>
                </a:solidFill>
                <a:latin typeface="+mn-lt"/>
                <a:ea typeface="+mn-ea"/>
                <a:cs typeface="+mn-cs"/>
              </a:defRPr>
            </a:lvl5pPr>
            <a:lvl6pPr marL="687388" indent="-117475"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6pPr>
            <a:lvl7pPr marL="801688" indent="-112713"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7pPr>
            <a:lvl8pPr marL="914400" indent="-112713"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8pPr>
            <a:lvl9pPr marL="1027113" indent="-112713" algn="l" defTabSz="640080" rtl="0" eaLnBrk="1" latinLnBrk="0" hangingPunct="1">
              <a:spcBef>
                <a:spcPts val="500"/>
              </a:spcBef>
              <a:buClr>
                <a:schemeClr val="tx1"/>
              </a:buClr>
              <a:buSzPct val="100000"/>
              <a:buFont typeface="Arial" panose="020B0604020202020204" pitchFamily="34" charset="0"/>
              <a:buChar char="•"/>
              <a:defRPr sz="900" kern="1200">
                <a:solidFill>
                  <a:schemeClr val="tx1"/>
                </a:solidFill>
                <a:latin typeface="+mn-lt"/>
                <a:ea typeface="+mn-ea"/>
                <a:cs typeface="+mn-cs"/>
              </a:defRPr>
            </a:lvl9pPr>
          </a:lstStyle>
          <a:p>
            <a:pPr marL="0" indent="0" fontAlgn="auto">
              <a:spcBef>
                <a:spcPts val="2400"/>
              </a:spcBef>
              <a:spcAft>
                <a:spcPts val="0"/>
              </a:spcAft>
              <a:buFont typeface="Arial" panose="020B0604020202020204" pitchFamily="34" charset="0"/>
              <a:buNone/>
            </a:pPr>
            <a:r>
              <a:rPr lang="en-US" sz="1300" b="1" dirty="0">
                <a:solidFill>
                  <a:srgbClr val="FFFFFF"/>
                </a:solidFill>
              </a:rPr>
              <a:t>Need help? </a:t>
            </a:r>
          </a:p>
          <a:p>
            <a:pPr marL="0" indent="0" fontAlgn="auto">
              <a:spcBef>
                <a:spcPts val="800"/>
              </a:spcBef>
              <a:spcAft>
                <a:spcPts val="0"/>
              </a:spcAft>
              <a:buFont typeface="Arial" panose="020B0604020202020204" pitchFamily="34" charset="0"/>
              <a:buNone/>
            </a:pPr>
            <a:r>
              <a:rPr lang="en-US" sz="1300" dirty="0">
                <a:solidFill>
                  <a:srgbClr val="FFFFFF"/>
                </a:solidFill>
              </a:rPr>
              <a:t>Email </a:t>
            </a:r>
            <a:r>
              <a:rPr lang="en-US" sz="1300" b="1" dirty="0">
                <a:solidFill>
                  <a:srgbClr val="FFFFFF"/>
                </a:solidFill>
              </a:rPr>
              <a:t>DSS_Requests@advisory.com</a:t>
            </a:r>
          </a:p>
        </p:txBody>
      </p:sp>
      <p:sp>
        <p:nvSpPr>
          <p:cNvPr id="29" name="TextBox 28"/>
          <p:cNvSpPr txBox="1"/>
          <p:nvPr userDrawn="1"/>
        </p:nvSpPr>
        <p:spPr bwMode="gray">
          <a:xfrm>
            <a:off x="5206454" y="5620302"/>
            <a:ext cx="2113935" cy="123111"/>
          </a:xfrm>
          <a:prstGeom prst="rect">
            <a:avLst/>
          </a:prstGeom>
          <a:noFill/>
        </p:spPr>
        <p:txBody>
          <a:bodyPr wrap="square" lIns="0" tIns="0" rIns="0" bIns="0" rtlCol="0">
            <a:spAutoFit/>
          </a:bodyPr>
          <a:lstStyle/>
          <a:p>
            <a:pPr algn="r" defTabSz="1018888" fontAlgn="auto">
              <a:spcBef>
                <a:spcPts val="500"/>
              </a:spcBef>
              <a:spcAft>
                <a:spcPts val="0"/>
              </a:spcAft>
            </a:pPr>
            <a:r>
              <a:rPr lang="en-US" sz="800" dirty="0">
                <a:solidFill>
                  <a:srgbClr val="55565A"/>
                </a:solidFill>
                <a:latin typeface="Arial"/>
                <a:ea typeface="+mn-ea"/>
                <a:cs typeface="Arial" panose="020B0604020202020204" pitchFamily="34" charset="0"/>
              </a:rPr>
              <a:t>Page Size: 8.5ꞌꞌ x 11ꞌꞌ </a:t>
            </a:r>
          </a:p>
        </p:txBody>
      </p:sp>
      <p:sp>
        <p:nvSpPr>
          <p:cNvPr id="43" name="Rectangle 42"/>
          <p:cNvSpPr/>
          <p:nvPr userDrawn="1"/>
        </p:nvSpPr>
        <p:spPr bwMode="gray">
          <a:xfrm>
            <a:off x="303218" y="1497039"/>
            <a:ext cx="2276103" cy="93935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37032" y="1466717"/>
            <a:ext cx="2189595" cy="961815"/>
          </a:xfrm>
          <a:prstGeom prst="rect">
            <a:avLst/>
          </a:prstGeom>
          <a:noFill/>
          <a:ln>
            <a:noFill/>
          </a:ln>
        </p:spPr>
      </p:pic>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935868" y="1040780"/>
            <a:ext cx="3236277" cy="4369741"/>
          </a:xfrm>
          <a:prstGeom prst="rect">
            <a:avLst/>
          </a:prstGeom>
          <a:ln w="6350">
            <a:solidFill>
              <a:schemeClr val="tx2"/>
            </a:solidFill>
          </a:ln>
        </p:spPr>
      </p:pic>
    </p:spTree>
    <p:extLst>
      <p:ext uri="{BB962C8B-B14F-4D97-AF65-F5344CB8AC3E}">
        <p14:creationId xmlns:p14="http://schemas.microsoft.com/office/powerpoint/2010/main" val="3017653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Orange">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3863"/>
      </p:ext>
    </p:extLst>
  </p:cSld>
  <p:clrMapOvr>
    <a:masterClrMapping/>
  </p:clrMapOvr>
  <p:extLst>
    <p:ext uri="{DCECCB84-F9BA-43D5-87BE-67443E8EF086}">
      <p15:sldGuideLst xmlns:p15="http://schemas.microsoft.com/office/powerpoint/2012/main">
        <p15:guide id="1" orient="horz" pos="5529" userDrawn="1">
          <p15:clr>
            <a:srgbClr val="FBAE40"/>
          </p15:clr>
        </p15:guide>
        <p15:guide id="3" pos="652" userDrawn="1">
          <p15:clr>
            <a:srgbClr val="C35EA4"/>
          </p15:clr>
        </p15:guide>
        <p15:guide id="4" pos="397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Yellow">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167961"/>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Charcoal">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baseline="0"/>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9"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3" name="Group 12"/>
          <p:cNvGrpSpPr/>
          <p:nvPr userDrawn="1"/>
        </p:nvGrpSpPr>
        <p:grpSpPr>
          <a:xfrm>
            <a:off x="-1652155" y="2795446"/>
            <a:ext cx="1556549" cy="230832"/>
            <a:chOff x="-1652155" y="8951295"/>
            <a:chExt cx="1556549" cy="220797"/>
          </a:xfrm>
        </p:grpSpPr>
        <p:sp>
          <p:nvSpPr>
            <p:cNvPr id="15"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1757009" y="3568387"/>
            <a:ext cx="1661403" cy="230832"/>
            <a:chOff x="-1757009" y="8951295"/>
            <a:chExt cx="1661403" cy="220797"/>
          </a:xfrm>
        </p:grpSpPr>
        <p:sp>
          <p:nvSpPr>
            <p:cNvPr id="21"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2" name="Straight Arrow Connector 21"/>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8041614"/>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One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79614"/>
            <a:ext cx="4114800" cy="276999"/>
          </a:xfrm>
        </p:spPr>
        <p:txBody>
          <a:bodyPr anchor="b" anchorCtr="0"/>
          <a:lstStyle>
            <a:lvl1pPr>
              <a:lnSpc>
                <a:spcPct val="90000"/>
              </a:lnSpc>
              <a:defRPr>
                <a:solidFill>
                  <a:schemeClr val="bg1"/>
                </a:solidFill>
              </a:defRPr>
            </a:lvl1pPr>
          </a:lstStyle>
          <a:p>
            <a:r>
              <a:rPr lang="en-US" dirty="0"/>
              <a:t>Document title – Arial 20pt regular</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2" name="Text Placeholder 4"/>
          <p:cNvSpPr>
            <a:spLocks noGrp="1"/>
          </p:cNvSpPr>
          <p:nvPr>
            <p:ph type="body" sz="quarter" idx="25" hasCustomPrompt="1"/>
          </p:nvPr>
        </p:nvSpPr>
        <p:spPr bwMode="gray">
          <a:xfrm>
            <a:off x="752475" y="1673482"/>
            <a:ext cx="4114800" cy="153888"/>
          </a:xfrm>
        </p:spPr>
        <p:txBody>
          <a:bodyPr/>
          <a:lstStyle>
            <a:lvl1pPr marL="0" indent="0">
              <a:spcBef>
                <a:spcPts val="0"/>
              </a:spcBef>
              <a:buNone/>
              <a:defRPr sz="1000">
                <a:solidFill>
                  <a:schemeClr val="bg1"/>
                </a:solidFill>
              </a:defRPr>
            </a:lvl1pPr>
            <a:lvl2pPr marL="114301" indent="0">
              <a:spcBef>
                <a:spcPts val="0"/>
              </a:spcBef>
              <a:buNone/>
              <a:defRPr sz="1400">
                <a:solidFill>
                  <a:schemeClr val="accent3"/>
                </a:solidFill>
              </a:defRPr>
            </a:lvl2pPr>
            <a:lvl3pPr marL="228602" indent="0">
              <a:spcBef>
                <a:spcPts val="0"/>
              </a:spcBef>
              <a:buNone/>
              <a:defRPr sz="1400">
                <a:solidFill>
                  <a:schemeClr val="accent3"/>
                </a:solidFill>
              </a:defRPr>
            </a:lvl3pPr>
            <a:lvl4pPr marL="342903" indent="0">
              <a:spcBef>
                <a:spcPts val="0"/>
              </a:spcBef>
              <a:buNone/>
              <a:defRPr sz="1400">
                <a:solidFill>
                  <a:schemeClr val="accent3"/>
                </a:solidFill>
              </a:defRPr>
            </a:lvl4pPr>
            <a:lvl5pPr marL="457204" indent="0">
              <a:spcBef>
                <a:spcPts val="0"/>
              </a:spcBef>
              <a:buNone/>
              <a:defRPr sz="1400">
                <a:solidFill>
                  <a:schemeClr val="accent3"/>
                </a:solidFill>
              </a:defRPr>
            </a:lvl5pPr>
          </a:lstStyle>
          <a:p>
            <a:pPr lvl="0"/>
            <a:r>
              <a:rPr lang="en-US" dirty="0"/>
              <a:t>Document subtitle – Arial 10pt regular, use sentence Case</a:t>
            </a:r>
          </a:p>
        </p:txBody>
      </p:sp>
      <p:sp>
        <p:nvSpPr>
          <p:cNvPr id="3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37"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38"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42" name="Group 41"/>
          <p:cNvGrpSpPr/>
          <p:nvPr userDrawn="1"/>
        </p:nvGrpSpPr>
        <p:grpSpPr>
          <a:xfrm>
            <a:off x="-1269460" y="9358179"/>
            <a:ext cx="1173854" cy="369332"/>
            <a:chOff x="-1269460" y="8951295"/>
            <a:chExt cx="1173854" cy="353274"/>
          </a:xfrm>
        </p:grpSpPr>
        <p:sp>
          <p:nvSpPr>
            <p:cNvPr id="3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41" name="Straight Arrow Connector 4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6" name="Group 15"/>
          <p:cNvGrpSpPr/>
          <p:nvPr userDrawn="1"/>
        </p:nvGrpSpPr>
        <p:grpSpPr>
          <a:xfrm>
            <a:off x="-1652155" y="1367016"/>
            <a:ext cx="1556549" cy="230832"/>
            <a:chOff x="-1652155" y="8951295"/>
            <a:chExt cx="1556549" cy="220797"/>
          </a:xfrm>
        </p:grpSpPr>
        <p:sp>
          <p:nvSpPr>
            <p:cNvPr id="17"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35</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1652155" y="1692045"/>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65</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355930"/>
      </p:ext>
    </p:extLst>
  </p:cSld>
  <p:clrMapOvr>
    <a:masterClrMapping/>
  </p:clrMapOvr>
  <p:extLst>
    <p:ext uri="{DCECCB84-F9BA-43D5-87BE-67443E8EF086}">
      <p15:sldGuideLst xmlns:p15="http://schemas.microsoft.com/office/powerpoint/2012/main">
        <p15:guide id="2" orient="horz" pos="1876" userDrawn="1">
          <p15:clr>
            <a:srgbClr val="FBAE40"/>
          </p15:clr>
        </p15:guide>
        <p15:guide id="3" pos="1888" userDrawn="1">
          <p15:clr>
            <a:srgbClr val="FBAE40"/>
          </p15:clr>
        </p15:guide>
        <p15:guide id="4" pos="475" userDrawn="1">
          <p15:clr>
            <a:srgbClr val="C35EA4"/>
          </p15:clr>
        </p15:guide>
        <p15:guide id="5" pos="1777" userDrawn="1">
          <p15:clr>
            <a:srgbClr val="FBAE40"/>
          </p15:clr>
        </p15:guide>
        <p15:guide id="6" pos="3191" userDrawn="1">
          <p15:clr>
            <a:srgbClr val="FBAE40"/>
          </p15:clr>
        </p15:guide>
        <p15:guide id="7" pos="3302" userDrawn="1">
          <p15:clr>
            <a:srgbClr val="FBAE40"/>
          </p15:clr>
        </p15:guide>
        <p15:guide id="8" orient="horz" pos="6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Two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02264"/>
            <a:ext cx="4114800" cy="553998"/>
          </a:xfrm>
        </p:spPr>
        <p:txBody>
          <a:bodyPr anchor="ctr" anchorCtr="0"/>
          <a:lstStyle>
            <a:lvl1pPr>
              <a:lnSpc>
                <a:spcPct val="90000"/>
              </a:lnSpc>
              <a:defRPr>
                <a:solidFill>
                  <a:schemeClr val="bg1"/>
                </a:solidFill>
              </a:defRPr>
            </a:lvl1pPr>
          </a:lstStyle>
          <a:p>
            <a:r>
              <a:rPr lang="en-US" dirty="0"/>
              <a:t>Document title – Arial 20pt regular; Use sentence case</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0"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9" name="Group 18"/>
          <p:cNvGrpSpPr/>
          <p:nvPr userDrawn="1"/>
        </p:nvGrpSpPr>
        <p:grpSpPr>
          <a:xfrm>
            <a:off x="-1652155" y="1458596"/>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9336773"/>
      </p:ext>
    </p:extLst>
  </p:cSld>
  <p:clrMapOvr>
    <a:masterClrMapping/>
  </p:clrMapOvr>
  <p:extLst>
    <p:ext uri="{DCECCB84-F9BA-43D5-87BE-67443E8EF086}">
      <p15:sldGuideLst xmlns:p15="http://schemas.microsoft.com/office/powerpoint/2012/main">
        <p15:guide id="1" orient="horz" pos="1873" userDrawn="1">
          <p15:clr>
            <a:srgbClr val="FBAE40"/>
          </p15:clr>
        </p15:guide>
        <p15:guide id="2" pos="1888" userDrawn="1">
          <p15:clr>
            <a:srgbClr val="FBAE40"/>
          </p15:clr>
        </p15:guide>
        <p15:guide id="3" pos="475" userDrawn="1">
          <p15:clr>
            <a:srgbClr val="C35EA4"/>
          </p15:clr>
        </p15:guide>
        <p15:guide id="4" pos="1777" userDrawn="1">
          <p15:clr>
            <a:srgbClr val="FBAE40"/>
          </p15:clr>
        </p15:guide>
        <p15:guide id="5" pos="3191" userDrawn="1">
          <p15:clr>
            <a:srgbClr val="FBAE40"/>
          </p15:clr>
        </p15:guide>
        <p15:guide id="6" pos="3302" userDrawn="1">
          <p15:clr>
            <a:srgbClr val="FBAE40"/>
          </p15:clr>
        </p15:guide>
        <p15:guide id="7" orient="horz" pos="60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a:xfrm>
            <a:off x="6404430" y="9846362"/>
            <a:ext cx="906780" cy="257366"/>
          </a:xfrm>
        </p:spPr>
        <p:txBody>
          <a:bodyPr/>
          <a:lstStyle/>
          <a:p>
            <a:fld id="{90F9BDA0-AF0E-4BA8-B742-3B9C92A3E6FE}" type="slidenum">
              <a:rPr lang="en-US" smtClean="0">
                <a:solidFill>
                  <a:srgbClr val="8C9599"/>
                </a:solidFill>
              </a:rPr>
              <a:pPr/>
              <a:t>‹#›</a:t>
            </a:fld>
            <a:endParaRPr lang="en-US" dirty="0">
              <a:solidFill>
                <a:srgbClr val="8C9599"/>
              </a:solidFill>
            </a:endParaRPr>
          </a:p>
        </p:txBody>
      </p:sp>
      <p:sp>
        <p:nvSpPr>
          <p:cNvPr id="8" name="Rectangle 7"/>
          <p:cNvSpPr/>
          <p:nvPr userDrawn="1"/>
        </p:nvSpPr>
        <p:spPr bwMode="auto">
          <a:xfrm>
            <a:off x="458418" y="1100462"/>
            <a:ext cx="6858000" cy="47798"/>
          </a:xfrm>
          <a:prstGeom prst="rect">
            <a:avLst/>
          </a:prstGeom>
          <a:solidFill>
            <a:srgbClr val="D45D00"/>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57200" y="9963041"/>
            <a:ext cx="5438986" cy="138499"/>
          </a:xfrm>
          <a:prstGeom prst="rect">
            <a:avLst/>
          </a:prstGeom>
          <a:noFill/>
        </p:spPr>
        <p:txBody>
          <a:bodyPr wrap="square" lIns="0" tIns="0" rIns="0" bIns="0" rtlCol="0" anchor="b">
            <a:spAutoFit/>
          </a:bodyPr>
          <a:lstStyle/>
          <a:p>
            <a:pPr defTabSz="1018834" fontAlgn="auto">
              <a:spcBef>
                <a:spcPts val="0"/>
              </a:spcBef>
              <a:spcAft>
                <a:spcPts val="0"/>
              </a:spcAft>
            </a:pPr>
            <a:r>
              <a:rPr lang="en-US" sz="900" dirty="0">
                <a:solidFill>
                  <a:srgbClr val="393E41"/>
                </a:solidFill>
                <a:latin typeface="Arial"/>
                <a:ea typeface="+mn-ea"/>
                <a:cs typeface="Arial"/>
              </a:rPr>
              <a:t>Optum Global</a:t>
            </a:r>
            <a:r>
              <a:rPr lang="en-US" sz="900" baseline="0" dirty="0">
                <a:solidFill>
                  <a:srgbClr val="393E41"/>
                </a:solidFill>
                <a:latin typeface="Arial"/>
                <a:ea typeface="+mn-ea"/>
                <a:cs typeface="Arial"/>
              </a:rPr>
              <a:t> Analytics</a:t>
            </a:r>
            <a:endParaRPr lang="en-US" sz="900" dirty="0">
              <a:solidFill>
                <a:srgbClr val="393E41"/>
              </a:solidFill>
              <a:latin typeface="Arial"/>
              <a:ea typeface="+mn-ea"/>
              <a:cs typeface="Arial"/>
            </a:endParaRP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3703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Credits)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0"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2" name="Text Placeholder 3"/>
          <p:cNvSpPr>
            <a:spLocks noGrp="1"/>
          </p:cNvSpPr>
          <p:nvPr>
            <p:ph type="body" sz="quarter" idx="48" hasCustomPrompt="1"/>
          </p:nvPr>
        </p:nvSpPr>
        <p:spPr bwMode="gray">
          <a:xfrm>
            <a:off x="2997200" y="2974109"/>
            <a:ext cx="3931920" cy="184666"/>
          </a:xfrm>
        </p:spPr>
        <p:txBody>
          <a:bodyPr/>
          <a:lstStyle>
            <a:lvl1pPr marL="0" indent="0">
              <a:spcBef>
                <a:spcPts val="0"/>
              </a:spcBef>
              <a:buNone/>
              <a:defRPr sz="120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Project director (click to add desired text)</a:t>
            </a:r>
          </a:p>
        </p:txBody>
      </p:sp>
      <p:sp>
        <p:nvSpPr>
          <p:cNvPr id="23" name="Text Placeholder 3"/>
          <p:cNvSpPr>
            <a:spLocks noGrp="1"/>
          </p:cNvSpPr>
          <p:nvPr>
            <p:ph type="body" sz="quarter" idx="49" hasCustomPrompt="1"/>
          </p:nvPr>
        </p:nvSpPr>
        <p:spPr bwMode="gray">
          <a:xfrm>
            <a:off x="2997200" y="3214579"/>
            <a:ext cx="3931920" cy="153888"/>
          </a:xfrm>
        </p:spPr>
        <p:txBody>
          <a:bodyPr/>
          <a:lstStyle>
            <a:lvl1pPr marL="0" indent="0">
              <a:spcBef>
                <a:spcPts val="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 here</a:t>
            </a:r>
          </a:p>
        </p:txBody>
      </p:sp>
      <p:sp>
        <p:nvSpPr>
          <p:cNvPr id="24" name="Text Placeholder 3"/>
          <p:cNvSpPr>
            <a:spLocks noGrp="1"/>
          </p:cNvSpPr>
          <p:nvPr>
            <p:ph type="body" sz="quarter" idx="50" hasCustomPrompt="1"/>
          </p:nvPr>
        </p:nvSpPr>
        <p:spPr bwMode="gray">
          <a:xfrm>
            <a:off x="2997200" y="3513603"/>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email (i.e., smithj@optum.com)</a:t>
            </a:r>
          </a:p>
        </p:txBody>
      </p:sp>
      <p:sp>
        <p:nvSpPr>
          <p:cNvPr id="25" name="Text Placeholder 3"/>
          <p:cNvSpPr>
            <a:spLocks noGrp="1"/>
          </p:cNvSpPr>
          <p:nvPr>
            <p:ph type="body" sz="quarter" idx="51" hasCustomPrompt="1"/>
          </p:nvPr>
        </p:nvSpPr>
        <p:spPr bwMode="gray">
          <a:xfrm>
            <a:off x="2997200" y="3674486"/>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phone (i.e., +1-XXX-XXX-XXXX)</a:t>
            </a:r>
          </a:p>
        </p:txBody>
      </p:sp>
      <p:sp>
        <p:nvSpPr>
          <p:cNvPr id="26" name="Text Placeholder 3"/>
          <p:cNvSpPr>
            <a:spLocks noGrp="1"/>
          </p:cNvSpPr>
          <p:nvPr>
            <p:ph type="body" sz="quarter" idx="52" hasCustomPrompt="1"/>
          </p:nvPr>
        </p:nvSpPr>
        <p:spPr bwMode="gray">
          <a:xfrm>
            <a:off x="2997200" y="4098376"/>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Research team (click to add desired text)</a:t>
            </a:r>
          </a:p>
        </p:txBody>
      </p:sp>
      <p:sp>
        <p:nvSpPr>
          <p:cNvPr id="27" name="Text Placeholder 3"/>
          <p:cNvSpPr>
            <a:spLocks noGrp="1"/>
          </p:cNvSpPr>
          <p:nvPr>
            <p:ph type="body" sz="quarter" idx="53" hasCustomPrompt="1"/>
          </p:nvPr>
        </p:nvSpPr>
        <p:spPr bwMode="gray">
          <a:xfrm>
            <a:off x="2997200" y="4338846"/>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28" name="Text Placeholder 3"/>
          <p:cNvSpPr>
            <a:spLocks noGrp="1"/>
          </p:cNvSpPr>
          <p:nvPr>
            <p:ph type="body" sz="quarter" idx="54" hasCustomPrompt="1"/>
          </p:nvPr>
        </p:nvSpPr>
        <p:spPr bwMode="gray">
          <a:xfrm>
            <a:off x="2997200" y="479178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Program leadership (click to add desired text)</a:t>
            </a:r>
          </a:p>
        </p:txBody>
      </p:sp>
      <p:sp>
        <p:nvSpPr>
          <p:cNvPr id="29" name="Text Placeholder 3"/>
          <p:cNvSpPr>
            <a:spLocks noGrp="1"/>
          </p:cNvSpPr>
          <p:nvPr>
            <p:ph type="body" sz="quarter" idx="55" hasCustomPrompt="1"/>
          </p:nvPr>
        </p:nvSpPr>
        <p:spPr bwMode="gray">
          <a:xfrm>
            <a:off x="2997200" y="5032257"/>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30" name="Text Placeholder 3"/>
          <p:cNvSpPr>
            <a:spLocks noGrp="1"/>
          </p:cNvSpPr>
          <p:nvPr>
            <p:ph type="body" sz="quarter" idx="56" hasCustomPrompt="1"/>
          </p:nvPr>
        </p:nvSpPr>
        <p:spPr bwMode="gray">
          <a:xfrm>
            <a:off x="2997200" y="548519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Design consultant (click to add desired text)</a:t>
            </a:r>
          </a:p>
        </p:txBody>
      </p:sp>
      <p:sp>
        <p:nvSpPr>
          <p:cNvPr id="31" name="Text Placeholder 3"/>
          <p:cNvSpPr>
            <a:spLocks noGrp="1"/>
          </p:cNvSpPr>
          <p:nvPr>
            <p:ph type="body" sz="quarter" idx="57" hasCustomPrompt="1"/>
          </p:nvPr>
        </p:nvSpPr>
        <p:spPr bwMode="gray">
          <a:xfrm>
            <a:off x="2997200" y="5725668"/>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16"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7"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2 in you document.</a:t>
            </a:r>
          </a:p>
        </p:txBody>
      </p:sp>
    </p:spTree>
    <p:extLst>
      <p:ext uri="{BB962C8B-B14F-4D97-AF65-F5344CB8AC3E}">
        <p14:creationId xmlns:p14="http://schemas.microsoft.com/office/powerpoint/2010/main" val="573216719"/>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380" userDrawn="1">
          <p15:clr>
            <a:srgbClr val="FBAE40"/>
          </p15:clr>
        </p15:guide>
        <p15:guide id="7" orient="horz" pos="187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Contents)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5" name="Text Placeholder 2"/>
          <p:cNvSpPr>
            <a:spLocks noGrp="1"/>
          </p:cNvSpPr>
          <p:nvPr>
            <p:ph type="body" sz="quarter" idx="29" hasCustomPrompt="1"/>
          </p:nvPr>
        </p:nvSpPr>
        <p:spPr bwMode="gray">
          <a:xfrm>
            <a:off x="2997200" y="2986673"/>
            <a:ext cx="4318000" cy="2031325"/>
          </a:xfrm>
        </p:spPr>
        <p:txBody>
          <a:bodyPr/>
          <a:lstStyle>
            <a:lvl1pPr marL="0" marR="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sz="1100" baseline="0"/>
            </a:lvl1pPr>
            <a:lvl2pPr marL="112714" indent="0">
              <a:spcBef>
                <a:spcPts val="800"/>
              </a:spcBef>
              <a:buNone/>
              <a:defRPr sz="1100"/>
            </a:lvl2pPr>
            <a:lvl3pPr marL="230190" indent="0">
              <a:spcBef>
                <a:spcPts val="800"/>
              </a:spcBef>
              <a:buNone/>
              <a:defRPr sz="1100"/>
            </a:lvl3pPr>
            <a:lvl4pPr marL="342903" indent="0">
              <a:spcBef>
                <a:spcPts val="800"/>
              </a:spcBef>
              <a:buNone/>
              <a:defRPr sz="1100"/>
            </a:lvl4pPr>
            <a:lvl5pPr marL="458792" indent="0">
              <a:spcBef>
                <a:spcPts val="800"/>
              </a:spcBef>
              <a:buNone/>
              <a:defRPr sz="1100"/>
            </a:lvl5pPr>
          </a:lstStyle>
          <a:p>
            <a:pPr marL="0" marR="0" lvl="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a:pP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p>
        </p:txBody>
      </p:sp>
      <p:sp>
        <p:nvSpPr>
          <p:cNvPr id="16" name="TextBox 15"/>
          <p:cNvSpPr txBox="1"/>
          <p:nvPr userDrawn="1"/>
        </p:nvSpPr>
        <p:spPr bwMode="gray">
          <a:xfrm>
            <a:off x="7933455" y="1724389"/>
            <a:ext cx="2489481" cy="4960856"/>
          </a:xfrm>
          <a:prstGeom prst="rect">
            <a:avLst/>
          </a:prstGeom>
          <a:solidFill>
            <a:srgbClr val="008770"/>
          </a:solidFill>
        </p:spPr>
        <p:txBody>
          <a:bodyPr wrap="square" lIns="91440" rIns="91440" rtlCol="0">
            <a:noAutofit/>
          </a:bodyPr>
          <a:lstStyle/>
          <a:p>
            <a:pPr defTabSz="1018888" fontAlgn="auto">
              <a:spcBef>
                <a:spcPts val="500"/>
              </a:spcBef>
              <a:spcAft>
                <a:spcPts val="0"/>
              </a:spcAft>
            </a:pPr>
            <a:r>
              <a:rPr lang="en-US" sz="1500" dirty="0">
                <a:solidFill>
                  <a:srgbClr val="FFFFFF"/>
                </a:solidFill>
                <a:latin typeface="Arial"/>
                <a:ea typeface="+mn-ea"/>
              </a:rPr>
              <a:t>Formatting Your Table</a:t>
            </a:r>
            <a:br>
              <a:rPr lang="en-US" sz="1500" dirty="0">
                <a:solidFill>
                  <a:srgbClr val="FFFFFF"/>
                </a:solidFill>
                <a:latin typeface="Arial"/>
                <a:ea typeface="+mn-ea"/>
              </a:rPr>
            </a:br>
            <a:r>
              <a:rPr lang="en-US" sz="1500" dirty="0">
                <a:solidFill>
                  <a:srgbClr val="FFFFFF"/>
                </a:solidFill>
                <a:latin typeface="Arial"/>
                <a:ea typeface="+mn-ea"/>
              </a:rPr>
              <a:t>of Contents (ToC)</a:t>
            </a:r>
          </a:p>
          <a:p>
            <a:pPr defTabSz="1018888" fontAlgn="auto">
              <a:spcBef>
                <a:spcPts val="300"/>
              </a:spcBef>
              <a:spcAft>
                <a:spcPts val="0"/>
              </a:spcAft>
            </a:pPr>
            <a:r>
              <a:rPr lang="en-US" sz="1000" dirty="0">
                <a:solidFill>
                  <a:srgbClr val="FFFFFF"/>
                </a:solidFill>
                <a:latin typeface="Arial"/>
                <a:ea typeface="+mn-ea"/>
              </a:rPr>
              <a:t>To format your ToC correctly and have the page numbers perfectly align to the right margin, you will need to perform the following steps:</a:t>
            </a:r>
          </a:p>
          <a:p>
            <a:pPr marL="171451" indent="-171451" defTabSz="1018888" fontAlgn="auto">
              <a:spcBef>
                <a:spcPts val="1000"/>
              </a:spcBef>
              <a:spcAft>
                <a:spcPts val="0"/>
              </a:spcAft>
              <a:buFont typeface="+mj-lt"/>
              <a:buAutoNum type="arabicParenR"/>
            </a:pPr>
            <a:r>
              <a:rPr lang="en-US" sz="1000" dirty="0">
                <a:solidFill>
                  <a:srgbClr val="FFFFFF"/>
                </a:solidFill>
                <a:latin typeface="Arial"/>
                <a:ea typeface="+mn-ea"/>
              </a:rPr>
              <a:t>Type directly into the </a:t>
            </a:r>
            <a:r>
              <a:rPr lang="en-US" sz="1000" dirty="0" err="1">
                <a:solidFill>
                  <a:srgbClr val="FFFFFF"/>
                </a:solidFill>
                <a:latin typeface="Arial"/>
                <a:ea typeface="+mn-ea"/>
              </a:rPr>
              <a:t>ToC</a:t>
            </a:r>
            <a:r>
              <a:rPr lang="en-US" sz="1000" dirty="0">
                <a:solidFill>
                  <a:srgbClr val="FFFFFF"/>
                </a:solidFill>
                <a:latin typeface="Arial"/>
                <a:ea typeface="+mn-ea"/>
              </a:rPr>
              <a:t> placeholder with what the section should be called</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Hit the “Tab” key</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Type in the correct page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Nudge your cursor to the left with</a:t>
            </a:r>
            <a:br>
              <a:rPr lang="en-US" sz="1000" dirty="0">
                <a:solidFill>
                  <a:srgbClr val="FFFFFF"/>
                </a:solidFill>
                <a:latin typeface="Arial"/>
                <a:ea typeface="+mn-ea"/>
              </a:rPr>
            </a:br>
            <a:r>
              <a:rPr lang="en-US" sz="1000" dirty="0">
                <a:solidFill>
                  <a:srgbClr val="FFFFFF"/>
                </a:solidFill>
                <a:latin typeface="Arial"/>
                <a:ea typeface="+mn-ea"/>
              </a:rPr>
              <a:t>the arrow key until it is directly before the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Alternate between “period” and “space” until it builds back to the </a:t>
            </a:r>
            <a:r>
              <a:rPr lang="en-US" sz="1000" dirty="0" err="1">
                <a:solidFill>
                  <a:srgbClr val="FFFFFF"/>
                </a:solidFill>
                <a:latin typeface="Arial"/>
                <a:ea typeface="+mn-ea"/>
              </a:rPr>
              <a:t>ToC</a:t>
            </a:r>
            <a:r>
              <a:rPr lang="en-US" sz="1000" dirty="0">
                <a:solidFill>
                  <a:srgbClr val="FFFFFF"/>
                </a:solidFill>
                <a:latin typeface="Arial"/>
                <a:ea typeface="+mn-ea"/>
              </a:rPr>
              <a:t> content. This is called a “Leader” and should look something like this:</a:t>
            </a:r>
            <a:br>
              <a:rPr lang="en-US" sz="1000" dirty="0">
                <a:solidFill>
                  <a:srgbClr val="FFFFFF"/>
                </a:solidFill>
                <a:latin typeface="Arial"/>
                <a:ea typeface="+mn-ea"/>
              </a:rPr>
            </a:br>
            <a:r>
              <a:rPr lang="en-US" sz="1000" dirty="0">
                <a:solidFill>
                  <a:srgbClr val="FFFFFF"/>
                </a:solidFill>
                <a:latin typeface="Arial"/>
                <a:ea typeface="+mn-ea"/>
              </a:rPr>
              <a:t>( . . . . . . . . . . . . . . . . )</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Repeat steps 1–5 for each level in</a:t>
            </a:r>
            <a:br>
              <a:rPr lang="en-US" sz="1000" dirty="0">
                <a:solidFill>
                  <a:srgbClr val="FFFFFF"/>
                </a:solidFill>
                <a:latin typeface="Arial"/>
                <a:ea typeface="+mn-ea"/>
              </a:rPr>
            </a:br>
            <a:r>
              <a:rPr lang="en-US" sz="1000" dirty="0">
                <a:solidFill>
                  <a:srgbClr val="FFFFFF"/>
                </a:solidFill>
                <a:latin typeface="Arial"/>
                <a:ea typeface="+mn-ea"/>
              </a:rPr>
              <a:t>the ToC</a:t>
            </a:r>
          </a:p>
          <a:p>
            <a:pPr marL="171451" indent="-171451" defTabSz="1018888" fontAlgn="auto">
              <a:spcBef>
                <a:spcPts val="300"/>
              </a:spcBef>
              <a:spcAft>
                <a:spcPts val="0"/>
              </a:spcAft>
              <a:buFont typeface="+mj-lt"/>
              <a:buAutoNum type="arabicParenR"/>
            </a:pPr>
            <a:endParaRPr lang="en-US" sz="1000" dirty="0">
              <a:solidFill>
                <a:srgbClr val="FFFFFF"/>
              </a:solidFill>
              <a:latin typeface="Arial"/>
              <a:ea typeface="+mn-ea"/>
            </a:endParaRPr>
          </a:p>
          <a:p>
            <a:pPr defTabSz="1018888" fontAlgn="auto">
              <a:spcBef>
                <a:spcPts val="300"/>
              </a:spcBef>
              <a:spcAft>
                <a:spcPts val="0"/>
              </a:spcAft>
            </a:pPr>
            <a:r>
              <a:rPr lang="en-US" sz="1000" dirty="0">
                <a:solidFill>
                  <a:srgbClr val="FFFFFF"/>
                </a:solidFill>
                <a:latin typeface="Arial"/>
                <a:ea typeface="+mn-ea"/>
              </a:rPr>
              <a:t>NOTE: Since PPT does not have an automated feature for this and it’s quite labor intensive, it’s strongly advised that you complete the ToC last. </a:t>
            </a:r>
          </a:p>
        </p:txBody>
      </p:sp>
      <p:sp>
        <p:nvSpPr>
          <p:cNvPr id="8" name="Text Placeholder 1"/>
          <p:cNvSpPr txBox="1">
            <a:spLocks/>
          </p:cNvSpPr>
          <p:nvPr userDrawn="1"/>
        </p:nvSpPr>
        <p:spPr bwMode="gray">
          <a:xfrm>
            <a:off x="7971554" y="1"/>
            <a:ext cx="2451381" cy="1297791"/>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0"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3 in you document.</a:t>
            </a:r>
          </a:p>
        </p:txBody>
      </p:sp>
    </p:spTree>
    <p:extLst>
      <p:ext uri="{BB962C8B-B14F-4D97-AF65-F5344CB8AC3E}">
        <p14:creationId xmlns:p14="http://schemas.microsoft.com/office/powerpoint/2010/main" val="1529899226"/>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380" userDrawn="1">
          <p15:clr>
            <a:srgbClr val="FBAE40"/>
          </p15:clr>
        </p15:guide>
        <p15:guide id="0" orient="horz" pos="1873"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2" name="Rectangle 11"/>
          <p:cNvSpPr/>
          <p:nvPr userDrawn="1"/>
        </p:nvSpPr>
        <p:spPr bwMode="gray">
          <a:xfrm>
            <a:off x="5241930" y="5430481"/>
            <a:ext cx="2073275" cy="29210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6" name="Rectangle 5"/>
          <p:cNvSpPr/>
          <p:nvPr userDrawn="1"/>
        </p:nvSpPr>
        <p:spPr bwMode="gray">
          <a:xfrm>
            <a:off x="-1" y="5430481"/>
            <a:ext cx="5065715" cy="29210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Title 1"/>
          <p:cNvSpPr>
            <a:spLocks noGrp="1"/>
          </p:cNvSpPr>
          <p:nvPr>
            <p:ph type="title" hasCustomPrompt="1"/>
          </p:nvPr>
        </p:nvSpPr>
        <p:spPr bwMode="gray">
          <a:xfrm>
            <a:off x="758826" y="6336101"/>
            <a:ext cx="4306888" cy="775597"/>
          </a:xfrm>
        </p:spPr>
        <p:txBody>
          <a:bodyPr anchor="b" anchorCtr="0"/>
          <a:lstStyle>
            <a:lvl1pPr>
              <a:lnSpc>
                <a:spcPct val="90000"/>
              </a:lnSpc>
              <a:defRPr sz="2800">
                <a:solidFill>
                  <a:schemeClr val="tx1"/>
                </a:solidFill>
              </a:defRPr>
            </a:lvl1pPr>
          </a:lstStyle>
          <a:p>
            <a:r>
              <a:rPr lang="en-US" dirty="0"/>
              <a:t>Page title – Arial 28pt;   Use sentence case</a:t>
            </a:r>
          </a:p>
        </p:txBody>
      </p:sp>
      <p:sp>
        <p:nvSpPr>
          <p:cNvPr id="14" name="Text Placeholder 2"/>
          <p:cNvSpPr>
            <a:spLocks noGrp="1"/>
          </p:cNvSpPr>
          <p:nvPr>
            <p:ph type="body" sz="quarter" idx="29" hasCustomPrompt="1"/>
          </p:nvPr>
        </p:nvSpPr>
        <p:spPr bwMode="gray">
          <a:xfrm>
            <a:off x="758824" y="7177794"/>
            <a:ext cx="4306890" cy="184666"/>
          </a:xfrm>
        </p:spPr>
        <p:txBody>
          <a:bodyPr/>
          <a:lstStyle>
            <a:lvl1pPr marL="0" indent="0">
              <a:spcBef>
                <a:spcPts val="0"/>
              </a:spcBef>
              <a:buNone/>
              <a:defRPr sz="12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a:t>
            </a:r>
          </a:p>
        </p:txBody>
      </p:sp>
      <p:sp>
        <p:nvSpPr>
          <p:cNvPr id="15" name="Text Placeholder 6"/>
          <p:cNvSpPr>
            <a:spLocks noGrp="1"/>
          </p:cNvSpPr>
          <p:nvPr>
            <p:ph type="body" sz="quarter" idx="30" hasCustomPrompt="1"/>
          </p:nvPr>
        </p:nvSpPr>
        <p:spPr bwMode="gray">
          <a:xfrm>
            <a:off x="5572407" y="5491894"/>
            <a:ext cx="1649491" cy="169277"/>
          </a:xfrm>
        </p:spPr>
        <p:txBody>
          <a:bodyPr wrap="none" rIns="0" bIns="0" anchor="ctr" anchorCtr="0"/>
          <a:lstStyle>
            <a:lvl1pPr marL="0" indent="0" algn="r">
              <a:spcBef>
                <a:spcPts val="0"/>
              </a:spcBef>
              <a:buNone/>
              <a:defRPr sz="1100" b="1" cap="all" baseline="0">
                <a:solidFill>
                  <a:schemeClr val="bg2"/>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Section AND #</a:t>
            </a:r>
          </a:p>
        </p:txBody>
      </p:sp>
      <p:sp>
        <p:nvSpPr>
          <p:cNvPr id="22" name="Text Placeholder 21"/>
          <p:cNvSpPr>
            <a:spLocks noGrp="1"/>
          </p:cNvSpPr>
          <p:nvPr>
            <p:ph type="body" sz="quarter" idx="31" hasCustomPrompt="1"/>
          </p:nvPr>
        </p:nvSpPr>
        <p:spPr bwMode="gray">
          <a:xfrm>
            <a:off x="1174505" y="7970047"/>
            <a:ext cx="3138737" cy="961802"/>
          </a:xfrm>
        </p:spPr>
        <p:txBody>
          <a:bodyPr/>
          <a:lstStyle/>
          <a:p>
            <a:pPr lvl="0"/>
            <a:r>
              <a:rPr lang="en-US" dirty="0"/>
              <a:t>Bulleted text, if needed – Arial 10pt Regular (hit Enter then Tab to get to the next bullet level)</a:t>
            </a:r>
          </a:p>
          <a:p>
            <a:pPr lvl="1"/>
            <a:r>
              <a:rPr lang="en-US" dirty="0"/>
              <a:t>Second level</a:t>
            </a:r>
          </a:p>
          <a:p>
            <a:pPr lvl="2"/>
            <a:r>
              <a:rPr lang="en-US" dirty="0"/>
              <a:t>Third level</a:t>
            </a:r>
          </a:p>
          <a:p>
            <a:pPr lvl="3"/>
            <a:r>
              <a:rPr lang="en-US" dirty="0"/>
              <a:t>Fourth level</a:t>
            </a:r>
          </a:p>
        </p:txBody>
      </p:sp>
      <p:sp>
        <p:nvSpPr>
          <p:cNvPr id="2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5" name="Text Placeholder 1"/>
          <p:cNvSpPr txBox="1">
            <a:spLocks/>
          </p:cNvSpPr>
          <p:nvPr userDrawn="1"/>
        </p:nvSpPr>
        <p:spPr bwMode="gray">
          <a:xfrm>
            <a:off x="7933450" y="2832049"/>
            <a:ext cx="1775326" cy="2764859"/>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What’s a Section Type?</a:t>
            </a:r>
          </a:p>
          <a:p>
            <a:pPr fontAlgn="auto">
              <a:spcBef>
                <a:spcPts val="300"/>
              </a:spcBef>
              <a:spcAft>
                <a:spcPts val="0"/>
              </a:spcAft>
              <a:buFont typeface="+mj-lt"/>
              <a:buNone/>
            </a:pPr>
            <a:r>
              <a:rPr lang="en-US" sz="900" dirty="0">
                <a:solidFill>
                  <a:srgbClr val="FFFFFF"/>
                </a:solidFill>
              </a:rPr>
              <a:t>Section types can be anything that you want to consider the section following the divider as:</a:t>
            </a:r>
          </a:p>
          <a:p>
            <a:pPr marL="117476" indent="-117476" fontAlgn="auto">
              <a:spcAft>
                <a:spcPts val="0"/>
              </a:spcAft>
              <a:buFont typeface="Arial" panose="020B0604020202020204" pitchFamily="34" charset="0"/>
              <a:buChar char="•"/>
            </a:pPr>
            <a:r>
              <a:rPr lang="en-US" sz="900" dirty="0">
                <a:solidFill>
                  <a:srgbClr val="FFFFFF"/>
                </a:solidFill>
              </a:rPr>
              <a:t>Section</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Chapter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Essay</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Appendix</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Etc.</a:t>
            </a:r>
          </a:p>
          <a:p>
            <a:pPr fontAlgn="auto">
              <a:spcBef>
                <a:spcPts val="1200"/>
              </a:spcBef>
              <a:spcAft>
                <a:spcPts val="0"/>
              </a:spcAft>
              <a:buFont typeface="Arial" panose="020B0604020202020204" pitchFamily="34" charset="0"/>
              <a:buNone/>
              <a:defRPr/>
            </a:pPr>
            <a:r>
              <a:rPr lang="en-US" sz="900" b="1" dirty="0">
                <a:solidFill>
                  <a:srgbClr val="FFFFFF"/>
                </a:solidFill>
              </a:rPr>
              <a:t>Section Label but No #?</a:t>
            </a:r>
          </a:p>
          <a:p>
            <a:pPr fontAlgn="auto">
              <a:spcBef>
                <a:spcPts val="200"/>
              </a:spcBef>
              <a:spcAft>
                <a:spcPts val="0"/>
              </a:spcAft>
              <a:buFont typeface="Arial" panose="020B0604020202020204" pitchFamily="34" charset="0"/>
              <a:buNone/>
              <a:defRPr/>
            </a:pPr>
            <a:r>
              <a:rPr lang="en-US" sz="900" dirty="0">
                <a:solidFill>
                  <a:srgbClr val="FFFFFF"/>
                </a:solidFill>
              </a:rPr>
              <a:t>If section label is needed but</a:t>
            </a:r>
            <a:br>
              <a:rPr lang="en-US" sz="900" dirty="0">
                <a:solidFill>
                  <a:srgbClr val="FFFFFF"/>
                </a:solidFill>
              </a:rPr>
            </a:br>
            <a:r>
              <a:rPr lang="en-US" sz="900" dirty="0">
                <a:solidFill>
                  <a:srgbClr val="FFFFFF"/>
                </a:solidFill>
              </a:rPr>
              <a:t>not #, it is not required that a number be included.</a:t>
            </a:r>
          </a:p>
          <a:p>
            <a:pPr fontAlgn="auto">
              <a:spcBef>
                <a:spcPts val="1200"/>
              </a:spcBef>
              <a:spcAft>
                <a:spcPts val="0"/>
              </a:spcAft>
              <a:buFont typeface="Arial" panose="020B0604020202020204" pitchFamily="34" charset="0"/>
              <a:buNone/>
              <a:defRPr/>
            </a:pPr>
            <a:r>
              <a:rPr lang="en-US" sz="900" b="1" dirty="0">
                <a:solidFill>
                  <a:srgbClr val="FFFFFF"/>
                </a:solidFill>
              </a:rPr>
              <a:t>No Label or #?</a:t>
            </a:r>
          </a:p>
          <a:p>
            <a:pPr fontAlgn="auto">
              <a:spcBef>
                <a:spcPts val="200"/>
              </a:spcBef>
              <a:spcAft>
                <a:spcPts val="0"/>
              </a:spcAft>
              <a:buFont typeface="Arial" panose="020B0604020202020204" pitchFamily="34" charset="0"/>
              <a:buNone/>
              <a:defRPr/>
            </a:pPr>
            <a:r>
              <a:rPr lang="en-US" sz="900" i="1" dirty="0">
                <a:solidFill>
                  <a:srgbClr val="FFFFFF"/>
                </a:solidFill>
              </a:rPr>
              <a:t>You may ignore the placeholder.</a:t>
            </a:r>
          </a:p>
        </p:txBody>
      </p:sp>
      <p:sp>
        <p:nvSpPr>
          <p:cNvPr id="11" name="Text Placeholder 1"/>
          <p:cNvSpPr txBox="1">
            <a:spLocks/>
          </p:cNvSpPr>
          <p:nvPr userDrawn="1"/>
        </p:nvSpPr>
        <p:spPr bwMode="gray">
          <a:xfrm>
            <a:off x="7971550" y="430779"/>
            <a:ext cx="1737226"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Tree>
    <p:extLst>
      <p:ext uri="{BB962C8B-B14F-4D97-AF65-F5344CB8AC3E}">
        <p14:creationId xmlns:p14="http://schemas.microsoft.com/office/powerpoint/2010/main" val="371427008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4480" userDrawn="1">
          <p15:clr>
            <a:srgbClr val="FBAE40"/>
          </p15:clr>
        </p15:guide>
        <p15:guide id="0" orient="horz" pos="452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4" name="Group 13"/>
          <p:cNvGrpSpPr/>
          <p:nvPr userDrawn="1"/>
        </p:nvGrpSpPr>
        <p:grpSpPr>
          <a:xfrm>
            <a:off x="-1269460" y="9358179"/>
            <a:ext cx="1173854" cy="369332"/>
            <a:chOff x="-1269460" y="8951295"/>
            <a:chExt cx="1173854" cy="353274"/>
          </a:xfrm>
        </p:grpSpPr>
        <p:sp>
          <p:nvSpPr>
            <p:cNvPr id="15"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6" name="Straight Arrow Connector 15"/>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a:xfrm>
            <a:off x="-1269460" y="927219"/>
            <a:ext cx="1173854" cy="369332"/>
            <a:chOff x="-1269460" y="8951295"/>
            <a:chExt cx="1173854" cy="353274"/>
          </a:xfrm>
        </p:grpSpPr>
        <p:sp>
          <p:nvSpPr>
            <p:cNvPr id="18"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19" name="Straight Arrow Connector 18"/>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Tree>
    <p:extLst>
      <p:ext uri="{BB962C8B-B14F-4D97-AF65-F5344CB8AC3E}">
        <p14:creationId xmlns:p14="http://schemas.microsoft.com/office/powerpoint/2010/main" val="2848962011"/>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70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p>
            <a:r>
              <a:rPr lang="en-US" dirty="0"/>
              <a:t>Page title – Arial 20pt regular; Use sentence case</a:t>
            </a:r>
          </a:p>
        </p:txBody>
      </p:sp>
      <p:sp>
        <p:nvSpPr>
          <p:cNvPr id="15"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6"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8"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9"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20" name="Group 19"/>
          <p:cNvGrpSpPr/>
          <p:nvPr userDrawn="1"/>
        </p:nvGrpSpPr>
        <p:grpSpPr>
          <a:xfrm>
            <a:off x="-1269460" y="9358179"/>
            <a:ext cx="1173854" cy="369332"/>
            <a:chOff x="-1269460" y="8951295"/>
            <a:chExt cx="1173854" cy="353274"/>
          </a:xfrm>
        </p:grpSpPr>
        <p:sp>
          <p:nvSpPr>
            <p:cNvPr id="21"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22" name="Straight Arrow Connector 21"/>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1269460" y="1531335"/>
            <a:ext cx="1173854" cy="369332"/>
            <a:chOff x="-1269460" y="8951295"/>
            <a:chExt cx="1173854" cy="353274"/>
          </a:xfrm>
        </p:grpSpPr>
        <p:sp>
          <p:nvSpPr>
            <p:cNvPr id="24"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5" name="Straight Arrow Connector 24"/>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3"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4" name="Group 13"/>
          <p:cNvGrpSpPr/>
          <p:nvPr userDrawn="1"/>
        </p:nvGrpSpPr>
        <p:grpSpPr>
          <a:xfrm>
            <a:off x="-1717766" y="962229"/>
            <a:ext cx="1622160" cy="230832"/>
            <a:chOff x="-1717766" y="8951295"/>
            <a:chExt cx="1622160" cy="220797"/>
          </a:xfrm>
        </p:grpSpPr>
        <p:sp>
          <p:nvSpPr>
            <p:cNvPr id="17" name="Text Placeholder 1"/>
            <p:cNvSpPr txBox="1">
              <a:spLocks/>
            </p:cNvSpPr>
            <p:nvPr userDrawn="1"/>
          </p:nvSpPr>
          <p:spPr bwMode="gray">
            <a:xfrm>
              <a:off x="-1717766" y="8951295"/>
              <a:ext cx="1482442"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endParaRPr lang="en-US" sz="900" i="1" dirty="0">
                <a:solidFill>
                  <a:srgbClr val="FFFFFF"/>
                </a:solidFill>
              </a:endParaRPr>
            </a:p>
          </p:txBody>
        </p:sp>
        <p:cxnSp>
          <p:nvCxnSpPr>
            <p:cNvPr id="26" name="Straight Arrow Connector 25"/>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445852"/>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08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ndard: Page Title/Sub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lvl1pPr>
              <a:defRPr/>
            </a:lvl1pPr>
          </a:lstStyle>
          <a:p>
            <a:r>
              <a:rPr lang="en-US" dirty="0"/>
              <a:t>Page title – Arial 20pt regular; Use sentence case</a:t>
            </a:r>
          </a:p>
        </p:txBody>
      </p:sp>
      <p:sp>
        <p:nvSpPr>
          <p:cNvPr id="8" name="Text Placeholder 2"/>
          <p:cNvSpPr>
            <a:spLocks noGrp="1"/>
          </p:cNvSpPr>
          <p:nvPr>
            <p:ph type="body" sz="quarter" idx="29" hasCustomPrompt="1"/>
          </p:nvPr>
        </p:nvSpPr>
        <p:spPr bwMode="gray">
          <a:xfrm>
            <a:off x="758824" y="1287262"/>
            <a:ext cx="5715000" cy="230832"/>
          </a:xfrm>
        </p:spPr>
        <p:txBody>
          <a:bodyPr/>
          <a:lstStyle>
            <a:lvl1pPr marL="0" indent="0">
              <a:spcBef>
                <a:spcPts val="0"/>
              </a:spcBef>
              <a:buNone/>
              <a:defRPr sz="15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 sentence </a:t>
            </a:r>
          </a:p>
        </p:txBody>
      </p:sp>
      <p:sp>
        <p:nvSpPr>
          <p:cNvPr id="11"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2"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3"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4"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1269460" y="1825093"/>
            <a:ext cx="1173854" cy="369332"/>
            <a:chOff x="-1269460" y="8951295"/>
            <a:chExt cx="1173854" cy="353274"/>
          </a:xfrm>
        </p:grpSpPr>
        <p:sp>
          <p:nvSpPr>
            <p:cNvPr id="1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0" name="Straight Arrow Connector 19"/>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22" name="Group 21"/>
          <p:cNvGrpSpPr/>
          <p:nvPr userDrawn="1"/>
        </p:nvGrpSpPr>
        <p:grpSpPr>
          <a:xfrm>
            <a:off x="-1652155" y="962229"/>
            <a:ext cx="1556549" cy="230832"/>
            <a:chOff x="-1652155" y="8951295"/>
            <a:chExt cx="1556549" cy="220797"/>
          </a:xfrm>
        </p:grpSpPr>
        <p:sp>
          <p:nvSpPr>
            <p:cNvPr id="23"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4" name="Straight Arrow Connector 23"/>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1652155" y="1287258"/>
            <a:ext cx="1556549" cy="230832"/>
            <a:chOff x="-1652155" y="8951295"/>
            <a:chExt cx="1556549" cy="220797"/>
          </a:xfrm>
        </p:grpSpPr>
        <p:sp>
          <p:nvSpPr>
            <p:cNvPr id="26"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60</a:t>
              </a:r>
              <a:r>
                <a:rPr lang="en-US" sz="900" dirty="0">
                  <a:solidFill>
                    <a:srgbClr val="FFFFFF"/>
                  </a:solidFill>
                </a:rPr>
                <a:t> </a:t>
              </a:r>
              <a:endParaRPr lang="en-US" sz="900" i="1" dirty="0">
                <a:solidFill>
                  <a:srgbClr val="FFFFFF"/>
                </a:solidFill>
              </a:endParaRPr>
            </a:p>
          </p:txBody>
        </p:sp>
        <p:cxnSp>
          <p:nvCxnSpPr>
            <p:cNvPr id="27" name="Straight Arrow Connector 26"/>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2635087"/>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271"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age: with Copyright">
    <p:spTree>
      <p:nvGrpSpPr>
        <p:cNvPr id="1" name=""/>
        <p:cNvGrpSpPr/>
        <p:nvPr/>
      </p:nvGrpSpPr>
      <p:grpSpPr>
        <a:xfrm>
          <a:off x="0" y="0"/>
          <a:ext cx="0" cy="0"/>
          <a:chOff x="0" y="0"/>
          <a:chExt cx="0" cy="0"/>
        </a:xfrm>
      </p:grpSpPr>
      <p:grpSp>
        <p:nvGrpSpPr>
          <p:cNvPr id="6" name="Group 5"/>
          <p:cNvGrpSpPr/>
          <p:nvPr userDrawn="1"/>
        </p:nvGrpSpPr>
        <p:grpSpPr>
          <a:xfrm>
            <a:off x="-1269460" y="9358179"/>
            <a:ext cx="1173854" cy="369332"/>
            <a:chOff x="-1269460" y="8951295"/>
            <a:chExt cx="1173854" cy="353274"/>
          </a:xfrm>
        </p:grpSpPr>
        <p:sp>
          <p:nvSpPr>
            <p:cNvPr id="8"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1" name="Straight Arrow Connector 1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5371842"/>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510853"/>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oilerplate">
    <p:spTree>
      <p:nvGrpSpPr>
        <p:cNvPr id="1" name=""/>
        <p:cNvGrpSpPr/>
        <p:nvPr/>
      </p:nvGrpSpPr>
      <p:grpSpPr>
        <a:xfrm>
          <a:off x="0" y="0"/>
          <a:ext cx="0" cy="0"/>
          <a:chOff x="0" y="0"/>
          <a:chExt cx="0" cy="0"/>
        </a:xfrm>
      </p:grpSpPr>
      <p:sp>
        <p:nvSpPr>
          <p:cNvPr id="5" name="TextBox 4"/>
          <p:cNvSpPr txBox="1"/>
          <p:nvPr userDrawn="1"/>
        </p:nvSpPr>
        <p:spPr bwMode="gray">
          <a:xfrm>
            <a:off x="749973" y="9926663"/>
            <a:ext cx="2823411" cy="107722"/>
          </a:xfrm>
          <a:prstGeom prst="rect">
            <a:avLst/>
          </a:prstGeom>
          <a:noFill/>
        </p:spPr>
        <p:txBody>
          <a:bodyPr wrap="square" lIns="0" tIns="0" rIns="0" bIns="0" rtlCol="0">
            <a:spAutoFit/>
          </a:bodyPr>
          <a:lstStyle/>
          <a:p>
            <a:pPr defTabSz="1018888" fontAlgn="auto">
              <a:spcBef>
                <a:spcPts val="500"/>
              </a:spcBef>
              <a:spcAft>
                <a:spcPts val="0"/>
              </a:spcAft>
            </a:pPr>
            <a:r>
              <a:rPr lang="en-US" sz="700" dirty="0">
                <a:solidFill>
                  <a:srgbClr val="55565A"/>
                </a:solidFill>
                <a:latin typeface="Arial"/>
                <a:ea typeface="+mn-ea"/>
              </a:rPr>
              <a:t>© 2018 Optum, Inc. All rights reserved.</a:t>
            </a:r>
          </a:p>
        </p:txBody>
      </p:sp>
      <p:sp>
        <p:nvSpPr>
          <p:cNvPr id="6" name="TextBox 5"/>
          <p:cNvSpPr txBox="1"/>
          <p:nvPr userDrawn="1"/>
        </p:nvSpPr>
        <p:spPr bwMode="gray">
          <a:xfrm>
            <a:off x="749969" y="9228857"/>
            <a:ext cx="3411724" cy="602729"/>
          </a:xfrm>
          <a:prstGeom prst="rect">
            <a:avLst/>
          </a:prstGeom>
          <a:noFill/>
        </p:spPr>
        <p:txBody>
          <a:bodyPr wrap="square" lIns="0" tIns="0" rIns="0" bIns="0" rtlCol="0">
            <a:spAutoFit/>
          </a:bodyPr>
          <a:lstStyle/>
          <a:p>
            <a:pPr defTabSz="1018888" fontAlgn="auto">
              <a:spcBef>
                <a:spcPts val="500"/>
              </a:spcBef>
              <a:spcAft>
                <a:spcPts val="0"/>
              </a:spcAft>
            </a:pPr>
            <a:r>
              <a:rPr lang="en-US" sz="700" dirty="0">
                <a:solidFill>
                  <a:srgbClr val="55565A"/>
                </a:solidFill>
                <a:latin typeface="Arial"/>
                <a:ea typeface="+mn-ea"/>
              </a:rPr>
              <a:t>11000 Optum Circle, Eden Prairie, MN 55344</a:t>
            </a:r>
          </a:p>
          <a:p>
            <a:pPr defTabSz="1018888" fontAlgn="auto">
              <a:spcBef>
                <a:spcPts val="500"/>
              </a:spcBef>
              <a:spcAft>
                <a:spcPts val="0"/>
              </a:spcAft>
            </a:pPr>
            <a:r>
              <a:rPr lang="en-US" sz="700" dirty="0">
                <a:solidFill>
                  <a:srgbClr val="55565A"/>
                </a:solidFill>
                <a:latin typeface="Arial"/>
                <a:ea typeface="+mn-ea"/>
              </a:rPr>
              <a:t>Optum</a:t>
            </a:r>
            <a:r>
              <a:rPr lang="en-US" sz="650" dirty="0">
                <a:solidFill>
                  <a:srgbClr val="55565A"/>
                </a:solidFill>
                <a:latin typeface="Arial"/>
                <a:ea typeface="+mn-ea"/>
              </a:rPr>
              <a:t>   </a:t>
            </a:r>
            <a:r>
              <a:rPr lang="en-US" sz="700" dirty="0">
                <a:solidFill>
                  <a:srgbClr val="55565A"/>
                </a:solidFill>
                <a:latin typeface="Arial"/>
                <a:ea typeface="+mn-ea"/>
              </a:rPr>
              <a:t>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51581" y="8564113"/>
            <a:ext cx="1497390" cy="657754"/>
          </a:xfrm>
          <a:prstGeom prst="rect">
            <a:avLst/>
          </a:prstGeom>
          <a:noFill/>
        </p:spPr>
      </p:pic>
      <p:sp>
        <p:nvSpPr>
          <p:cNvPr id="8" name="TextBox 7"/>
          <p:cNvSpPr txBox="1"/>
          <p:nvPr userDrawn="1"/>
        </p:nvSpPr>
        <p:spPr bwMode="gray">
          <a:xfrm>
            <a:off x="1782902" y="8995485"/>
            <a:ext cx="534546" cy="107722"/>
          </a:xfrm>
          <a:prstGeom prst="rect">
            <a:avLst/>
          </a:prstGeom>
          <a:noFill/>
        </p:spPr>
        <p:txBody>
          <a:bodyPr wrap="square" lIns="0" tIns="0" rIns="0" bIns="0" rtlCol="0">
            <a:spAutoFit/>
          </a:bodyPr>
          <a:lstStyle/>
          <a:p>
            <a:pPr defTabSz="1018888" fontAlgn="auto">
              <a:spcBef>
                <a:spcPts val="500"/>
              </a:spcBef>
              <a:spcAft>
                <a:spcPts val="0"/>
              </a:spcAft>
            </a:pPr>
            <a:r>
              <a:rPr lang="en-US" sz="700" b="1" dirty="0">
                <a:solidFill>
                  <a:srgbClr val="55565A"/>
                </a:solidFill>
                <a:latin typeface="Arial"/>
                <a:ea typeface="+mn-ea"/>
              </a:rPr>
              <a:t>optum.com</a:t>
            </a:r>
          </a:p>
        </p:txBody>
      </p:sp>
      <p:sp>
        <p:nvSpPr>
          <p:cNvPr id="11" name="TextBox 10"/>
          <p:cNvSpPr txBox="1"/>
          <p:nvPr userDrawn="1"/>
        </p:nvSpPr>
        <p:spPr bwMode="gray">
          <a:xfrm>
            <a:off x="1021561" y="9407801"/>
            <a:ext cx="54769" cy="76944"/>
          </a:xfrm>
          <a:prstGeom prst="rect">
            <a:avLst/>
          </a:prstGeom>
          <a:noFill/>
        </p:spPr>
        <p:txBody>
          <a:bodyPr wrap="square" lIns="0" tIns="0" rIns="0" bIns="0" rtlCol="0">
            <a:spAutoFit/>
          </a:bodyPr>
          <a:lstStyle/>
          <a:p>
            <a:pPr defTabSz="1018888" fontAlgn="auto">
              <a:spcBef>
                <a:spcPts val="500"/>
              </a:spcBef>
              <a:spcAft>
                <a:spcPts val="0"/>
              </a:spcAft>
            </a:pPr>
            <a:r>
              <a:rPr lang="en-US" sz="500" dirty="0">
                <a:solidFill>
                  <a:srgbClr val="55565A"/>
                </a:solidFill>
                <a:latin typeface="Arial"/>
                <a:ea typeface="+mn-ea"/>
              </a:rPr>
              <a:t>®</a:t>
            </a:r>
          </a:p>
        </p:txBody>
      </p:sp>
      <p:sp>
        <p:nvSpPr>
          <p:cNvPr id="12"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grpSp>
        <p:nvGrpSpPr>
          <p:cNvPr id="14" name="Group 13"/>
          <p:cNvGrpSpPr/>
          <p:nvPr userDrawn="1"/>
        </p:nvGrpSpPr>
        <p:grpSpPr>
          <a:xfrm>
            <a:off x="-1269460" y="7879530"/>
            <a:ext cx="1173854" cy="369332"/>
            <a:chOff x="-1269460" y="8951295"/>
            <a:chExt cx="1173854" cy="353274"/>
          </a:xfrm>
        </p:grpSpPr>
        <p:sp>
          <p:nvSpPr>
            <p:cNvPr id="15"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6" name="Straight Arrow Connector 15"/>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7"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8" name="Text Placeholder 1"/>
          <p:cNvSpPr txBox="1">
            <a:spLocks/>
          </p:cNvSpPr>
          <p:nvPr userDrawn="1"/>
        </p:nvSpPr>
        <p:spPr bwMode="gray">
          <a:xfrm>
            <a:off x="-1879949" y="430777"/>
            <a:ext cx="1702149" cy="1174552"/>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799" b="1" dirty="0">
                <a:solidFill>
                  <a:srgbClr val="FFFFFF"/>
                </a:solidFill>
              </a:rPr>
              <a:t>MANDATORY</a:t>
            </a:r>
          </a:p>
          <a:p>
            <a:pPr fontAlgn="auto">
              <a:spcBef>
                <a:spcPts val="100"/>
              </a:spcBef>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dirty="0">
                <a:solidFill>
                  <a:srgbClr val="FFFFFF"/>
                </a:solidFill>
              </a:rPr>
              <a:t>This page must be placed at the end of </a:t>
            </a:r>
            <a:r>
              <a:rPr lang="en-US" sz="900" b="1" dirty="0">
                <a:solidFill>
                  <a:srgbClr val="FFFFFF"/>
                </a:solidFill>
              </a:rPr>
              <a:t>EVERY document </a:t>
            </a:r>
            <a:r>
              <a:rPr lang="en-US" sz="900" dirty="0">
                <a:solidFill>
                  <a:srgbClr val="FFFFFF"/>
                </a:solidFill>
              </a:rPr>
              <a:t>created regardless of length. Content may be included on it.</a:t>
            </a:r>
          </a:p>
        </p:txBody>
      </p:sp>
    </p:spTree>
    <p:extLst>
      <p:ext uri="{BB962C8B-B14F-4D97-AF65-F5344CB8AC3E}">
        <p14:creationId xmlns:p14="http://schemas.microsoft.com/office/powerpoint/2010/main" val="180437985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5085" userDrawn="1">
          <p15:clr>
            <a:srgbClr val="FBAE40"/>
          </p15:clr>
        </p15:guide>
        <p15:guide id="7" orient="horz" pos="70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7" name="Picture 16"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088268" y="1200108"/>
            <a:ext cx="3236277" cy="4369741"/>
          </a:xfrm>
          <a:prstGeom prst="rect">
            <a:avLst/>
          </a:prstGeom>
          <a:ln w="6350">
            <a:solidFill>
              <a:schemeClr val="tx2"/>
            </a:solidFill>
          </a:ln>
        </p:spPr>
      </p:pic>
      <p:sp>
        <p:nvSpPr>
          <p:cNvPr id="22" name="Rectangle 21"/>
          <p:cNvSpPr/>
          <p:nvPr userDrawn="1"/>
        </p:nvSpPr>
        <p:spPr bwMode="gray">
          <a:xfrm>
            <a:off x="457200" y="477983"/>
            <a:ext cx="6858000" cy="420258"/>
          </a:xfrm>
          <a:prstGeom prst="rect">
            <a:avLst/>
          </a:prstGeom>
          <a:solidFill>
            <a:srgbClr val="00877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1018888" fontAlgn="auto">
              <a:spcBef>
                <a:spcPts val="500"/>
              </a:spcBef>
              <a:spcAft>
                <a:spcPts val="0"/>
              </a:spcAft>
            </a:pPr>
            <a:r>
              <a:rPr lang="en-US" sz="1200" b="1" dirty="0">
                <a:solidFill>
                  <a:srgbClr val="FFFFFF"/>
                </a:solidFill>
              </a:rPr>
              <a:t>Delete Page After Reading   |   2018 Template Edition</a:t>
            </a:r>
          </a:p>
        </p:txBody>
      </p:sp>
      <p:sp>
        <p:nvSpPr>
          <p:cNvPr id="23" name="Rectangle 22"/>
          <p:cNvSpPr/>
          <p:nvPr userDrawn="1"/>
        </p:nvSpPr>
        <p:spPr bwMode="gray">
          <a:xfrm>
            <a:off x="457205" y="1040781"/>
            <a:ext cx="3303169" cy="890223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sp>
        <p:nvSpPr>
          <p:cNvPr id="24" name="TextBox 23"/>
          <p:cNvSpPr txBox="1"/>
          <p:nvPr userDrawn="1"/>
        </p:nvSpPr>
        <p:spPr bwMode="gray">
          <a:xfrm>
            <a:off x="730388" y="3057651"/>
            <a:ext cx="3029982" cy="997196"/>
          </a:xfrm>
          <a:prstGeom prst="rect">
            <a:avLst/>
          </a:prstGeom>
          <a:noFill/>
        </p:spPr>
        <p:txBody>
          <a:bodyPr wrap="square" lIns="0" tIns="0" rIns="0" bIns="0" rtlCol="0">
            <a:spAutoFit/>
          </a:bodyPr>
          <a:lstStyle/>
          <a:p>
            <a:pPr defTabSz="1018888" fontAlgn="auto">
              <a:lnSpc>
                <a:spcPct val="90000"/>
              </a:lnSpc>
              <a:spcBef>
                <a:spcPts val="500"/>
              </a:spcBef>
              <a:spcAft>
                <a:spcPts val="0"/>
              </a:spcAft>
            </a:pPr>
            <a:r>
              <a:rPr lang="en-US" sz="4200" b="1" dirty="0">
                <a:solidFill>
                  <a:srgbClr val="FFFFFF"/>
                </a:solidFill>
                <a:latin typeface="Arial"/>
                <a:ea typeface="+mn-ea"/>
              </a:rPr>
              <a:t>Portrait</a:t>
            </a:r>
            <a:r>
              <a:rPr lang="en-US" sz="4200" dirty="0">
                <a:solidFill>
                  <a:srgbClr val="FFFFFF"/>
                </a:solidFill>
                <a:latin typeface="Arial"/>
                <a:ea typeface="+mn-ea"/>
              </a:rPr>
              <a:t> </a:t>
            </a:r>
            <a:r>
              <a:rPr lang="en-US" sz="3000" dirty="0">
                <a:solidFill>
                  <a:srgbClr val="FFFFFF"/>
                </a:solidFill>
                <a:latin typeface="Arial"/>
                <a:ea typeface="+mn-ea"/>
              </a:rPr>
              <a:t>Template</a:t>
            </a:r>
          </a:p>
        </p:txBody>
      </p:sp>
      <p:cxnSp>
        <p:nvCxnSpPr>
          <p:cNvPr id="25" name="Straight Connector 24"/>
          <p:cNvCxnSpPr/>
          <p:nvPr userDrawn="1"/>
        </p:nvCxnSpPr>
        <p:spPr bwMode="gray">
          <a:xfrm>
            <a:off x="730394" y="4390975"/>
            <a:ext cx="27557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userDrawn="1"/>
        </p:nvSpPr>
        <p:spPr bwMode="gray">
          <a:xfrm>
            <a:off x="730388" y="5006039"/>
            <a:ext cx="2755762" cy="738664"/>
          </a:xfrm>
          <a:prstGeom prst="rect">
            <a:avLst/>
          </a:prstGeom>
          <a:noFill/>
        </p:spPr>
        <p:txBody>
          <a:bodyPr wrap="square" lIns="0" tIns="0" rIns="0" bIns="0" rtlCol="0">
            <a:spAutoFit/>
          </a:bodyPr>
          <a:lstStyle/>
          <a:p>
            <a:pPr defTabSz="1018888" fontAlgn="auto">
              <a:spcBef>
                <a:spcPts val="500"/>
              </a:spcBef>
              <a:spcAft>
                <a:spcPts val="0"/>
              </a:spcAft>
            </a:pPr>
            <a:r>
              <a:rPr lang="en-US" sz="1600" dirty="0">
                <a:solidFill>
                  <a:srgbClr val="FFFFFF"/>
                </a:solidFill>
                <a:latin typeface="Arial"/>
                <a:ea typeface="+mn-ea"/>
              </a:rPr>
              <a:t>This is a combined template that will suit the needs of brief to longer documents:</a:t>
            </a:r>
          </a:p>
        </p:txBody>
      </p:sp>
      <p:sp>
        <p:nvSpPr>
          <p:cNvPr id="27" name="TextBox 26"/>
          <p:cNvSpPr txBox="1"/>
          <p:nvPr userDrawn="1"/>
        </p:nvSpPr>
        <p:spPr bwMode="gray">
          <a:xfrm>
            <a:off x="875140" y="5974983"/>
            <a:ext cx="1620784" cy="1613262"/>
          </a:xfrm>
          <a:prstGeom prst="rect">
            <a:avLst/>
          </a:prstGeom>
          <a:noFill/>
        </p:spPr>
        <p:txBody>
          <a:bodyPr wrap="square" lIns="0" tIns="0" rIns="0" bIns="0" rtlCol="0">
            <a:spAutoFit/>
          </a:bodyPr>
          <a:lstStyle/>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Product overviews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White papers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Case studies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Toolkits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Manuals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Assessments</a:t>
            </a:r>
          </a:p>
        </p:txBody>
      </p:sp>
      <p:sp>
        <p:nvSpPr>
          <p:cNvPr id="28" name="Text Placeholder 7"/>
          <p:cNvSpPr txBox="1">
            <a:spLocks/>
          </p:cNvSpPr>
          <p:nvPr userDrawn="1"/>
        </p:nvSpPr>
        <p:spPr bwMode="gray">
          <a:xfrm>
            <a:off x="730392" y="7983502"/>
            <a:ext cx="2889113" cy="502702"/>
          </a:xfrm>
          <a:prstGeom prst="rect">
            <a:avLst/>
          </a:prstGeom>
        </p:spPr>
        <p:txBody>
          <a:bodyPr vert="horz" wrap="square" lIns="0" tIns="0" rIns="0" bIns="0" rtlCol="0">
            <a:spAutoFit/>
          </a:bodyPr>
          <a:lstStyle>
            <a:lvl1pPr marL="1143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1pPr>
            <a:lvl2pPr marL="2286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2pPr>
            <a:lvl3pPr marL="3429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3pPr>
            <a:lvl4pPr marL="4572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4pPr>
            <a:lvl5pPr marL="571500" indent="-114300" algn="l" defTabSz="640080" rtl="0" eaLnBrk="1" latinLnBrk="0" hangingPunct="1">
              <a:spcBef>
                <a:spcPts val="500"/>
              </a:spcBef>
              <a:buSzPct val="100000"/>
              <a:buFont typeface="Arial" panose="020B0604020202020204" pitchFamily="34" charset="0"/>
              <a:buChar char="•"/>
              <a:defRPr sz="900" kern="1200" baseline="0">
                <a:solidFill>
                  <a:schemeClr val="tx1"/>
                </a:solidFill>
                <a:latin typeface="+mn-lt"/>
                <a:ea typeface="+mn-ea"/>
                <a:cs typeface="+mn-cs"/>
              </a:defRPr>
            </a:lvl5pPr>
            <a:lvl6pPr marL="687388" indent="-117475"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6pPr>
            <a:lvl7pPr marL="801688" indent="-112713"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7pPr>
            <a:lvl8pPr marL="914400" indent="-112713"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8pPr>
            <a:lvl9pPr marL="1027113" indent="-112713" algn="l" defTabSz="640080" rtl="0" eaLnBrk="1" latinLnBrk="0" hangingPunct="1">
              <a:spcBef>
                <a:spcPts val="500"/>
              </a:spcBef>
              <a:buClr>
                <a:schemeClr val="tx1"/>
              </a:buClr>
              <a:buSzPct val="100000"/>
              <a:buFont typeface="Arial" panose="020B0604020202020204" pitchFamily="34" charset="0"/>
              <a:buChar char="•"/>
              <a:defRPr sz="900" kern="1200">
                <a:solidFill>
                  <a:schemeClr val="tx1"/>
                </a:solidFill>
                <a:latin typeface="+mn-lt"/>
                <a:ea typeface="+mn-ea"/>
                <a:cs typeface="+mn-cs"/>
              </a:defRPr>
            </a:lvl9pPr>
          </a:lstStyle>
          <a:p>
            <a:pPr marL="0" indent="0" fontAlgn="auto">
              <a:spcBef>
                <a:spcPts val="2400"/>
              </a:spcBef>
              <a:spcAft>
                <a:spcPts val="0"/>
              </a:spcAft>
              <a:buFont typeface="Arial" panose="020B0604020202020204" pitchFamily="34" charset="0"/>
              <a:buNone/>
            </a:pPr>
            <a:r>
              <a:rPr lang="en-US" sz="1300" b="1" dirty="0">
                <a:solidFill>
                  <a:srgbClr val="FFFFFF"/>
                </a:solidFill>
              </a:rPr>
              <a:t>Need help? </a:t>
            </a:r>
          </a:p>
          <a:p>
            <a:pPr marL="0" indent="0" fontAlgn="auto">
              <a:spcBef>
                <a:spcPts val="800"/>
              </a:spcBef>
              <a:spcAft>
                <a:spcPts val="0"/>
              </a:spcAft>
              <a:buFont typeface="Arial" panose="020B0604020202020204" pitchFamily="34" charset="0"/>
              <a:buNone/>
            </a:pPr>
            <a:r>
              <a:rPr lang="en-US" sz="1300" dirty="0">
                <a:solidFill>
                  <a:srgbClr val="FFFFFF"/>
                </a:solidFill>
              </a:rPr>
              <a:t>Email </a:t>
            </a:r>
            <a:r>
              <a:rPr lang="en-US" sz="1300" b="1" dirty="0">
                <a:solidFill>
                  <a:srgbClr val="FFFFFF"/>
                </a:solidFill>
              </a:rPr>
              <a:t>DSS_Requests@advisory.com</a:t>
            </a:r>
          </a:p>
        </p:txBody>
      </p:sp>
      <p:sp>
        <p:nvSpPr>
          <p:cNvPr id="29" name="TextBox 28"/>
          <p:cNvSpPr txBox="1"/>
          <p:nvPr userDrawn="1"/>
        </p:nvSpPr>
        <p:spPr bwMode="gray">
          <a:xfrm>
            <a:off x="5206454" y="5620302"/>
            <a:ext cx="2113935" cy="123111"/>
          </a:xfrm>
          <a:prstGeom prst="rect">
            <a:avLst/>
          </a:prstGeom>
          <a:noFill/>
        </p:spPr>
        <p:txBody>
          <a:bodyPr wrap="square" lIns="0" tIns="0" rIns="0" bIns="0" rtlCol="0">
            <a:spAutoFit/>
          </a:bodyPr>
          <a:lstStyle/>
          <a:p>
            <a:pPr algn="r" defTabSz="1018888" fontAlgn="auto">
              <a:spcBef>
                <a:spcPts val="500"/>
              </a:spcBef>
              <a:spcAft>
                <a:spcPts val="0"/>
              </a:spcAft>
            </a:pPr>
            <a:r>
              <a:rPr lang="en-US" sz="800" dirty="0">
                <a:solidFill>
                  <a:srgbClr val="55565A"/>
                </a:solidFill>
                <a:latin typeface="Arial"/>
                <a:ea typeface="+mn-ea"/>
                <a:cs typeface="Arial" panose="020B0604020202020204" pitchFamily="34" charset="0"/>
              </a:rPr>
              <a:t>Page Size: 8.5ꞌꞌ x 11ꞌꞌ </a:t>
            </a:r>
          </a:p>
        </p:txBody>
      </p:sp>
      <p:sp>
        <p:nvSpPr>
          <p:cNvPr id="43" name="Rectangle 42"/>
          <p:cNvSpPr/>
          <p:nvPr userDrawn="1"/>
        </p:nvSpPr>
        <p:spPr bwMode="gray">
          <a:xfrm>
            <a:off x="303218" y="1497039"/>
            <a:ext cx="2276103" cy="93935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37032" y="1466717"/>
            <a:ext cx="2189595" cy="961815"/>
          </a:xfrm>
          <a:prstGeom prst="rect">
            <a:avLst/>
          </a:prstGeom>
          <a:noFill/>
          <a:ln>
            <a:noFill/>
          </a:ln>
        </p:spPr>
      </p:pic>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935868" y="1040780"/>
            <a:ext cx="3236277" cy="4369741"/>
          </a:xfrm>
          <a:prstGeom prst="rect">
            <a:avLst/>
          </a:prstGeom>
          <a:ln w="6350">
            <a:solidFill>
              <a:schemeClr val="tx2"/>
            </a:solidFill>
          </a:ln>
        </p:spPr>
      </p:pic>
    </p:spTree>
    <p:extLst>
      <p:ext uri="{BB962C8B-B14F-4D97-AF65-F5344CB8AC3E}">
        <p14:creationId xmlns:p14="http://schemas.microsoft.com/office/powerpoint/2010/main" val="400117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674552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Orange">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Tree>
    <p:extLst>
      <p:ext uri="{BB962C8B-B14F-4D97-AF65-F5344CB8AC3E}">
        <p14:creationId xmlns:p14="http://schemas.microsoft.com/office/powerpoint/2010/main" val="956942633"/>
      </p:ext>
    </p:extLst>
  </p:cSld>
  <p:clrMapOvr>
    <a:masterClrMapping/>
  </p:clrMapOvr>
  <p:extLst>
    <p:ext uri="{DCECCB84-F9BA-43D5-87BE-67443E8EF086}">
      <p15:sldGuideLst xmlns:p15="http://schemas.microsoft.com/office/powerpoint/2012/main">
        <p15:guide id="1" orient="horz" pos="5529" userDrawn="1">
          <p15:clr>
            <a:srgbClr val="FBAE40"/>
          </p15:clr>
        </p15:guide>
        <p15:guide id="3" pos="652" userDrawn="1">
          <p15:clr>
            <a:srgbClr val="C35EA4"/>
          </p15:clr>
        </p15:guide>
        <p15:guide id="4" pos="397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Yellow">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841305"/>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Charcoal">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baseline="0"/>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9"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3" name="Group 12"/>
          <p:cNvGrpSpPr/>
          <p:nvPr userDrawn="1"/>
        </p:nvGrpSpPr>
        <p:grpSpPr>
          <a:xfrm>
            <a:off x="-1652155" y="2795446"/>
            <a:ext cx="1556549" cy="230832"/>
            <a:chOff x="-1652155" y="8951295"/>
            <a:chExt cx="1556549" cy="220797"/>
          </a:xfrm>
        </p:grpSpPr>
        <p:sp>
          <p:nvSpPr>
            <p:cNvPr id="15"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1757009" y="3568387"/>
            <a:ext cx="1661403" cy="230832"/>
            <a:chOff x="-1757009" y="8951295"/>
            <a:chExt cx="1661403" cy="220797"/>
          </a:xfrm>
        </p:grpSpPr>
        <p:sp>
          <p:nvSpPr>
            <p:cNvPr id="21"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2" name="Straight Arrow Connector 21"/>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4116890"/>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One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79614"/>
            <a:ext cx="4114800" cy="276999"/>
          </a:xfrm>
        </p:spPr>
        <p:txBody>
          <a:bodyPr anchor="b" anchorCtr="0"/>
          <a:lstStyle>
            <a:lvl1pPr>
              <a:lnSpc>
                <a:spcPct val="90000"/>
              </a:lnSpc>
              <a:defRPr>
                <a:solidFill>
                  <a:schemeClr val="bg1"/>
                </a:solidFill>
              </a:defRPr>
            </a:lvl1pPr>
          </a:lstStyle>
          <a:p>
            <a:r>
              <a:rPr lang="en-US" dirty="0"/>
              <a:t>Document title – Arial 20pt regular</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2" name="Text Placeholder 4"/>
          <p:cNvSpPr>
            <a:spLocks noGrp="1"/>
          </p:cNvSpPr>
          <p:nvPr>
            <p:ph type="body" sz="quarter" idx="25" hasCustomPrompt="1"/>
          </p:nvPr>
        </p:nvSpPr>
        <p:spPr bwMode="gray">
          <a:xfrm>
            <a:off x="752475" y="1673482"/>
            <a:ext cx="4114800" cy="153888"/>
          </a:xfrm>
        </p:spPr>
        <p:txBody>
          <a:bodyPr/>
          <a:lstStyle>
            <a:lvl1pPr marL="0" indent="0">
              <a:spcBef>
                <a:spcPts val="0"/>
              </a:spcBef>
              <a:buNone/>
              <a:defRPr sz="1000">
                <a:solidFill>
                  <a:schemeClr val="bg1"/>
                </a:solidFill>
              </a:defRPr>
            </a:lvl1pPr>
            <a:lvl2pPr marL="114301" indent="0">
              <a:spcBef>
                <a:spcPts val="0"/>
              </a:spcBef>
              <a:buNone/>
              <a:defRPr sz="1400">
                <a:solidFill>
                  <a:schemeClr val="accent3"/>
                </a:solidFill>
              </a:defRPr>
            </a:lvl2pPr>
            <a:lvl3pPr marL="228602" indent="0">
              <a:spcBef>
                <a:spcPts val="0"/>
              </a:spcBef>
              <a:buNone/>
              <a:defRPr sz="1400">
                <a:solidFill>
                  <a:schemeClr val="accent3"/>
                </a:solidFill>
              </a:defRPr>
            </a:lvl3pPr>
            <a:lvl4pPr marL="342903" indent="0">
              <a:spcBef>
                <a:spcPts val="0"/>
              </a:spcBef>
              <a:buNone/>
              <a:defRPr sz="1400">
                <a:solidFill>
                  <a:schemeClr val="accent3"/>
                </a:solidFill>
              </a:defRPr>
            </a:lvl4pPr>
            <a:lvl5pPr marL="457204" indent="0">
              <a:spcBef>
                <a:spcPts val="0"/>
              </a:spcBef>
              <a:buNone/>
              <a:defRPr sz="1400">
                <a:solidFill>
                  <a:schemeClr val="accent3"/>
                </a:solidFill>
              </a:defRPr>
            </a:lvl5pPr>
          </a:lstStyle>
          <a:p>
            <a:pPr lvl="0"/>
            <a:r>
              <a:rPr lang="en-US" dirty="0"/>
              <a:t>Document subtitle – Arial 10pt regular, use sentence Case</a:t>
            </a:r>
          </a:p>
        </p:txBody>
      </p:sp>
      <p:sp>
        <p:nvSpPr>
          <p:cNvPr id="3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37"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38"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42" name="Group 41"/>
          <p:cNvGrpSpPr/>
          <p:nvPr userDrawn="1"/>
        </p:nvGrpSpPr>
        <p:grpSpPr>
          <a:xfrm>
            <a:off x="-1269460" y="9358179"/>
            <a:ext cx="1173854" cy="369332"/>
            <a:chOff x="-1269460" y="8951295"/>
            <a:chExt cx="1173854" cy="353274"/>
          </a:xfrm>
        </p:grpSpPr>
        <p:sp>
          <p:nvSpPr>
            <p:cNvPr id="3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41" name="Straight Arrow Connector 4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6" name="Group 15"/>
          <p:cNvGrpSpPr/>
          <p:nvPr userDrawn="1"/>
        </p:nvGrpSpPr>
        <p:grpSpPr>
          <a:xfrm>
            <a:off x="-1652155" y="1367016"/>
            <a:ext cx="1556549" cy="230832"/>
            <a:chOff x="-1652155" y="8951295"/>
            <a:chExt cx="1556549" cy="220797"/>
          </a:xfrm>
        </p:grpSpPr>
        <p:sp>
          <p:nvSpPr>
            <p:cNvPr id="17"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35</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1652155" y="1692045"/>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65</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1202367"/>
      </p:ext>
    </p:extLst>
  </p:cSld>
  <p:clrMapOvr>
    <a:masterClrMapping/>
  </p:clrMapOvr>
  <p:extLst>
    <p:ext uri="{DCECCB84-F9BA-43D5-87BE-67443E8EF086}">
      <p15:sldGuideLst xmlns:p15="http://schemas.microsoft.com/office/powerpoint/2012/main">
        <p15:guide id="2" orient="horz" pos="1876" userDrawn="1">
          <p15:clr>
            <a:srgbClr val="FBAE40"/>
          </p15:clr>
        </p15:guide>
        <p15:guide id="3" pos="1888" userDrawn="1">
          <p15:clr>
            <a:srgbClr val="FBAE40"/>
          </p15:clr>
        </p15:guide>
        <p15:guide id="4" pos="475" userDrawn="1">
          <p15:clr>
            <a:srgbClr val="C35EA4"/>
          </p15:clr>
        </p15:guide>
        <p15:guide id="5" pos="1777" userDrawn="1">
          <p15:clr>
            <a:srgbClr val="FBAE40"/>
          </p15:clr>
        </p15:guide>
        <p15:guide id="6" pos="3191" userDrawn="1">
          <p15:clr>
            <a:srgbClr val="FBAE40"/>
          </p15:clr>
        </p15:guide>
        <p15:guide id="7" pos="3302" userDrawn="1">
          <p15:clr>
            <a:srgbClr val="FBAE40"/>
          </p15:clr>
        </p15:guide>
        <p15:guide id="8" orient="horz" pos="602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02264"/>
            <a:ext cx="4114800" cy="553998"/>
          </a:xfrm>
        </p:spPr>
        <p:txBody>
          <a:bodyPr anchor="ctr" anchorCtr="0"/>
          <a:lstStyle>
            <a:lvl1pPr>
              <a:lnSpc>
                <a:spcPct val="90000"/>
              </a:lnSpc>
              <a:defRPr>
                <a:solidFill>
                  <a:schemeClr val="bg1"/>
                </a:solidFill>
              </a:defRPr>
            </a:lvl1pPr>
          </a:lstStyle>
          <a:p>
            <a:r>
              <a:rPr lang="en-US" dirty="0"/>
              <a:t>Document title – Arial 20pt regular; Use sentence case</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0"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9" name="Group 18"/>
          <p:cNvGrpSpPr/>
          <p:nvPr userDrawn="1"/>
        </p:nvGrpSpPr>
        <p:grpSpPr>
          <a:xfrm>
            <a:off x="-1652155" y="1458596"/>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442089"/>
      </p:ext>
    </p:extLst>
  </p:cSld>
  <p:clrMapOvr>
    <a:masterClrMapping/>
  </p:clrMapOvr>
  <p:extLst>
    <p:ext uri="{DCECCB84-F9BA-43D5-87BE-67443E8EF086}">
      <p15:sldGuideLst xmlns:p15="http://schemas.microsoft.com/office/powerpoint/2012/main">
        <p15:guide id="1" orient="horz" pos="1873" userDrawn="1">
          <p15:clr>
            <a:srgbClr val="FBAE40"/>
          </p15:clr>
        </p15:guide>
        <p15:guide id="2" pos="1888" userDrawn="1">
          <p15:clr>
            <a:srgbClr val="FBAE40"/>
          </p15:clr>
        </p15:guide>
        <p15:guide id="3" pos="475" userDrawn="1">
          <p15:clr>
            <a:srgbClr val="C35EA4"/>
          </p15:clr>
        </p15:guide>
        <p15:guide id="4" pos="1777" userDrawn="1">
          <p15:clr>
            <a:srgbClr val="FBAE40"/>
          </p15:clr>
        </p15:guide>
        <p15:guide id="5" pos="3191" userDrawn="1">
          <p15:clr>
            <a:srgbClr val="FBAE40"/>
          </p15:clr>
        </p15:guide>
        <p15:guide id="6" pos="3302" userDrawn="1">
          <p15:clr>
            <a:srgbClr val="FBAE40"/>
          </p15:clr>
        </p15:guide>
        <p15:guide id="7" orient="horz" pos="60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Credits)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0"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2" name="Text Placeholder 3"/>
          <p:cNvSpPr>
            <a:spLocks noGrp="1"/>
          </p:cNvSpPr>
          <p:nvPr>
            <p:ph type="body" sz="quarter" idx="48" hasCustomPrompt="1"/>
          </p:nvPr>
        </p:nvSpPr>
        <p:spPr bwMode="gray">
          <a:xfrm>
            <a:off x="2997200" y="2974109"/>
            <a:ext cx="3931920" cy="184666"/>
          </a:xfrm>
        </p:spPr>
        <p:txBody>
          <a:bodyPr/>
          <a:lstStyle>
            <a:lvl1pPr marL="0" indent="0">
              <a:spcBef>
                <a:spcPts val="0"/>
              </a:spcBef>
              <a:buNone/>
              <a:defRPr sz="120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Project director (click to add desired text)</a:t>
            </a:r>
          </a:p>
        </p:txBody>
      </p:sp>
      <p:sp>
        <p:nvSpPr>
          <p:cNvPr id="23" name="Text Placeholder 3"/>
          <p:cNvSpPr>
            <a:spLocks noGrp="1"/>
          </p:cNvSpPr>
          <p:nvPr>
            <p:ph type="body" sz="quarter" idx="49" hasCustomPrompt="1"/>
          </p:nvPr>
        </p:nvSpPr>
        <p:spPr bwMode="gray">
          <a:xfrm>
            <a:off x="2997200" y="3214579"/>
            <a:ext cx="3931920" cy="153888"/>
          </a:xfrm>
        </p:spPr>
        <p:txBody>
          <a:bodyPr/>
          <a:lstStyle>
            <a:lvl1pPr marL="0" indent="0">
              <a:spcBef>
                <a:spcPts val="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 here</a:t>
            </a:r>
          </a:p>
        </p:txBody>
      </p:sp>
      <p:sp>
        <p:nvSpPr>
          <p:cNvPr id="24" name="Text Placeholder 3"/>
          <p:cNvSpPr>
            <a:spLocks noGrp="1"/>
          </p:cNvSpPr>
          <p:nvPr>
            <p:ph type="body" sz="quarter" idx="50" hasCustomPrompt="1"/>
          </p:nvPr>
        </p:nvSpPr>
        <p:spPr bwMode="gray">
          <a:xfrm>
            <a:off x="2997200" y="3513603"/>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email (i.e., smithj@optum.com)</a:t>
            </a:r>
          </a:p>
        </p:txBody>
      </p:sp>
      <p:sp>
        <p:nvSpPr>
          <p:cNvPr id="25" name="Text Placeholder 3"/>
          <p:cNvSpPr>
            <a:spLocks noGrp="1"/>
          </p:cNvSpPr>
          <p:nvPr>
            <p:ph type="body" sz="quarter" idx="51" hasCustomPrompt="1"/>
          </p:nvPr>
        </p:nvSpPr>
        <p:spPr bwMode="gray">
          <a:xfrm>
            <a:off x="2997200" y="3674486"/>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phone (i.e., +1-XXX-XXX-XXXX)</a:t>
            </a:r>
          </a:p>
        </p:txBody>
      </p:sp>
      <p:sp>
        <p:nvSpPr>
          <p:cNvPr id="26" name="Text Placeholder 3"/>
          <p:cNvSpPr>
            <a:spLocks noGrp="1"/>
          </p:cNvSpPr>
          <p:nvPr>
            <p:ph type="body" sz="quarter" idx="52" hasCustomPrompt="1"/>
          </p:nvPr>
        </p:nvSpPr>
        <p:spPr bwMode="gray">
          <a:xfrm>
            <a:off x="2997200" y="4098376"/>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Research team (click to add desired text)</a:t>
            </a:r>
          </a:p>
        </p:txBody>
      </p:sp>
      <p:sp>
        <p:nvSpPr>
          <p:cNvPr id="27" name="Text Placeholder 3"/>
          <p:cNvSpPr>
            <a:spLocks noGrp="1"/>
          </p:cNvSpPr>
          <p:nvPr>
            <p:ph type="body" sz="quarter" idx="53" hasCustomPrompt="1"/>
          </p:nvPr>
        </p:nvSpPr>
        <p:spPr bwMode="gray">
          <a:xfrm>
            <a:off x="2997200" y="4338846"/>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28" name="Text Placeholder 3"/>
          <p:cNvSpPr>
            <a:spLocks noGrp="1"/>
          </p:cNvSpPr>
          <p:nvPr>
            <p:ph type="body" sz="quarter" idx="54" hasCustomPrompt="1"/>
          </p:nvPr>
        </p:nvSpPr>
        <p:spPr bwMode="gray">
          <a:xfrm>
            <a:off x="2997200" y="479178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Program leadership (click to add desired text)</a:t>
            </a:r>
          </a:p>
        </p:txBody>
      </p:sp>
      <p:sp>
        <p:nvSpPr>
          <p:cNvPr id="29" name="Text Placeholder 3"/>
          <p:cNvSpPr>
            <a:spLocks noGrp="1"/>
          </p:cNvSpPr>
          <p:nvPr>
            <p:ph type="body" sz="quarter" idx="55" hasCustomPrompt="1"/>
          </p:nvPr>
        </p:nvSpPr>
        <p:spPr bwMode="gray">
          <a:xfrm>
            <a:off x="2997200" y="5032257"/>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30" name="Text Placeholder 3"/>
          <p:cNvSpPr>
            <a:spLocks noGrp="1"/>
          </p:cNvSpPr>
          <p:nvPr>
            <p:ph type="body" sz="quarter" idx="56" hasCustomPrompt="1"/>
          </p:nvPr>
        </p:nvSpPr>
        <p:spPr bwMode="gray">
          <a:xfrm>
            <a:off x="2997200" y="548519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Design consultant (click to add desired text)</a:t>
            </a:r>
          </a:p>
        </p:txBody>
      </p:sp>
      <p:sp>
        <p:nvSpPr>
          <p:cNvPr id="31" name="Text Placeholder 3"/>
          <p:cNvSpPr>
            <a:spLocks noGrp="1"/>
          </p:cNvSpPr>
          <p:nvPr>
            <p:ph type="body" sz="quarter" idx="57" hasCustomPrompt="1"/>
          </p:nvPr>
        </p:nvSpPr>
        <p:spPr bwMode="gray">
          <a:xfrm>
            <a:off x="2997200" y="5725668"/>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16"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7"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2 in you document.</a:t>
            </a:r>
          </a:p>
        </p:txBody>
      </p:sp>
    </p:spTree>
    <p:extLst>
      <p:ext uri="{BB962C8B-B14F-4D97-AF65-F5344CB8AC3E}">
        <p14:creationId xmlns:p14="http://schemas.microsoft.com/office/powerpoint/2010/main" val="157568281"/>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380" userDrawn="1">
          <p15:clr>
            <a:srgbClr val="FBAE40"/>
          </p15:clr>
        </p15:guide>
        <p15:guide id="7" orient="horz" pos="1873"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Contents)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5" name="Text Placeholder 2"/>
          <p:cNvSpPr>
            <a:spLocks noGrp="1"/>
          </p:cNvSpPr>
          <p:nvPr>
            <p:ph type="body" sz="quarter" idx="29" hasCustomPrompt="1"/>
          </p:nvPr>
        </p:nvSpPr>
        <p:spPr bwMode="gray">
          <a:xfrm>
            <a:off x="2997200" y="2986673"/>
            <a:ext cx="4318000" cy="2031325"/>
          </a:xfrm>
        </p:spPr>
        <p:txBody>
          <a:bodyPr/>
          <a:lstStyle>
            <a:lvl1pPr marL="0" marR="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sz="1100" baseline="0"/>
            </a:lvl1pPr>
            <a:lvl2pPr marL="112714" indent="0">
              <a:spcBef>
                <a:spcPts val="800"/>
              </a:spcBef>
              <a:buNone/>
              <a:defRPr sz="1100"/>
            </a:lvl2pPr>
            <a:lvl3pPr marL="230190" indent="0">
              <a:spcBef>
                <a:spcPts val="800"/>
              </a:spcBef>
              <a:buNone/>
              <a:defRPr sz="1100"/>
            </a:lvl3pPr>
            <a:lvl4pPr marL="342903" indent="0">
              <a:spcBef>
                <a:spcPts val="800"/>
              </a:spcBef>
              <a:buNone/>
              <a:defRPr sz="1100"/>
            </a:lvl4pPr>
            <a:lvl5pPr marL="458792" indent="0">
              <a:spcBef>
                <a:spcPts val="800"/>
              </a:spcBef>
              <a:buNone/>
              <a:defRPr sz="1100"/>
            </a:lvl5pPr>
          </a:lstStyle>
          <a:p>
            <a:pPr marL="0" marR="0" lvl="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a:pP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p>
        </p:txBody>
      </p:sp>
      <p:sp>
        <p:nvSpPr>
          <p:cNvPr id="16" name="TextBox 15"/>
          <p:cNvSpPr txBox="1"/>
          <p:nvPr userDrawn="1"/>
        </p:nvSpPr>
        <p:spPr bwMode="gray">
          <a:xfrm>
            <a:off x="7933455" y="1724389"/>
            <a:ext cx="2489481" cy="4960856"/>
          </a:xfrm>
          <a:prstGeom prst="rect">
            <a:avLst/>
          </a:prstGeom>
          <a:solidFill>
            <a:srgbClr val="008770"/>
          </a:solidFill>
        </p:spPr>
        <p:txBody>
          <a:bodyPr wrap="square" lIns="91440" rIns="91440" rtlCol="0">
            <a:noAutofit/>
          </a:bodyPr>
          <a:lstStyle/>
          <a:p>
            <a:pPr defTabSz="1018888" fontAlgn="auto">
              <a:spcBef>
                <a:spcPts val="500"/>
              </a:spcBef>
              <a:spcAft>
                <a:spcPts val="0"/>
              </a:spcAft>
            </a:pPr>
            <a:r>
              <a:rPr lang="en-US" sz="1500" dirty="0">
                <a:solidFill>
                  <a:srgbClr val="FFFFFF"/>
                </a:solidFill>
                <a:latin typeface="Arial"/>
                <a:ea typeface="+mn-ea"/>
              </a:rPr>
              <a:t>Formatting Your Table</a:t>
            </a:r>
            <a:br>
              <a:rPr lang="en-US" sz="1500" dirty="0">
                <a:solidFill>
                  <a:srgbClr val="FFFFFF"/>
                </a:solidFill>
                <a:latin typeface="Arial"/>
                <a:ea typeface="+mn-ea"/>
              </a:rPr>
            </a:br>
            <a:r>
              <a:rPr lang="en-US" sz="1500" dirty="0">
                <a:solidFill>
                  <a:srgbClr val="FFFFFF"/>
                </a:solidFill>
                <a:latin typeface="Arial"/>
                <a:ea typeface="+mn-ea"/>
              </a:rPr>
              <a:t>of Contents (ToC)</a:t>
            </a:r>
          </a:p>
          <a:p>
            <a:pPr defTabSz="1018888" fontAlgn="auto">
              <a:spcBef>
                <a:spcPts val="300"/>
              </a:spcBef>
              <a:spcAft>
                <a:spcPts val="0"/>
              </a:spcAft>
            </a:pPr>
            <a:r>
              <a:rPr lang="en-US" sz="1000" dirty="0">
                <a:solidFill>
                  <a:srgbClr val="FFFFFF"/>
                </a:solidFill>
                <a:latin typeface="Arial"/>
                <a:ea typeface="+mn-ea"/>
              </a:rPr>
              <a:t>To format your ToC correctly and have the page numbers perfectly align to the right margin, you will need to perform the following steps:</a:t>
            </a:r>
          </a:p>
          <a:p>
            <a:pPr marL="171451" indent="-171451" defTabSz="1018888" fontAlgn="auto">
              <a:spcBef>
                <a:spcPts val="1000"/>
              </a:spcBef>
              <a:spcAft>
                <a:spcPts val="0"/>
              </a:spcAft>
              <a:buFont typeface="+mj-lt"/>
              <a:buAutoNum type="arabicParenR"/>
            </a:pPr>
            <a:r>
              <a:rPr lang="en-US" sz="1000" dirty="0">
                <a:solidFill>
                  <a:srgbClr val="FFFFFF"/>
                </a:solidFill>
                <a:latin typeface="Arial"/>
                <a:ea typeface="+mn-ea"/>
              </a:rPr>
              <a:t>Type directly into the </a:t>
            </a:r>
            <a:r>
              <a:rPr lang="en-US" sz="1000" dirty="0" err="1">
                <a:solidFill>
                  <a:srgbClr val="FFFFFF"/>
                </a:solidFill>
                <a:latin typeface="Arial"/>
                <a:ea typeface="+mn-ea"/>
              </a:rPr>
              <a:t>ToC</a:t>
            </a:r>
            <a:r>
              <a:rPr lang="en-US" sz="1000" dirty="0">
                <a:solidFill>
                  <a:srgbClr val="FFFFFF"/>
                </a:solidFill>
                <a:latin typeface="Arial"/>
                <a:ea typeface="+mn-ea"/>
              </a:rPr>
              <a:t> placeholder with what the section should be called</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Hit the “Tab” key</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Type in the correct page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Nudge your cursor to the left with</a:t>
            </a:r>
            <a:br>
              <a:rPr lang="en-US" sz="1000" dirty="0">
                <a:solidFill>
                  <a:srgbClr val="FFFFFF"/>
                </a:solidFill>
                <a:latin typeface="Arial"/>
                <a:ea typeface="+mn-ea"/>
              </a:rPr>
            </a:br>
            <a:r>
              <a:rPr lang="en-US" sz="1000" dirty="0">
                <a:solidFill>
                  <a:srgbClr val="FFFFFF"/>
                </a:solidFill>
                <a:latin typeface="Arial"/>
                <a:ea typeface="+mn-ea"/>
              </a:rPr>
              <a:t>the arrow key until it is directly before the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Alternate between “period” and “space” until it builds back to the </a:t>
            </a:r>
            <a:r>
              <a:rPr lang="en-US" sz="1000" dirty="0" err="1">
                <a:solidFill>
                  <a:srgbClr val="FFFFFF"/>
                </a:solidFill>
                <a:latin typeface="Arial"/>
                <a:ea typeface="+mn-ea"/>
              </a:rPr>
              <a:t>ToC</a:t>
            </a:r>
            <a:r>
              <a:rPr lang="en-US" sz="1000" dirty="0">
                <a:solidFill>
                  <a:srgbClr val="FFFFFF"/>
                </a:solidFill>
                <a:latin typeface="Arial"/>
                <a:ea typeface="+mn-ea"/>
              </a:rPr>
              <a:t> content. This is called a “Leader” and should look something like this:</a:t>
            </a:r>
            <a:br>
              <a:rPr lang="en-US" sz="1000" dirty="0">
                <a:solidFill>
                  <a:srgbClr val="FFFFFF"/>
                </a:solidFill>
                <a:latin typeface="Arial"/>
                <a:ea typeface="+mn-ea"/>
              </a:rPr>
            </a:br>
            <a:r>
              <a:rPr lang="en-US" sz="1000" dirty="0">
                <a:solidFill>
                  <a:srgbClr val="FFFFFF"/>
                </a:solidFill>
                <a:latin typeface="Arial"/>
                <a:ea typeface="+mn-ea"/>
              </a:rPr>
              <a:t>( . . . . . . . . . . . . . . . . )</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Repeat steps 1–5 for each level in</a:t>
            </a:r>
            <a:br>
              <a:rPr lang="en-US" sz="1000" dirty="0">
                <a:solidFill>
                  <a:srgbClr val="FFFFFF"/>
                </a:solidFill>
                <a:latin typeface="Arial"/>
                <a:ea typeface="+mn-ea"/>
              </a:rPr>
            </a:br>
            <a:r>
              <a:rPr lang="en-US" sz="1000" dirty="0">
                <a:solidFill>
                  <a:srgbClr val="FFFFFF"/>
                </a:solidFill>
                <a:latin typeface="Arial"/>
                <a:ea typeface="+mn-ea"/>
              </a:rPr>
              <a:t>the ToC</a:t>
            </a:r>
          </a:p>
          <a:p>
            <a:pPr marL="171451" indent="-171451" defTabSz="1018888" fontAlgn="auto">
              <a:spcBef>
                <a:spcPts val="300"/>
              </a:spcBef>
              <a:spcAft>
                <a:spcPts val="0"/>
              </a:spcAft>
              <a:buFont typeface="+mj-lt"/>
              <a:buAutoNum type="arabicParenR"/>
            </a:pPr>
            <a:endParaRPr lang="en-US" sz="1000" dirty="0">
              <a:solidFill>
                <a:srgbClr val="FFFFFF"/>
              </a:solidFill>
              <a:latin typeface="Arial"/>
              <a:ea typeface="+mn-ea"/>
            </a:endParaRPr>
          </a:p>
          <a:p>
            <a:pPr defTabSz="1018888" fontAlgn="auto">
              <a:spcBef>
                <a:spcPts val="300"/>
              </a:spcBef>
              <a:spcAft>
                <a:spcPts val="0"/>
              </a:spcAft>
            </a:pPr>
            <a:r>
              <a:rPr lang="en-US" sz="1000" dirty="0">
                <a:solidFill>
                  <a:srgbClr val="FFFFFF"/>
                </a:solidFill>
                <a:latin typeface="Arial"/>
                <a:ea typeface="+mn-ea"/>
              </a:rPr>
              <a:t>NOTE: Since PPT does not have an automated feature for this and it’s quite labor intensive, it’s strongly advised that you complete the ToC last. </a:t>
            </a:r>
          </a:p>
        </p:txBody>
      </p:sp>
      <p:sp>
        <p:nvSpPr>
          <p:cNvPr id="8" name="Text Placeholder 1"/>
          <p:cNvSpPr txBox="1">
            <a:spLocks/>
          </p:cNvSpPr>
          <p:nvPr userDrawn="1"/>
        </p:nvSpPr>
        <p:spPr bwMode="gray">
          <a:xfrm>
            <a:off x="7971554" y="1"/>
            <a:ext cx="2451381" cy="1297791"/>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0"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3 in you document.</a:t>
            </a:r>
          </a:p>
        </p:txBody>
      </p:sp>
    </p:spTree>
    <p:extLst>
      <p:ext uri="{BB962C8B-B14F-4D97-AF65-F5344CB8AC3E}">
        <p14:creationId xmlns:p14="http://schemas.microsoft.com/office/powerpoint/2010/main" val="2427456117"/>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380" userDrawn="1">
          <p15:clr>
            <a:srgbClr val="FBAE40"/>
          </p15:clr>
        </p15:guide>
        <p15:guide id="0" orient="horz" pos="187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2" name="Rectangle 11"/>
          <p:cNvSpPr/>
          <p:nvPr userDrawn="1"/>
        </p:nvSpPr>
        <p:spPr bwMode="gray">
          <a:xfrm>
            <a:off x="5241930" y="5430481"/>
            <a:ext cx="2073275" cy="29210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6" name="Rectangle 5"/>
          <p:cNvSpPr/>
          <p:nvPr userDrawn="1"/>
        </p:nvSpPr>
        <p:spPr bwMode="gray">
          <a:xfrm>
            <a:off x="-1" y="5430481"/>
            <a:ext cx="5065715" cy="29210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Title 1"/>
          <p:cNvSpPr>
            <a:spLocks noGrp="1"/>
          </p:cNvSpPr>
          <p:nvPr>
            <p:ph type="title" hasCustomPrompt="1"/>
          </p:nvPr>
        </p:nvSpPr>
        <p:spPr bwMode="gray">
          <a:xfrm>
            <a:off x="758826" y="6336101"/>
            <a:ext cx="4306888" cy="775597"/>
          </a:xfrm>
        </p:spPr>
        <p:txBody>
          <a:bodyPr anchor="b" anchorCtr="0"/>
          <a:lstStyle>
            <a:lvl1pPr>
              <a:lnSpc>
                <a:spcPct val="90000"/>
              </a:lnSpc>
              <a:defRPr sz="2800">
                <a:solidFill>
                  <a:schemeClr val="tx1"/>
                </a:solidFill>
              </a:defRPr>
            </a:lvl1pPr>
          </a:lstStyle>
          <a:p>
            <a:r>
              <a:rPr lang="en-US" dirty="0"/>
              <a:t>Page title – Arial 28pt;   Use sentence case</a:t>
            </a:r>
          </a:p>
        </p:txBody>
      </p:sp>
      <p:sp>
        <p:nvSpPr>
          <p:cNvPr id="14" name="Text Placeholder 2"/>
          <p:cNvSpPr>
            <a:spLocks noGrp="1"/>
          </p:cNvSpPr>
          <p:nvPr>
            <p:ph type="body" sz="quarter" idx="29" hasCustomPrompt="1"/>
          </p:nvPr>
        </p:nvSpPr>
        <p:spPr bwMode="gray">
          <a:xfrm>
            <a:off x="758824" y="7177794"/>
            <a:ext cx="4306890" cy="184666"/>
          </a:xfrm>
        </p:spPr>
        <p:txBody>
          <a:bodyPr/>
          <a:lstStyle>
            <a:lvl1pPr marL="0" indent="0">
              <a:spcBef>
                <a:spcPts val="0"/>
              </a:spcBef>
              <a:buNone/>
              <a:defRPr sz="12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a:t>
            </a:r>
          </a:p>
        </p:txBody>
      </p:sp>
      <p:sp>
        <p:nvSpPr>
          <p:cNvPr id="15" name="Text Placeholder 6"/>
          <p:cNvSpPr>
            <a:spLocks noGrp="1"/>
          </p:cNvSpPr>
          <p:nvPr>
            <p:ph type="body" sz="quarter" idx="30" hasCustomPrompt="1"/>
          </p:nvPr>
        </p:nvSpPr>
        <p:spPr bwMode="gray">
          <a:xfrm>
            <a:off x="5572407" y="5491894"/>
            <a:ext cx="1649491" cy="169277"/>
          </a:xfrm>
        </p:spPr>
        <p:txBody>
          <a:bodyPr wrap="none" rIns="0" bIns="0" anchor="ctr" anchorCtr="0"/>
          <a:lstStyle>
            <a:lvl1pPr marL="0" indent="0" algn="r">
              <a:spcBef>
                <a:spcPts val="0"/>
              </a:spcBef>
              <a:buNone/>
              <a:defRPr sz="1100" b="1" cap="all" baseline="0">
                <a:solidFill>
                  <a:schemeClr val="bg2"/>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Section AND #</a:t>
            </a:r>
          </a:p>
        </p:txBody>
      </p:sp>
      <p:sp>
        <p:nvSpPr>
          <p:cNvPr id="22" name="Text Placeholder 21"/>
          <p:cNvSpPr>
            <a:spLocks noGrp="1"/>
          </p:cNvSpPr>
          <p:nvPr>
            <p:ph type="body" sz="quarter" idx="31" hasCustomPrompt="1"/>
          </p:nvPr>
        </p:nvSpPr>
        <p:spPr bwMode="gray">
          <a:xfrm>
            <a:off x="1174505" y="7970047"/>
            <a:ext cx="3138737" cy="961802"/>
          </a:xfrm>
        </p:spPr>
        <p:txBody>
          <a:bodyPr/>
          <a:lstStyle/>
          <a:p>
            <a:pPr lvl="0"/>
            <a:r>
              <a:rPr lang="en-US" dirty="0"/>
              <a:t>Bulleted text, if needed – Arial 10pt Regular (hit Enter then Tab to get to the next bullet level)</a:t>
            </a:r>
          </a:p>
          <a:p>
            <a:pPr lvl="1"/>
            <a:r>
              <a:rPr lang="en-US" dirty="0"/>
              <a:t>Second level</a:t>
            </a:r>
          </a:p>
          <a:p>
            <a:pPr lvl="2"/>
            <a:r>
              <a:rPr lang="en-US" dirty="0"/>
              <a:t>Third level</a:t>
            </a:r>
          </a:p>
          <a:p>
            <a:pPr lvl="3"/>
            <a:r>
              <a:rPr lang="en-US" dirty="0"/>
              <a:t>Fourth level</a:t>
            </a:r>
          </a:p>
        </p:txBody>
      </p:sp>
      <p:sp>
        <p:nvSpPr>
          <p:cNvPr id="2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3" name="Rectangle 12"/>
          <p:cNvSpPr/>
          <p:nvPr userDrawn="1"/>
        </p:nvSpPr>
        <p:spPr bwMode="gray">
          <a:xfrm>
            <a:off x="931090" y="10078135"/>
            <a:ext cx="75235" cy="11487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6" name="TextBox 15"/>
          <p:cNvSpPr txBox="1"/>
          <p:nvPr userDrawn="1"/>
        </p:nvSpPr>
        <p:spPr bwMode="gray">
          <a:xfrm>
            <a:off x="920086" y="10084961"/>
            <a:ext cx="86562" cy="92333"/>
          </a:xfrm>
          <a:prstGeom prst="rect">
            <a:avLst/>
          </a:prstGeom>
          <a:noFill/>
        </p:spPr>
        <p:txBody>
          <a:bodyPr wrap="none" lIns="0" tIns="0" rIns="0" bIns="0" rtlCol="0">
            <a:spAutoFit/>
          </a:bodyPr>
          <a:lstStyle/>
          <a:p>
            <a:pPr defTabSz="1018888" fontAlgn="auto">
              <a:spcBef>
                <a:spcPts val="500"/>
              </a:spcBef>
              <a:spcAft>
                <a:spcPts val="0"/>
              </a:spcAft>
            </a:pPr>
            <a:r>
              <a:rPr lang="en-US" sz="600" dirty="0">
                <a:solidFill>
                  <a:srgbClr val="B1B3B3">
                    <a:lumMod val="50000"/>
                  </a:srgbClr>
                </a:solidFill>
                <a:latin typeface="Arial"/>
                <a:ea typeface="+mn-ea"/>
              </a:rPr>
              <a:t>20</a:t>
            </a:r>
          </a:p>
        </p:txBody>
      </p:sp>
    </p:spTree>
    <p:extLst>
      <p:ext uri="{BB962C8B-B14F-4D97-AF65-F5344CB8AC3E}">
        <p14:creationId xmlns:p14="http://schemas.microsoft.com/office/powerpoint/2010/main" val="245690028"/>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4480" userDrawn="1">
          <p15:clr>
            <a:srgbClr val="FBAE40"/>
          </p15:clr>
        </p15:guide>
        <p15:guide id="0" orient="horz" pos="4522"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sp>
        <p:nvSpPr>
          <p:cNvPr id="2" name="Rectangle 1"/>
          <p:cNvSpPr/>
          <p:nvPr userDrawn="1"/>
        </p:nvSpPr>
        <p:spPr bwMode="gray">
          <a:xfrm>
            <a:off x="931090" y="10078135"/>
            <a:ext cx="75235" cy="11487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 name="TextBox 2"/>
          <p:cNvSpPr txBox="1"/>
          <p:nvPr userDrawn="1"/>
        </p:nvSpPr>
        <p:spPr bwMode="gray">
          <a:xfrm>
            <a:off x="920086" y="10084961"/>
            <a:ext cx="86562" cy="92333"/>
          </a:xfrm>
          <a:prstGeom prst="rect">
            <a:avLst/>
          </a:prstGeom>
          <a:noFill/>
        </p:spPr>
        <p:txBody>
          <a:bodyPr wrap="none" lIns="0" tIns="0" rIns="0" bIns="0" rtlCol="0">
            <a:spAutoFit/>
          </a:bodyPr>
          <a:lstStyle/>
          <a:p>
            <a:pPr defTabSz="1018888" fontAlgn="auto">
              <a:spcBef>
                <a:spcPts val="500"/>
              </a:spcBef>
              <a:spcAft>
                <a:spcPts val="0"/>
              </a:spcAft>
            </a:pPr>
            <a:r>
              <a:rPr lang="en-US" sz="600" dirty="0">
                <a:solidFill>
                  <a:srgbClr val="B1B3B3">
                    <a:lumMod val="50000"/>
                  </a:srgbClr>
                </a:solidFill>
                <a:latin typeface="Arial"/>
                <a:ea typeface="+mn-ea"/>
              </a:rPr>
              <a:t>20</a:t>
            </a:r>
          </a:p>
        </p:txBody>
      </p:sp>
    </p:spTree>
    <p:extLst>
      <p:ext uri="{BB962C8B-B14F-4D97-AF65-F5344CB8AC3E}">
        <p14:creationId xmlns:p14="http://schemas.microsoft.com/office/powerpoint/2010/main" val="306682265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70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ndard: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p>
            <a:r>
              <a:rPr lang="en-US" dirty="0"/>
              <a:t>Page title – Arial 20pt regular; Use sentence case</a:t>
            </a:r>
          </a:p>
        </p:txBody>
      </p:sp>
      <p:sp>
        <p:nvSpPr>
          <p:cNvPr id="15"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6"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8"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9"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20" name="Group 19"/>
          <p:cNvGrpSpPr/>
          <p:nvPr userDrawn="1"/>
        </p:nvGrpSpPr>
        <p:grpSpPr>
          <a:xfrm>
            <a:off x="-1269460" y="9358179"/>
            <a:ext cx="1173854" cy="369332"/>
            <a:chOff x="-1269460" y="8951295"/>
            <a:chExt cx="1173854" cy="353274"/>
          </a:xfrm>
        </p:grpSpPr>
        <p:sp>
          <p:nvSpPr>
            <p:cNvPr id="21"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22" name="Straight Arrow Connector 21"/>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1269460" y="1531335"/>
            <a:ext cx="1173854" cy="369332"/>
            <a:chOff x="-1269460" y="8951295"/>
            <a:chExt cx="1173854" cy="353274"/>
          </a:xfrm>
        </p:grpSpPr>
        <p:sp>
          <p:nvSpPr>
            <p:cNvPr id="24"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5" name="Straight Arrow Connector 24"/>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3"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4" name="Group 13"/>
          <p:cNvGrpSpPr/>
          <p:nvPr userDrawn="1"/>
        </p:nvGrpSpPr>
        <p:grpSpPr>
          <a:xfrm>
            <a:off x="-1717766" y="962229"/>
            <a:ext cx="1622160" cy="230832"/>
            <a:chOff x="-1717766" y="8951295"/>
            <a:chExt cx="1622160" cy="220797"/>
          </a:xfrm>
        </p:grpSpPr>
        <p:sp>
          <p:nvSpPr>
            <p:cNvPr id="17" name="Text Placeholder 1"/>
            <p:cNvSpPr txBox="1">
              <a:spLocks/>
            </p:cNvSpPr>
            <p:nvPr userDrawn="1"/>
          </p:nvSpPr>
          <p:spPr bwMode="gray">
            <a:xfrm>
              <a:off x="-1717766" y="8951295"/>
              <a:ext cx="1482442"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endParaRPr lang="en-US" sz="900" i="1" dirty="0">
                <a:solidFill>
                  <a:srgbClr val="FFFFFF"/>
                </a:solidFill>
              </a:endParaRPr>
            </a:p>
          </p:txBody>
        </p:sp>
        <p:cxnSp>
          <p:nvCxnSpPr>
            <p:cNvPr id="26" name="Straight Arrow Connector 25"/>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960125"/>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08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980313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Slide 3 Photo">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4310" y="1"/>
            <a:ext cx="7578090" cy="8775171"/>
          </a:xfrm>
        </p:spPr>
        <p:txBody>
          <a:bodyPr/>
          <a:lstStyle/>
          <a:p>
            <a:endParaRPr lang="en-US" dirty="0"/>
          </a:p>
        </p:txBody>
      </p:sp>
      <p:sp>
        <p:nvSpPr>
          <p:cNvPr id="7" name="Rectangle 6"/>
          <p:cNvSpPr/>
          <p:nvPr userDrawn="1"/>
        </p:nvSpPr>
        <p:spPr bwMode="auto">
          <a:xfrm rot="10800000" flipH="1">
            <a:off x="1" y="0"/>
            <a:ext cx="194310" cy="10515600"/>
          </a:xfrm>
          <a:prstGeom prst="rect">
            <a:avLst/>
          </a:prstGeom>
          <a:solidFill>
            <a:srgbClr val="D45D00"/>
          </a:solidFill>
          <a:ln>
            <a:noFill/>
          </a:ln>
          <a:effectLst/>
        </p:spPr>
        <p:txBody>
          <a:bodyPr vert="horz" wrap="square" lIns="91440" tIns="45720" rIns="91440" bIns="45720" numCol="1" rtlCol="0" anchor="ctr" anchorCtr="0" compatLnSpc="1">
            <a:prstTxWarp prst="textNoShape">
              <a:avLst/>
            </a:prstTxWarp>
          </a:bodyPr>
          <a:lstStyle/>
          <a:p>
            <a:pPr algn="ctr"/>
            <a:endParaRPr lang="en-US" sz="2200" dirty="0">
              <a:solidFill>
                <a:srgbClr val="00A8F7"/>
              </a:solidFill>
              <a:latin typeface="Arial" charset="0"/>
            </a:endParaRPr>
          </a:p>
        </p:txBody>
      </p:sp>
      <p:sp>
        <p:nvSpPr>
          <p:cNvPr id="2" name="Title 1"/>
          <p:cNvSpPr>
            <a:spLocks noGrp="1"/>
          </p:cNvSpPr>
          <p:nvPr>
            <p:ph type="ctrTitle"/>
          </p:nvPr>
        </p:nvSpPr>
        <p:spPr>
          <a:xfrm>
            <a:off x="534353" y="6075681"/>
            <a:ext cx="6606540" cy="1158664"/>
          </a:xfrm>
        </p:spPr>
        <p:txBody>
          <a:bodyPr anchor="b">
            <a:noAutofit/>
          </a:bodyPr>
          <a:lstStyle>
            <a:lvl1pPr>
              <a:defRPr sz="3600"/>
            </a:lvl1pPr>
          </a:lstStyle>
          <a:p>
            <a:r>
              <a:rPr lang="en-US" dirty="0"/>
              <a:t>Click to edit Master title style</a:t>
            </a:r>
          </a:p>
        </p:txBody>
      </p:sp>
      <p:sp>
        <p:nvSpPr>
          <p:cNvPr id="3" name="Subtitle 2"/>
          <p:cNvSpPr>
            <a:spLocks noGrp="1"/>
          </p:cNvSpPr>
          <p:nvPr>
            <p:ph type="subTitle" idx="1"/>
          </p:nvPr>
        </p:nvSpPr>
        <p:spPr>
          <a:xfrm>
            <a:off x="533004" y="7127254"/>
            <a:ext cx="6606540" cy="1381387"/>
          </a:xfrm>
        </p:spPr>
        <p:txBody>
          <a:bodyPr>
            <a:noAutofit/>
          </a:bodyPr>
          <a:lstStyle>
            <a:lvl1pPr marL="0" indent="0" algn="l">
              <a:buNone/>
              <a:defRPr sz="2000" b="1">
                <a:solidFill>
                  <a:schemeClr val="accent3"/>
                </a:solidFill>
              </a:defRPr>
            </a:lvl1pPr>
            <a:lvl2pPr marL="457204" indent="0" algn="ctr">
              <a:buNone/>
              <a:defRPr>
                <a:solidFill>
                  <a:schemeClr val="tx1">
                    <a:tint val="75000"/>
                  </a:schemeClr>
                </a:solidFill>
              </a:defRPr>
            </a:lvl2pPr>
            <a:lvl3pPr marL="914409" indent="0" algn="ctr">
              <a:buNone/>
              <a:defRPr>
                <a:solidFill>
                  <a:schemeClr val="tx1">
                    <a:tint val="75000"/>
                  </a:schemeClr>
                </a:solidFill>
              </a:defRPr>
            </a:lvl3pPr>
            <a:lvl4pPr marL="1371613" indent="0" algn="ctr">
              <a:buNone/>
              <a:defRPr>
                <a:solidFill>
                  <a:schemeClr val="tx1">
                    <a:tint val="75000"/>
                  </a:schemeClr>
                </a:solidFill>
              </a:defRPr>
            </a:lvl4pPr>
            <a:lvl5pPr marL="1828817" indent="0" algn="ctr">
              <a:buNone/>
              <a:defRPr>
                <a:solidFill>
                  <a:schemeClr val="tx1">
                    <a:tint val="75000"/>
                  </a:schemeClr>
                </a:solidFill>
              </a:defRPr>
            </a:lvl5pPr>
            <a:lvl6pPr marL="2286022" indent="0" algn="ctr">
              <a:buNone/>
              <a:defRPr>
                <a:solidFill>
                  <a:schemeClr val="tx1">
                    <a:tint val="75000"/>
                  </a:schemeClr>
                </a:solidFill>
              </a:defRPr>
            </a:lvl6pPr>
            <a:lvl7pPr marL="2743226" indent="0" algn="ctr">
              <a:buNone/>
              <a:defRPr>
                <a:solidFill>
                  <a:schemeClr val="tx1">
                    <a:tint val="75000"/>
                  </a:schemeClr>
                </a:solidFill>
              </a:defRPr>
            </a:lvl7pPr>
            <a:lvl8pPr marL="3200429" indent="0" algn="ctr">
              <a:buNone/>
              <a:defRPr>
                <a:solidFill>
                  <a:schemeClr val="tx1">
                    <a:tint val="75000"/>
                  </a:schemeClr>
                </a:solidFill>
              </a:defRPr>
            </a:lvl8pPr>
            <a:lvl9pPr marL="3657634" indent="0" algn="ctr">
              <a:buNone/>
              <a:defRPr>
                <a:solidFill>
                  <a:schemeClr val="tx1">
                    <a:tint val="75000"/>
                  </a:schemeClr>
                </a:solidFill>
              </a:defRPr>
            </a:lvl9pPr>
          </a:lstStyle>
          <a:p>
            <a:r>
              <a:rPr lang="en-US" dirty="0"/>
              <a:t>Click to edit Master subtitle style</a:t>
            </a:r>
          </a:p>
        </p:txBody>
      </p:sp>
      <p:pic>
        <p:nvPicPr>
          <p:cNvPr id="8" name="Picture 7"/>
          <p:cNvPicPr/>
          <p:nvPr userDrawn="1"/>
        </p:nvPicPr>
        <p:blipFill>
          <a:blip r:embed="rId2"/>
          <a:stretch>
            <a:fillRect/>
          </a:stretch>
        </p:blipFill>
        <p:spPr>
          <a:xfrm>
            <a:off x="5455920" y="9095928"/>
            <a:ext cx="2209800" cy="1021355"/>
          </a:xfrm>
          <a:prstGeom prst="rect">
            <a:avLst/>
          </a:prstGeom>
        </p:spPr>
      </p:pic>
    </p:spTree>
    <p:extLst>
      <p:ext uri="{BB962C8B-B14F-4D97-AF65-F5344CB8AC3E}">
        <p14:creationId xmlns:p14="http://schemas.microsoft.com/office/powerpoint/2010/main" val="632298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34816141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
        <p:nvSpPr>
          <p:cNvPr id="8" name="Rectangle 7"/>
          <p:cNvSpPr/>
          <p:nvPr userDrawn="1"/>
        </p:nvSpPr>
        <p:spPr bwMode="auto">
          <a:xfrm>
            <a:off x="458418" y="1100462"/>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7444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39742395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1753247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hyperlink" Target="http://www.optum.com/" TargetMode="External"/><Relationship Id="rId2" Type="http://schemas.openxmlformats.org/officeDocument/2006/relationships/slideLayout" Target="../slideLayouts/slideLayout15.xml"/><Relationship Id="rId16" Type="http://schemas.openxmlformats.org/officeDocument/2006/relationships/theme" Target="../theme/theme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hyperlink" Target="http://www.optum.com/" TargetMode="Externa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9"/>
            <a:ext cx="6858000" cy="47798"/>
          </a:xfrm>
          <a:prstGeom prst="rect">
            <a:avLst/>
          </a:prstGeom>
          <a:solidFill>
            <a:srgbClr val="D45D00"/>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1193447"/>
      </p:ext>
    </p:extLst>
  </p:cSld>
  <p:clrMap bg1="lt1" tx1="dk1" bg2="lt2" tx2="dk2" accent1="accent1" accent2="accent2" accent3="accent3" accent4="accent4" accent5="accent5" accent6="accent6" hlink="hlink" folHlink="folHlink"/>
  <p:sldLayoutIdLst>
    <p:sldLayoutId id="2147484424" r:id="rId1"/>
    <p:sldLayoutId id="2147484425" r:id="rId2"/>
    <p:sldLayoutId id="2147484426" r:id="rId3"/>
    <p:sldLayoutId id="2147484427" r:id="rId4"/>
    <p:sldLayoutId id="2147484557" r:id="rId5"/>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2307650"/>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rPr>
              <a:pPr defTabSz="1018834" fontAlgn="auto">
                <a:spcBef>
                  <a:spcPts val="0"/>
                </a:spcBef>
                <a:spcAft>
                  <a:spcPts val="0"/>
                </a:spcAft>
              </a:pPr>
              <a:t>‹#›</a:t>
            </a:fld>
            <a:endParaRPr lang="en-US" dirty="0">
              <a:solidFill>
                <a:srgbClr val="8C9599"/>
              </a:solidFill>
              <a:latin typeface="Arial"/>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5772022"/>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fontAlgn="auto">
              <a:spcBef>
                <a:spcPts val="0"/>
              </a:spcBef>
              <a:spcAft>
                <a:spcPts val="0"/>
              </a:spcAft>
            </a:pPr>
            <a:endParaRPr lang="en-US" sz="2501" dirty="0">
              <a:solidFill>
                <a:srgbClr val="00A8F7"/>
              </a:solidFill>
              <a:latin typeface="Arial" charset="0"/>
              <a:ea typeface="+mn-ea"/>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077942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8"/>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1"/>
            <a:ext cx="906780" cy="257366"/>
          </a:xfrm>
          <a:prstGeom prst="rect">
            <a:avLst/>
          </a:prstGeom>
        </p:spPr>
        <p:txBody>
          <a:bodyPr vert="horz" lIns="0" tIns="0" rIns="0" bIns="0" rtlCol="0" anchor="b"/>
          <a:lstStyle>
            <a:lvl1pPr algn="r">
              <a:defRPr sz="1000">
                <a:solidFill>
                  <a:schemeClr val="tx1"/>
                </a:solidFill>
              </a:defRPr>
            </a:lvl1pPr>
          </a:lstStyle>
          <a:p>
            <a:pPr fontAlgn="auto">
              <a:spcBef>
                <a:spcPts val="0"/>
              </a:spcBef>
              <a:spcAft>
                <a:spcPts val="0"/>
              </a:spcAft>
            </a:pPr>
            <a:fld id="{90F9BDA0-AF0E-4BA8-B742-3B9C92A3E6FE}" type="slidenum">
              <a:rPr lang="en-US" smtClean="0">
                <a:solidFill>
                  <a:srgbClr val="8C9599"/>
                </a:solidFill>
                <a:latin typeface="Arial"/>
                <a:ea typeface="+mn-ea"/>
              </a:rPr>
              <a:pPr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2" y="10058171"/>
            <a:ext cx="5438986" cy="107722"/>
          </a:xfrm>
          <a:prstGeom prst="rect">
            <a:avLst/>
          </a:prstGeom>
          <a:noFill/>
        </p:spPr>
        <p:txBody>
          <a:bodyPr wrap="square" lIns="0" tIns="0" rIns="0" bIns="0" rtlCol="0" anchor="b">
            <a:spAutoFit/>
          </a:bodyPr>
          <a:lstStyle/>
          <a:p>
            <a:pPr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597"/>
            <a:ext cx="2023872" cy="433370"/>
          </a:xfrm>
          <a:prstGeom prst="rect">
            <a:avLst/>
          </a:prstGeom>
        </p:spPr>
      </p:pic>
      <p:sp>
        <p:nvSpPr>
          <p:cNvPr id="25" name="Rectangle 24"/>
          <p:cNvSpPr/>
          <p:nvPr/>
        </p:nvSpPr>
        <p:spPr bwMode="auto">
          <a:xfrm>
            <a:off x="458418" y="1499167"/>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6356402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8"/>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1"/>
            <a:ext cx="906780" cy="257366"/>
          </a:xfrm>
          <a:prstGeom prst="rect">
            <a:avLst/>
          </a:prstGeom>
        </p:spPr>
        <p:txBody>
          <a:bodyPr vert="horz" lIns="0" tIns="0" rIns="0" bIns="0" rtlCol="0" anchor="b"/>
          <a:lstStyle>
            <a:lvl1pPr algn="r">
              <a:defRPr sz="1000">
                <a:solidFill>
                  <a:schemeClr val="tx1"/>
                </a:solidFill>
              </a:defRPr>
            </a:lvl1pPr>
          </a:lstStyle>
          <a:p>
            <a:pPr fontAlgn="auto">
              <a:spcBef>
                <a:spcPts val="0"/>
              </a:spcBef>
              <a:spcAft>
                <a:spcPts val="0"/>
              </a:spcAft>
            </a:pPr>
            <a:fld id="{90F9BDA0-AF0E-4BA8-B742-3B9C92A3E6FE}" type="slidenum">
              <a:rPr lang="en-US" smtClean="0">
                <a:solidFill>
                  <a:srgbClr val="8C9599"/>
                </a:solidFill>
                <a:latin typeface="Arial"/>
                <a:ea typeface="+mn-ea"/>
              </a:rPr>
              <a:pPr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2" y="10058171"/>
            <a:ext cx="5438986" cy="107722"/>
          </a:xfrm>
          <a:prstGeom prst="rect">
            <a:avLst/>
          </a:prstGeom>
          <a:noFill/>
        </p:spPr>
        <p:txBody>
          <a:bodyPr wrap="square" lIns="0" tIns="0" rIns="0" bIns="0" rtlCol="0" anchor="b">
            <a:spAutoFit/>
          </a:bodyPr>
          <a:lstStyle/>
          <a:p>
            <a:pPr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597"/>
            <a:ext cx="2023872" cy="433370"/>
          </a:xfrm>
          <a:prstGeom prst="rect">
            <a:avLst/>
          </a:prstGeom>
        </p:spPr>
      </p:pic>
      <p:sp>
        <p:nvSpPr>
          <p:cNvPr id="25" name="Rectangle 24"/>
          <p:cNvSpPr/>
          <p:nvPr/>
        </p:nvSpPr>
        <p:spPr bwMode="auto">
          <a:xfrm>
            <a:off x="458418" y="1499167"/>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fontAlgn="auto">
              <a:spcBef>
                <a:spcPts val="0"/>
              </a:spcBef>
              <a:spcAft>
                <a:spcPts val="0"/>
              </a:spcAft>
            </a:pPr>
            <a:endParaRPr lang="en-US" sz="2501" dirty="0">
              <a:solidFill>
                <a:srgbClr val="00A8F7"/>
              </a:solidFill>
              <a:latin typeface="Arial" charset="0"/>
              <a:ea typeface="+mn-ea"/>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485699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5" name="Text Placeholder 1"/>
          <p:cNvSpPr>
            <a:spLocks noGrp="1"/>
          </p:cNvSpPr>
          <p:nvPr>
            <p:ph type="body" idx="1"/>
          </p:nvPr>
        </p:nvSpPr>
        <p:spPr bwMode="gray">
          <a:xfrm>
            <a:off x="2986280" y="4721524"/>
            <a:ext cx="1799849" cy="102592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bwMode="gray">
          <a:xfrm>
            <a:off x="758825" y="936005"/>
            <a:ext cx="6558074" cy="307777"/>
          </a:xfrm>
          <a:prstGeom prst="rect">
            <a:avLst/>
          </a:prstGeom>
        </p:spPr>
        <p:txBody>
          <a:bodyPr vert="horz" wrap="square" lIns="0" tIns="0" rIns="0" bIns="0" rtlCol="0" anchor="b">
            <a:spAutoFit/>
          </a:bodyPr>
          <a:lstStyle/>
          <a:p>
            <a:r>
              <a:rPr lang="en-US" dirty="0"/>
              <a:t>Page title – Arial 20pt regular; Use sentence case</a:t>
            </a:r>
          </a:p>
        </p:txBody>
      </p:sp>
      <p:sp>
        <p:nvSpPr>
          <p:cNvPr id="7" name="Slide Number Placeholder 5"/>
          <p:cNvSpPr txBox="1">
            <a:spLocks/>
          </p:cNvSpPr>
          <p:nvPr/>
        </p:nvSpPr>
        <p:spPr bwMode="gray">
          <a:xfrm>
            <a:off x="6577014" y="10068136"/>
            <a:ext cx="739886" cy="123111"/>
          </a:xfrm>
          <a:prstGeom prst="rect">
            <a:avLst/>
          </a:prstGeom>
        </p:spPr>
        <p:txBody>
          <a:bodyPr vert="horz" wrap="square" lIns="0" tIns="0" rIns="0" bIns="0" rtlCol="0" anchor="t">
            <a:spAutoFit/>
          </a:bodyPr>
          <a:lstStyle>
            <a:defPPr>
              <a:defRPr lang="en-US"/>
            </a:defPPr>
            <a:lvl1pPr marL="0" algn="ctr" defTabSz="1018879" rtl="0" eaLnBrk="1" latinLnBrk="0" hangingPunct="1">
              <a:defRPr sz="900" kern="1200">
                <a:solidFill>
                  <a:schemeClr val="tx1"/>
                </a:solidFill>
                <a:latin typeface="+mn-lt"/>
                <a:ea typeface="+mn-ea"/>
                <a:cs typeface="+mn-cs"/>
              </a:defRPr>
            </a:lvl1pPr>
            <a:lvl2pPr marL="509440" algn="l" defTabSz="1018879" rtl="0" eaLnBrk="1" latinLnBrk="0" hangingPunct="1">
              <a:defRPr sz="2100" kern="1200">
                <a:solidFill>
                  <a:schemeClr val="tx1"/>
                </a:solidFill>
                <a:latin typeface="+mn-lt"/>
                <a:ea typeface="+mn-ea"/>
                <a:cs typeface="+mn-cs"/>
              </a:defRPr>
            </a:lvl2pPr>
            <a:lvl3pPr marL="1018879" algn="l" defTabSz="1018879" rtl="0" eaLnBrk="1" latinLnBrk="0" hangingPunct="1">
              <a:defRPr sz="2100" kern="1200">
                <a:solidFill>
                  <a:schemeClr val="tx1"/>
                </a:solidFill>
                <a:latin typeface="+mn-lt"/>
                <a:ea typeface="+mn-ea"/>
                <a:cs typeface="+mn-cs"/>
              </a:defRPr>
            </a:lvl3pPr>
            <a:lvl4pPr marL="1528319" algn="l" defTabSz="1018879" rtl="0" eaLnBrk="1" latinLnBrk="0" hangingPunct="1">
              <a:defRPr sz="2100" kern="1200">
                <a:solidFill>
                  <a:schemeClr val="tx1"/>
                </a:solidFill>
                <a:latin typeface="+mn-lt"/>
                <a:ea typeface="+mn-ea"/>
                <a:cs typeface="+mn-cs"/>
              </a:defRPr>
            </a:lvl4pPr>
            <a:lvl5pPr marL="2037759" algn="l" defTabSz="1018879" rtl="0" eaLnBrk="1" latinLnBrk="0" hangingPunct="1">
              <a:defRPr sz="2100" kern="1200">
                <a:solidFill>
                  <a:schemeClr val="tx1"/>
                </a:solidFill>
                <a:latin typeface="+mn-lt"/>
                <a:ea typeface="+mn-ea"/>
                <a:cs typeface="+mn-cs"/>
              </a:defRPr>
            </a:lvl5pPr>
            <a:lvl6pPr marL="2547198" algn="l" defTabSz="1018879" rtl="0" eaLnBrk="1" latinLnBrk="0" hangingPunct="1">
              <a:defRPr sz="2100" kern="1200">
                <a:solidFill>
                  <a:schemeClr val="tx1"/>
                </a:solidFill>
                <a:latin typeface="+mn-lt"/>
                <a:ea typeface="+mn-ea"/>
                <a:cs typeface="+mn-cs"/>
              </a:defRPr>
            </a:lvl6pPr>
            <a:lvl7pPr marL="3056638" algn="l" defTabSz="1018879" rtl="0" eaLnBrk="1" latinLnBrk="0" hangingPunct="1">
              <a:defRPr sz="2100" kern="1200">
                <a:solidFill>
                  <a:schemeClr val="tx1"/>
                </a:solidFill>
                <a:latin typeface="+mn-lt"/>
                <a:ea typeface="+mn-ea"/>
                <a:cs typeface="+mn-cs"/>
              </a:defRPr>
            </a:lvl7pPr>
            <a:lvl8pPr marL="3566078" algn="l" defTabSz="1018879" rtl="0" eaLnBrk="1" latinLnBrk="0" hangingPunct="1">
              <a:defRPr sz="2100" kern="1200">
                <a:solidFill>
                  <a:schemeClr val="tx1"/>
                </a:solidFill>
                <a:latin typeface="+mn-lt"/>
                <a:ea typeface="+mn-ea"/>
                <a:cs typeface="+mn-cs"/>
              </a:defRPr>
            </a:lvl8pPr>
            <a:lvl9pPr marL="4075517" algn="l" defTabSz="1018879" rtl="0" eaLnBrk="1" latinLnBrk="0" hangingPunct="1">
              <a:defRPr sz="2100" kern="1200">
                <a:solidFill>
                  <a:schemeClr val="tx1"/>
                </a:solidFill>
                <a:latin typeface="+mn-lt"/>
                <a:ea typeface="+mn-ea"/>
                <a:cs typeface="+mn-cs"/>
              </a:defRPr>
            </a:lvl9pPr>
          </a:lstStyle>
          <a:p>
            <a:pPr algn="r" fontAlgn="auto">
              <a:spcBef>
                <a:spcPts val="0"/>
              </a:spcBef>
              <a:spcAft>
                <a:spcPts val="0"/>
              </a:spcAft>
            </a:pPr>
            <a:r>
              <a:rPr lang="en-US" sz="800" dirty="0">
                <a:solidFill>
                  <a:srgbClr val="55565A"/>
                </a:solidFill>
              </a:rPr>
              <a:t>Page </a:t>
            </a:r>
            <a:fld id="{D1524D41-16DC-4D92-9EF9-071B213BE0F5}" type="slidenum">
              <a:rPr lang="en-US" sz="800" smtClean="0">
                <a:solidFill>
                  <a:srgbClr val="55565A"/>
                </a:solidFill>
              </a:rPr>
              <a:pPr algn="r" fontAlgn="auto">
                <a:spcBef>
                  <a:spcPts val="0"/>
                </a:spcBef>
                <a:spcAft>
                  <a:spcPts val="0"/>
                </a:spcAft>
              </a:pPr>
              <a:t>‹#›</a:t>
            </a:fld>
            <a:endParaRPr lang="en-US" sz="800" dirty="0">
              <a:solidFill>
                <a:srgbClr val="55565A"/>
              </a:solidFill>
            </a:endParaRPr>
          </a:p>
        </p:txBody>
      </p:sp>
      <p:sp>
        <p:nvSpPr>
          <p:cNvPr id="8" name="TextBox 7">
            <a:hlinkClick r:id="rId17"/>
          </p:cNvPr>
          <p:cNvSpPr txBox="1"/>
          <p:nvPr/>
        </p:nvSpPr>
        <p:spPr bwMode="gray">
          <a:xfrm>
            <a:off x="758830" y="10084224"/>
            <a:ext cx="1832769" cy="92333"/>
          </a:xfrm>
          <a:prstGeom prst="rect">
            <a:avLst/>
          </a:prstGeom>
          <a:noFill/>
        </p:spPr>
        <p:txBody>
          <a:bodyPr wrap="square" lIns="0" tIns="0" rIns="0" bIns="0" rtlCol="0">
            <a:spAutoFit/>
          </a:bodyPr>
          <a:lstStyle/>
          <a:p>
            <a:pPr defTabSz="1018888" fontAlgn="auto">
              <a:spcBef>
                <a:spcPts val="0"/>
              </a:spcBef>
              <a:spcAft>
                <a:spcPts val="0"/>
              </a:spcAft>
              <a:defRPr/>
            </a:pPr>
            <a:r>
              <a:rPr lang="en-US" sz="600" dirty="0">
                <a:solidFill>
                  <a:srgbClr val="55565A"/>
                </a:solidFill>
                <a:latin typeface="Arial"/>
                <a:ea typeface="+mn-ea"/>
              </a:rPr>
              <a:t>© 2018 Optum, Inc. All rights reserved. </a:t>
            </a:r>
            <a:r>
              <a:rPr lang="en-US" sz="600" dirty="0">
                <a:solidFill>
                  <a:srgbClr val="55565A"/>
                </a:solidFill>
                <a:ea typeface="+mn-ea"/>
                <a:cs typeface="Arial" panose="020B0604020202020204" pitchFamily="34" charset="0"/>
              </a:rPr>
              <a:t>• </a:t>
            </a:r>
            <a:r>
              <a:rPr lang="en-US" sz="600" b="1" dirty="0">
                <a:solidFill>
                  <a:srgbClr val="55565A"/>
                </a:solidFill>
                <a:ea typeface="+mn-ea"/>
                <a:cs typeface="Arial" panose="020B0604020202020204" pitchFamily="34" charset="0"/>
              </a:rPr>
              <a:t>optum.com</a:t>
            </a:r>
            <a:endParaRPr lang="en-US" sz="600" b="1" dirty="0">
              <a:solidFill>
                <a:srgbClr val="55565A"/>
              </a:solidFill>
              <a:latin typeface="Arial"/>
              <a:ea typeface="+mn-ea"/>
            </a:endParaRPr>
          </a:p>
        </p:txBody>
      </p:sp>
    </p:spTree>
    <p:extLst>
      <p:ext uri="{BB962C8B-B14F-4D97-AF65-F5344CB8AC3E}">
        <p14:creationId xmlns:p14="http://schemas.microsoft.com/office/powerpoint/2010/main" val="3700478289"/>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 id="2147484553" r:id="rId12"/>
    <p:sldLayoutId id="2147484554" r:id="rId13"/>
    <p:sldLayoutId id="2147484555" r:id="rId14"/>
    <p:sldLayoutId id="2147484556" r:id="rId15"/>
  </p:sldLayoutIdLst>
  <p:hf hdr="0" ftr="0" dt="0"/>
  <p:txStyles>
    <p:titleStyle>
      <a:lvl1pPr algn="l" defTabSz="1018888" rtl="0" eaLnBrk="1" latinLnBrk="0" hangingPunct="1">
        <a:spcBef>
          <a:spcPct val="0"/>
        </a:spcBef>
        <a:buNone/>
        <a:defRPr sz="2000" b="0" kern="1200" baseline="0">
          <a:solidFill>
            <a:schemeClr val="tx1"/>
          </a:solidFill>
          <a:latin typeface="+mj-lt"/>
          <a:ea typeface="+mj-ea"/>
          <a:cs typeface="+mj-cs"/>
        </a:defRPr>
      </a:lvl1pPr>
    </p:titleStyle>
    <p:bodyStyle>
      <a:lvl1pPr marL="112714"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1pPr>
      <a:lvl2pPr marL="230191" indent="-117476"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2pPr>
      <a:lvl3pPr marL="342903"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3pPr>
      <a:lvl4pPr marL="458793" indent="-115890"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4pPr>
      <a:lvl5pPr marL="571505" indent="-112714" algn="l" defTabSz="1018888" rtl="0" eaLnBrk="1" latinLnBrk="0" hangingPunct="1">
        <a:spcBef>
          <a:spcPts val="500"/>
        </a:spcBef>
        <a:buClr>
          <a:schemeClr val="accent1"/>
        </a:buClr>
        <a:buFont typeface="Arial" pitchFamily="34" charset="0"/>
        <a:buChar char="•"/>
        <a:defRPr sz="1000" kern="1200" baseline="0">
          <a:solidFill>
            <a:schemeClr val="tx1"/>
          </a:solidFill>
          <a:latin typeface="+mn-lt"/>
          <a:ea typeface="+mn-ea"/>
          <a:cs typeface="+mn-cs"/>
        </a:defRPr>
      </a:lvl5pPr>
      <a:lvl6pPr marL="68421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6pPr>
      <a:lvl7pPr marL="800108"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7pPr>
      <a:lvl8pPr marL="91440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8pPr>
      <a:lvl9pPr marL="1028710"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9pPr>
    </p:bodyStyle>
    <p:otherStyle>
      <a:defPPr>
        <a:defRPr lang="en-US"/>
      </a:defPPr>
      <a:lvl1pPr marL="0" algn="l" defTabSz="640086" rtl="0" eaLnBrk="1" latinLnBrk="0" hangingPunct="1">
        <a:spcBef>
          <a:spcPts val="300"/>
        </a:spcBef>
        <a:defRPr sz="900" kern="1200">
          <a:solidFill>
            <a:schemeClr val="tx1"/>
          </a:solidFill>
          <a:latin typeface="+mn-lt"/>
          <a:ea typeface="+mn-ea"/>
          <a:cs typeface="+mn-cs"/>
        </a:defRPr>
      </a:lvl1pPr>
      <a:lvl2pPr marL="114301"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2pPr>
      <a:lvl3pPr marL="228602"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3pPr>
      <a:lvl4pPr marL="342903"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4pPr>
      <a:lvl5pPr marL="457204"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5pPr>
      <a:lvl6pPr marL="571505"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6pPr>
      <a:lvl7pPr marL="685807"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7pPr>
      <a:lvl8pPr marL="800108"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8pPr>
      <a:lvl9pPr marL="914409"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08" userDrawn="1">
          <p15:clr>
            <a:srgbClr val="C35EA4"/>
          </p15:clr>
        </p15:guide>
        <p15:guide id="3" orient="horz" pos="300" userDrawn="1">
          <p15:clr>
            <a:srgbClr val="C35EA4"/>
          </p15:clr>
        </p15:guide>
        <p15:guide id="4" orient="horz" pos="6263" userDrawn="1">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5" name="Text Placeholder 1"/>
          <p:cNvSpPr>
            <a:spLocks noGrp="1"/>
          </p:cNvSpPr>
          <p:nvPr>
            <p:ph type="body" idx="1"/>
          </p:nvPr>
        </p:nvSpPr>
        <p:spPr bwMode="gray">
          <a:xfrm>
            <a:off x="2986280" y="4721524"/>
            <a:ext cx="1799849" cy="102592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bwMode="gray">
          <a:xfrm>
            <a:off x="758825" y="936005"/>
            <a:ext cx="6558074" cy="307777"/>
          </a:xfrm>
          <a:prstGeom prst="rect">
            <a:avLst/>
          </a:prstGeom>
        </p:spPr>
        <p:txBody>
          <a:bodyPr vert="horz" wrap="square" lIns="0" tIns="0" rIns="0" bIns="0" rtlCol="0" anchor="b">
            <a:spAutoFit/>
          </a:bodyPr>
          <a:lstStyle/>
          <a:p>
            <a:r>
              <a:rPr lang="en-US" dirty="0"/>
              <a:t>Page title – Arial 20pt regular; Use sentence case</a:t>
            </a:r>
          </a:p>
        </p:txBody>
      </p:sp>
      <p:sp>
        <p:nvSpPr>
          <p:cNvPr id="7" name="Slide Number Placeholder 5"/>
          <p:cNvSpPr txBox="1">
            <a:spLocks/>
          </p:cNvSpPr>
          <p:nvPr/>
        </p:nvSpPr>
        <p:spPr bwMode="gray">
          <a:xfrm>
            <a:off x="6577014" y="10068136"/>
            <a:ext cx="739886" cy="123111"/>
          </a:xfrm>
          <a:prstGeom prst="rect">
            <a:avLst/>
          </a:prstGeom>
        </p:spPr>
        <p:txBody>
          <a:bodyPr vert="horz" wrap="square" lIns="0" tIns="0" rIns="0" bIns="0" rtlCol="0" anchor="t">
            <a:spAutoFit/>
          </a:bodyPr>
          <a:lstStyle>
            <a:defPPr>
              <a:defRPr lang="en-US"/>
            </a:defPPr>
            <a:lvl1pPr marL="0" algn="ctr" defTabSz="1018879" rtl="0" eaLnBrk="1" latinLnBrk="0" hangingPunct="1">
              <a:defRPr sz="900" kern="1200">
                <a:solidFill>
                  <a:schemeClr val="tx1"/>
                </a:solidFill>
                <a:latin typeface="+mn-lt"/>
                <a:ea typeface="+mn-ea"/>
                <a:cs typeface="+mn-cs"/>
              </a:defRPr>
            </a:lvl1pPr>
            <a:lvl2pPr marL="509440" algn="l" defTabSz="1018879" rtl="0" eaLnBrk="1" latinLnBrk="0" hangingPunct="1">
              <a:defRPr sz="2100" kern="1200">
                <a:solidFill>
                  <a:schemeClr val="tx1"/>
                </a:solidFill>
                <a:latin typeface="+mn-lt"/>
                <a:ea typeface="+mn-ea"/>
                <a:cs typeface="+mn-cs"/>
              </a:defRPr>
            </a:lvl2pPr>
            <a:lvl3pPr marL="1018879" algn="l" defTabSz="1018879" rtl="0" eaLnBrk="1" latinLnBrk="0" hangingPunct="1">
              <a:defRPr sz="2100" kern="1200">
                <a:solidFill>
                  <a:schemeClr val="tx1"/>
                </a:solidFill>
                <a:latin typeface="+mn-lt"/>
                <a:ea typeface="+mn-ea"/>
                <a:cs typeface="+mn-cs"/>
              </a:defRPr>
            </a:lvl3pPr>
            <a:lvl4pPr marL="1528319" algn="l" defTabSz="1018879" rtl="0" eaLnBrk="1" latinLnBrk="0" hangingPunct="1">
              <a:defRPr sz="2100" kern="1200">
                <a:solidFill>
                  <a:schemeClr val="tx1"/>
                </a:solidFill>
                <a:latin typeface="+mn-lt"/>
                <a:ea typeface="+mn-ea"/>
                <a:cs typeface="+mn-cs"/>
              </a:defRPr>
            </a:lvl4pPr>
            <a:lvl5pPr marL="2037759" algn="l" defTabSz="1018879" rtl="0" eaLnBrk="1" latinLnBrk="0" hangingPunct="1">
              <a:defRPr sz="2100" kern="1200">
                <a:solidFill>
                  <a:schemeClr val="tx1"/>
                </a:solidFill>
                <a:latin typeface="+mn-lt"/>
                <a:ea typeface="+mn-ea"/>
                <a:cs typeface="+mn-cs"/>
              </a:defRPr>
            </a:lvl5pPr>
            <a:lvl6pPr marL="2547198" algn="l" defTabSz="1018879" rtl="0" eaLnBrk="1" latinLnBrk="0" hangingPunct="1">
              <a:defRPr sz="2100" kern="1200">
                <a:solidFill>
                  <a:schemeClr val="tx1"/>
                </a:solidFill>
                <a:latin typeface="+mn-lt"/>
                <a:ea typeface="+mn-ea"/>
                <a:cs typeface="+mn-cs"/>
              </a:defRPr>
            </a:lvl6pPr>
            <a:lvl7pPr marL="3056638" algn="l" defTabSz="1018879" rtl="0" eaLnBrk="1" latinLnBrk="0" hangingPunct="1">
              <a:defRPr sz="2100" kern="1200">
                <a:solidFill>
                  <a:schemeClr val="tx1"/>
                </a:solidFill>
                <a:latin typeface="+mn-lt"/>
                <a:ea typeface="+mn-ea"/>
                <a:cs typeface="+mn-cs"/>
              </a:defRPr>
            </a:lvl7pPr>
            <a:lvl8pPr marL="3566078" algn="l" defTabSz="1018879" rtl="0" eaLnBrk="1" latinLnBrk="0" hangingPunct="1">
              <a:defRPr sz="2100" kern="1200">
                <a:solidFill>
                  <a:schemeClr val="tx1"/>
                </a:solidFill>
                <a:latin typeface="+mn-lt"/>
                <a:ea typeface="+mn-ea"/>
                <a:cs typeface="+mn-cs"/>
              </a:defRPr>
            </a:lvl8pPr>
            <a:lvl9pPr marL="4075517" algn="l" defTabSz="1018879" rtl="0" eaLnBrk="1" latinLnBrk="0" hangingPunct="1">
              <a:defRPr sz="2100" kern="1200">
                <a:solidFill>
                  <a:schemeClr val="tx1"/>
                </a:solidFill>
                <a:latin typeface="+mn-lt"/>
                <a:ea typeface="+mn-ea"/>
                <a:cs typeface="+mn-cs"/>
              </a:defRPr>
            </a:lvl9pPr>
          </a:lstStyle>
          <a:p>
            <a:pPr algn="r" fontAlgn="auto">
              <a:spcBef>
                <a:spcPts val="0"/>
              </a:spcBef>
              <a:spcAft>
                <a:spcPts val="0"/>
              </a:spcAft>
            </a:pPr>
            <a:r>
              <a:rPr lang="en-US" sz="800" dirty="0">
                <a:solidFill>
                  <a:srgbClr val="55565A"/>
                </a:solidFill>
              </a:rPr>
              <a:t>Page </a:t>
            </a:r>
            <a:fld id="{D1524D41-16DC-4D92-9EF9-071B213BE0F5}" type="slidenum">
              <a:rPr lang="en-US" sz="800" smtClean="0">
                <a:solidFill>
                  <a:srgbClr val="55565A"/>
                </a:solidFill>
              </a:rPr>
              <a:pPr algn="r" fontAlgn="auto">
                <a:spcBef>
                  <a:spcPts val="0"/>
                </a:spcBef>
                <a:spcAft>
                  <a:spcPts val="0"/>
                </a:spcAft>
              </a:pPr>
              <a:t>‹#›</a:t>
            </a:fld>
            <a:endParaRPr lang="en-US" sz="800" dirty="0">
              <a:solidFill>
                <a:srgbClr val="55565A"/>
              </a:solidFill>
            </a:endParaRPr>
          </a:p>
        </p:txBody>
      </p:sp>
      <p:sp>
        <p:nvSpPr>
          <p:cNvPr id="8" name="TextBox 7">
            <a:hlinkClick r:id="rId13"/>
          </p:cNvPr>
          <p:cNvSpPr txBox="1"/>
          <p:nvPr/>
        </p:nvSpPr>
        <p:spPr bwMode="gray">
          <a:xfrm>
            <a:off x="758830" y="10084224"/>
            <a:ext cx="1832769" cy="92333"/>
          </a:xfrm>
          <a:prstGeom prst="rect">
            <a:avLst/>
          </a:prstGeom>
          <a:noFill/>
        </p:spPr>
        <p:txBody>
          <a:bodyPr wrap="square" lIns="0" tIns="0" rIns="0" bIns="0" rtlCol="0">
            <a:spAutoFit/>
          </a:bodyPr>
          <a:lstStyle/>
          <a:p>
            <a:pPr defTabSz="1018888" fontAlgn="auto">
              <a:spcBef>
                <a:spcPts val="0"/>
              </a:spcBef>
              <a:spcAft>
                <a:spcPts val="0"/>
              </a:spcAft>
              <a:defRPr/>
            </a:pPr>
            <a:r>
              <a:rPr lang="en-US" sz="600" dirty="0">
                <a:solidFill>
                  <a:srgbClr val="55565A"/>
                </a:solidFill>
                <a:latin typeface="Arial"/>
                <a:ea typeface="+mn-ea"/>
              </a:rPr>
              <a:t>© 2018 Optum, Inc. All rights reserved. </a:t>
            </a:r>
            <a:r>
              <a:rPr lang="en-US" sz="600" dirty="0">
                <a:solidFill>
                  <a:srgbClr val="55565A"/>
                </a:solidFill>
                <a:ea typeface="+mn-ea"/>
                <a:cs typeface="Arial" panose="020B0604020202020204" pitchFamily="34" charset="0"/>
              </a:rPr>
              <a:t>• </a:t>
            </a:r>
            <a:r>
              <a:rPr lang="en-US" sz="600" b="1" dirty="0">
                <a:solidFill>
                  <a:srgbClr val="55565A"/>
                </a:solidFill>
                <a:ea typeface="+mn-ea"/>
                <a:cs typeface="Arial" panose="020B0604020202020204" pitchFamily="34" charset="0"/>
              </a:rPr>
              <a:t>optum.com</a:t>
            </a:r>
            <a:endParaRPr lang="en-US" sz="600" b="1" dirty="0">
              <a:solidFill>
                <a:srgbClr val="55565A"/>
              </a:solidFill>
              <a:latin typeface="Arial"/>
              <a:ea typeface="+mn-ea"/>
            </a:endParaRPr>
          </a:p>
        </p:txBody>
      </p:sp>
    </p:spTree>
    <p:extLst>
      <p:ext uri="{BB962C8B-B14F-4D97-AF65-F5344CB8AC3E}">
        <p14:creationId xmlns:p14="http://schemas.microsoft.com/office/powerpoint/2010/main" val="3707263956"/>
      </p:ext>
    </p:extLst>
  </p:cSld>
  <p:clrMap bg1="lt1" tx1="dk1" bg2="lt2" tx2="dk2" accent1="accent1" accent2="accent2" accent3="accent3" accent4="accent4" accent5="accent5" accent6="accent6" hlink="hlink" folHlink="folHlink"/>
  <p:sldLayoutIdLst>
    <p:sldLayoutId id="2147484559" r:id="rId1"/>
    <p:sldLayoutId id="2147484560" r:id="rId2"/>
    <p:sldLayoutId id="2147484561" r:id="rId3"/>
    <p:sldLayoutId id="2147484562" r:id="rId4"/>
    <p:sldLayoutId id="2147484563" r:id="rId5"/>
    <p:sldLayoutId id="2147484564" r:id="rId6"/>
    <p:sldLayoutId id="2147484565" r:id="rId7"/>
    <p:sldLayoutId id="2147484566" r:id="rId8"/>
    <p:sldLayoutId id="2147484567" r:id="rId9"/>
    <p:sldLayoutId id="2147484568" r:id="rId10"/>
    <p:sldLayoutId id="2147484569" r:id="rId11"/>
  </p:sldLayoutIdLst>
  <p:hf hdr="0" ftr="0" dt="0"/>
  <p:txStyles>
    <p:titleStyle>
      <a:lvl1pPr algn="l" defTabSz="1018888" rtl="0" eaLnBrk="1" latinLnBrk="0" hangingPunct="1">
        <a:spcBef>
          <a:spcPct val="0"/>
        </a:spcBef>
        <a:buNone/>
        <a:defRPr sz="2000" b="0" kern="1200" baseline="0">
          <a:solidFill>
            <a:schemeClr val="tx1"/>
          </a:solidFill>
          <a:latin typeface="+mj-lt"/>
          <a:ea typeface="+mj-ea"/>
          <a:cs typeface="+mj-cs"/>
        </a:defRPr>
      </a:lvl1pPr>
    </p:titleStyle>
    <p:bodyStyle>
      <a:lvl1pPr marL="112714"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1pPr>
      <a:lvl2pPr marL="230191" indent="-117476"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2pPr>
      <a:lvl3pPr marL="342903"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3pPr>
      <a:lvl4pPr marL="458793" indent="-115890"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4pPr>
      <a:lvl5pPr marL="571505" indent="-112714" algn="l" defTabSz="1018888" rtl="0" eaLnBrk="1" latinLnBrk="0" hangingPunct="1">
        <a:spcBef>
          <a:spcPts val="500"/>
        </a:spcBef>
        <a:buClr>
          <a:schemeClr val="accent1"/>
        </a:buClr>
        <a:buFont typeface="Arial" pitchFamily="34" charset="0"/>
        <a:buChar char="•"/>
        <a:defRPr sz="1000" kern="1200" baseline="0">
          <a:solidFill>
            <a:schemeClr val="tx1"/>
          </a:solidFill>
          <a:latin typeface="+mn-lt"/>
          <a:ea typeface="+mn-ea"/>
          <a:cs typeface="+mn-cs"/>
        </a:defRPr>
      </a:lvl5pPr>
      <a:lvl6pPr marL="68421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6pPr>
      <a:lvl7pPr marL="800108"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7pPr>
      <a:lvl8pPr marL="91440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8pPr>
      <a:lvl9pPr marL="1028710"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9pPr>
    </p:bodyStyle>
    <p:otherStyle>
      <a:defPPr>
        <a:defRPr lang="en-US"/>
      </a:defPPr>
      <a:lvl1pPr marL="0" algn="l" defTabSz="640086" rtl="0" eaLnBrk="1" latinLnBrk="0" hangingPunct="1">
        <a:spcBef>
          <a:spcPts val="300"/>
        </a:spcBef>
        <a:defRPr sz="900" kern="1200">
          <a:solidFill>
            <a:schemeClr val="tx1"/>
          </a:solidFill>
          <a:latin typeface="+mn-lt"/>
          <a:ea typeface="+mn-ea"/>
          <a:cs typeface="+mn-cs"/>
        </a:defRPr>
      </a:lvl1pPr>
      <a:lvl2pPr marL="114301"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2pPr>
      <a:lvl3pPr marL="228602"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3pPr>
      <a:lvl4pPr marL="342903"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4pPr>
      <a:lvl5pPr marL="457204"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5pPr>
      <a:lvl6pPr marL="571505"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6pPr>
      <a:lvl7pPr marL="685807"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7pPr>
      <a:lvl8pPr marL="800108"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8pPr>
      <a:lvl9pPr marL="914409"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08" userDrawn="1">
          <p15:clr>
            <a:srgbClr val="C35EA4"/>
          </p15:clr>
        </p15:guide>
        <p15:guide id="3" orient="horz" pos="300" userDrawn="1">
          <p15:clr>
            <a:srgbClr val="C35EA4"/>
          </p15:clr>
        </p15:guide>
        <p15:guide id="4" orient="horz" pos="6263"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Users\ragarw24\Desktop\ASSIGNMENT\desktop2\IMAGE LIBRARY\LICENSE IMAGES\891619848 LOW 1.jpg"/>
          <p:cNvPicPr>
            <a:picLocks noChangeAspect="1" noChangeArrowheads="1"/>
          </p:cNvPicPr>
          <p:nvPr/>
        </p:nvPicPr>
        <p:blipFill rotWithShape="1">
          <a:blip r:embed="rId2">
            <a:extLst>
              <a:ext uri="{28A0092B-C50C-407E-A947-70E740481C1C}">
                <a14:useLocalDpi xmlns:a14="http://schemas.microsoft.com/office/drawing/2010/main" val="0"/>
              </a:ext>
            </a:extLst>
          </a:blip>
          <a:srcRect l="5668" r="18504"/>
          <a:stretch/>
        </p:blipFill>
        <p:spPr bwMode="auto">
          <a:xfrm>
            <a:off x="852410" y="1951814"/>
            <a:ext cx="6933627" cy="6286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228601"/>
            <a:ext cx="378372" cy="1005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flipH="1">
            <a:off x="6033830" y="1676400"/>
            <a:ext cx="173857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64124" y="1538515"/>
            <a:ext cx="914400" cy="1397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p:nvSpPr>
        <p:spPr>
          <a:xfrm>
            <a:off x="1146879" y="2274380"/>
            <a:ext cx="6305119" cy="5641383"/>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0" y="3002793"/>
            <a:ext cx="5106472" cy="4184542"/>
            <a:chOff x="0" y="2774193"/>
            <a:chExt cx="5106472" cy="4184542"/>
          </a:xfrm>
        </p:grpSpPr>
        <p:sp>
          <p:nvSpPr>
            <p:cNvPr id="3" name="Rectangle 2"/>
            <p:cNvSpPr/>
            <p:nvPr/>
          </p:nvSpPr>
          <p:spPr>
            <a:xfrm>
              <a:off x="0" y="2774193"/>
              <a:ext cx="4757980" cy="4184542"/>
            </a:xfrm>
            <a:prstGeom prst="rect">
              <a:avLst/>
            </a:prstGeom>
            <a:gradFill>
              <a:gsLst>
                <a:gs pos="0">
                  <a:srgbClr val="D45D00"/>
                </a:gs>
                <a:gs pos="80000">
                  <a:srgbClr val="D45D00"/>
                </a:gs>
                <a:gs pos="100000">
                  <a:srgbClr val="D45D00"/>
                </a:gs>
              </a:gsLst>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Title 1"/>
            <p:cNvSpPr txBox="1">
              <a:spLocks/>
            </p:cNvSpPr>
            <p:nvPr/>
          </p:nvSpPr>
          <p:spPr bwMode="gray">
            <a:xfrm>
              <a:off x="346622" y="4300931"/>
              <a:ext cx="4759850" cy="55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85490" bIns="0" rtlCol="0" anchor="t">
              <a:noAutofit/>
            </a:bodyPr>
            <a:lstStyle>
              <a:lvl1pPr algn="l" defTabSz="914400" rtl="0" eaLnBrk="0" latinLnBrk="0" hangingPunct="0">
                <a:lnSpc>
                  <a:spcPct val="90000"/>
                </a:lnSpc>
                <a:spcBef>
                  <a:spcPct val="0"/>
                </a:spcBef>
                <a:buNone/>
                <a:defRPr sz="1300" b="1" kern="1200">
                  <a:solidFill>
                    <a:schemeClr val="tx1"/>
                  </a:solidFill>
                  <a:latin typeface="Arial" pitchFamily="34" charset="0"/>
                  <a:ea typeface="ＭＳ Ｐゴシック" pitchFamily="34" charset="-128"/>
                  <a:cs typeface="+mj-cs"/>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eaLnBrk="1" fontAlgn="auto" hangingPunct="1">
                <a:spcAft>
                  <a:spcPts val="0"/>
                </a:spcAft>
              </a:pPr>
              <a:r>
                <a:rPr lang="en-US" altLang="en-US" sz="3600" dirty="0">
                  <a:solidFill>
                    <a:schemeClr val="bg1"/>
                  </a:solidFill>
                </a:rPr>
                <a:t>MCR AIM Program </a:t>
              </a:r>
            </a:p>
            <a:p>
              <a:pPr eaLnBrk="1" fontAlgn="auto" hangingPunct="1">
                <a:spcAft>
                  <a:spcPts val="0"/>
                </a:spcAft>
              </a:pPr>
              <a:r>
                <a:rPr lang="en-US" altLang="en-US" sz="3600" dirty="0">
                  <a:solidFill>
                    <a:schemeClr val="bg1"/>
                  </a:solidFill>
                </a:rPr>
                <a:t>Insights	</a:t>
              </a:r>
            </a:p>
          </p:txBody>
        </p:sp>
        <p:sp>
          <p:nvSpPr>
            <p:cNvPr id="15" name="Subtitle 7"/>
            <p:cNvSpPr txBox="1">
              <a:spLocks/>
            </p:cNvSpPr>
            <p:nvPr/>
          </p:nvSpPr>
          <p:spPr>
            <a:xfrm>
              <a:off x="297056" y="5385622"/>
              <a:ext cx="4367936" cy="704056"/>
            </a:xfrm>
            <a:prstGeom prst="rect">
              <a:avLst/>
            </a:prstGeom>
          </p:spPr>
          <p:txBody>
            <a:bodyPr vert="horz" lIns="91440" tIns="45720" rIns="91440" bIns="45720" rtlCol="0">
              <a:noAutofit/>
            </a:bodyPr>
            <a:lstStyle>
              <a:lvl1pPr marL="0" indent="0" algn="l" defTabSz="914400" rtl="0" eaLnBrk="1" latinLnBrk="0" hangingPunct="1">
                <a:spcBef>
                  <a:spcPts val="0"/>
                </a:spcBef>
                <a:spcAft>
                  <a:spcPts val="400"/>
                </a:spcAft>
                <a:buClr>
                  <a:schemeClr val="accent3"/>
                </a:buClr>
                <a:buFont typeface="Arial" panose="020B0604020202020204" pitchFamily="34" charset="0"/>
                <a:buNone/>
                <a:defRPr sz="2000" b="1" kern="1200">
                  <a:solidFill>
                    <a:schemeClr val="accent3"/>
                  </a:solidFill>
                  <a:latin typeface="+mn-lt"/>
                  <a:ea typeface="+mn-ea"/>
                  <a:cs typeface="+mn-cs"/>
                </a:defRPr>
              </a:lvl1pPr>
              <a:lvl2pPr marL="4572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sz="1800" kern="1200" baseline="0">
                  <a:solidFill>
                    <a:schemeClr val="tx1">
                      <a:tint val="75000"/>
                    </a:schemeClr>
                  </a:solidFill>
                  <a:latin typeface="+mn-lt"/>
                  <a:ea typeface="+mn-ea"/>
                  <a:cs typeface="+mn-cs"/>
                </a:defRPr>
              </a:lvl9pPr>
            </a:lstStyle>
            <a:p>
              <a:pPr fontAlgn="auto"/>
              <a:r>
                <a:rPr lang="en-US" sz="1799" b="0" dirty="0">
                  <a:solidFill>
                    <a:schemeClr val="bg1"/>
                  </a:solidFill>
                </a:rPr>
                <a:t>January 2021 Edition</a:t>
              </a:r>
            </a:p>
          </p:txBody>
        </p:sp>
        <p:sp>
          <p:nvSpPr>
            <p:cNvPr id="17" name="Chevron 16"/>
            <p:cNvSpPr/>
            <p:nvPr/>
          </p:nvSpPr>
          <p:spPr>
            <a:xfrm>
              <a:off x="498916" y="6000972"/>
              <a:ext cx="1615778" cy="88706"/>
            </a:xfrm>
            <a:prstGeom prst="chevron">
              <a:avLst>
                <a:gd name="adj" fmla="val 0"/>
              </a:avLst>
            </a:prstGeom>
            <a:solidFill>
              <a:srgbClr val="D45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8" name="Group 17"/>
          <p:cNvGrpSpPr/>
          <p:nvPr/>
        </p:nvGrpSpPr>
        <p:grpSpPr>
          <a:xfrm>
            <a:off x="372083" y="5557227"/>
            <a:ext cx="3982945" cy="88706"/>
            <a:chOff x="372079" y="5328627"/>
            <a:chExt cx="3982945" cy="88706"/>
          </a:xfrm>
        </p:grpSpPr>
        <p:cxnSp>
          <p:nvCxnSpPr>
            <p:cNvPr id="19" name="Straight Connector 18"/>
            <p:cNvCxnSpPr/>
            <p:nvPr/>
          </p:nvCxnSpPr>
          <p:spPr>
            <a:xfrm>
              <a:off x="378372" y="5403172"/>
              <a:ext cx="39766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hevron 21"/>
            <p:cNvSpPr/>
            <p:nvPr/>
          </p:nvSpPr>
          <p:spPr>
            <a:xfrm>
              <a:off x="372079" y="5328627"/>
              <a:ext cx="1083010" cy="88706"/>
            </a:xfrm>
            <a:prstGeom prst="chevron">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3" name="Subtitle 7">
            <a:extLst>
              <a:ext uri="{FF2B5EF4-FFF2-40B4-BE49-F238E27FC236}">
                <a16:creationId xmlns:a16="http://schemas.microsoft.com/office/drawing/2014/main" id="{CE748A75-A03C-4EE7-9E00-DDA4AFA7ED84}"/>
              </a:ext>
            </a:extLst>
          </p:cNvPr>
          <p:cNvSpPr txBox="1">
            <a:spLocks/>
          </p:cNvSpPr>
          <p:nvPr/>
        </p:nvSpPr>
        <p:spPr>
          <a:xfrm>
            <a:off x="297056" y="5926001"/>
            <a:ext cx="4367936" cy="704056"/>
          </a:xfrm>
          <a:prstGeom prst="rect">
            <a:avLst/>
          </a:prstGeom>
        </p:spPr>
        <p:txBody>
          <a:bodyPr vert="horz" lIns="91440" tIns="45720" rIns="91440" bIns="45720" rtlCol="0">
            <a:noAutofit/>
          </a:bodyPr>
          <a:lstStyle>
            <a:lvl1pPr marL="0" indent="0" algn="l" defTabSz="914400" rtl="0" eaLnBrk="1" latinLnBrk="0" hangingPunct="1">
              <a:spcBef>
                <a:spcPts val="0"/>
              </a:spcBef>
              <a:spcAft>
                <a:spcPts val="400"/>
              </a:spcAft>
              <a:buClr>
                <a:schemeClr val="accent3"/>
              </a:buClr>
              <a:buFont typeface="Arial" panose="020B0604020202020204" pitchFamily="34" charset="0"/>
              <a:buNone/>
              <a:defRPr sz="2000" b="1" kern="1200">
                <a:solidFill>
                  <a:schemeClr val="accent3"/>
                </a:solidFill>
                <a:latin typeface="+mn-lt"/>
                <a:ea typeface="+mn-ea"/>
                <a:cs typeface="+mn-cs"/>
              </a:defRPr>
            </a:lvl1pPr>
            <a:lvl2pPr marL="4572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sz="1800" kern="1200" baseline="0">
                <a:solidFill>
                  <a:schemeClr val="tx1">
                    <a:tint val="75000"/>
                  </a:schemeClr>
                </a:solidFill>
                <a:latin typeface="+mn-lt"/>
                <a:ea typeface="+mn-ea"/>
                <a:cs typeface="+mn-cs"/>
              </a:defRPr>
            </a:lvl9pPr>
          </a:lstStyle>
          <a:p>
            <a:pPr fontAlgn="auto"/>
            <a:r>
              <a:rPr lang="en-US" sz="1000" b="0" dirty="0">
                <a:solidFill>
                  <a:schemeClr val="bg1"/>
                </a:solidFill>
              </a:rPr>
              <a:t>Analysis Range: Jan 2020 – Dec 2020</a:t>
            </a:r>
          </a:p>
        </p:txBody>
      </p:sp>
    </p:spTree>
    <p:extLst>
      <p:ext uri="{BB962C8B-B14F-4D97-AF65-F5344CB8AC3E}">
        <p14:creationId xmlns:p14="http://schemas.microsoft.com/office/powerpoint/2010/main" val="19511311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2</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8" name="Title 5">
            <a:extLst>
              <a:ext uri="{FF2B5EF4-FFF2-40B4-BE49-F238E27FC236}">
                <a16:creationId xmlns:a16="http://schemas.microsoft.com/office/drawing/2014/main" id="{BB017724-460B-404C-BEE5-9BC8868FAA72}"/>
              </a:ext>
            </a:extLst>
          </p:cNvPr>
          <p:cNvSpPr>
            <a:spLocks noGrp="1"/>
          </p:cNvSpPr>
          <p:nvPr>
            <p:ph type="title"/>
          </p:nvPr>
        </p:nvSpPr>
        <p:spPr>
          <a:xfrm>
            <a:off x="364588" y="705039"/>
            <a:ext cx="4940608" cy="380755"/>
          </a:xfrm>
        </p:spPr>
        <p:txBody>
          <a:bodyPr>
            <a:normAutofit fontScale="90000"/>
          </a:bodyPr>
          <a:lstStyle/>
          <a:p>
            <a:r>
              <a:rPr lang="en-US" altLang="en-US" b="0" dirty="0">
                <a:solidFill>
                  <a:srgbClr val="D45D00"/>
                </a:solidFill>
              </a:rPr>
              <a:t>Executive Summary </a:t>
            </a:r>
            <a:endParaRPr lang="en-US" dirty="0"/>
          </a:p>
        </p:txBody>
      </p:sp>
      <p:sp>
        <p:nvSpPr>
          <p:cNvPr id="3" name="TextBox 2">
            <a:extLst>
              <a:ext uri="{FF2B5EF4-FFF2-40B4-BE49-F238E27FC236}">
                <a16:creationId xmlns:a16="http://schemas.microsoft.com/office/drawing/2014/main" id="{CA10F26D-59B6-4128-A870-C54B7DEF0841}"/>
              </a:ext>
            </a:extLst>
          </p:cNvPr>
          <p:cNvSpPr txBox="1"/>
          <p:nvPr/>
        </p:nvSpPr>
        <p:spPr>
          <a:xfrm>
            <a:off x="445273" y="1198035"/>
            <a:ext cx="6875424"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Calibri" panose="020F0502020204030204" pitchFamily="34" charset="0"/>
              </a:rPr>
              <a:t>MCR Inventory Optimization consists of predictive &amp; rule-based analytics solutions to identify by-pass inventory for auto approval driving SG&amp;A savings through efficiency gains</a:t>
            </a:r>
            <a:endPar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2" name="Group 1">
            <a:extLst>
              <a:ext uri="{FF2B5EF4-FFF2-40B4-BE49-F238E27FC236}">
                <a16:creationId xmlns:a16="http://schemas.microsoft.com/office/drawing/2014/main" id="{3CEA7BDD-4787-4914-BAF5-7E7CF99F7D09}"/>
              </a:ext>
            </a:extLst>
          </p:cNvPr>
          <p:cNvGrpSpPr/>
          <p:nvPr/>
        </p:nvGrpSpPr>
        <p:grpSpPr>
          <a:xfrm>
            <a:off x="481169" y="8215308"/>
            <a:ext cx="7011782" cy="1422002"/>
            <a:chOff x="567995" y="8259026"/>
            <a:chExt cx="6803631" cy="1441801"/>
          </a:xfrm>
        </p:grpSpPr>
        <p:sp>
          <p:nvSpPr>
            <p:cNvPr id="62" name="Rectangle: Rounded Corners 61">
              <a:extLst>
                <a:ext uri="{FF2B5EF4-FFF2-40B4-BE49-F238E27FC236}">
                  <a16:creationId xmlns:a16="http://schemas.microsoft.com/office/drawing/2014/main" id="{B9ECC359-DF29-4019-936A-8C7B4216ACAA}"/>
                </a:ext>
              </a:extLst>
            </p:cNvPr>
            <p:cNvSpPr/>
            <p:nvPr/>
          </p:nvSpPr>
          <p:spPr>
            <a:xfrm>
              <a:off x="567995" y="8259026"/>
              <a:ext cx="6803631" cy="1441801"/>
            </a:xfrm>
            <a:prstGeom prst="roundRect">
              <a:avLst/>
            </a:prstGeom>
            <a:noFill/>
            <a:ln w="19050">
              <a:solidFill>
                <a:srgbClr val="D45D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8C9599">
                    <a:lumMod val="50000"/>
                  </a:srgbClr>
                </a:solidFill>
                <a:effectLst/>
                <a:uLnTx/>
                <a:uFillTx/>
                <a:latin typeface="Arial"/>
                <a:ea typeface="+mn-ea"/>
                <a:cs typeface="+mn-cs"/>
              </a:endParaRPr>
            </a:p>
          </p:txBody>
        </p:sp>
        <p:pic>
          <p:nvPicPr>
            <p:cNvPr id="63" name="Graphic 62" descr="Lightbulb and gear">
              <a:extLst>
                <a:ext uri="{FF2B5EF4-FFF2-40B4-BE49-F238E27FC236}">
                  <a16:creationId xmlns:a16="http://schemas.microsoft.com/office/drawing/2014/main" id="{7E2FEEC8-E59E-40E8-BED9-0EA89E2EB3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8707" y="8352309"/>
              <a:ext cx="271669" cy="271669"/>
            </a:xfrm>
            <a:prstGeom prst="rect">
              <a:avLst/>
            </a:prstGeom>
          </p:spPr>
        </p:pic>
        <p:sp>
          <p:nvSpPr>
            <p:cNvPr id="64" name="Text Box 2">
              <a:extLst>
                <a:ext uri="{FF2B5EF4-FFF2-40B4-BE49-F238E27FC236}">
                  <a16:creationId xmlns:a16="http://schemas.microsoft.com/office/drawing/2014/main" id="{B87B61A8-D17D-4B78-8E64-DABB701AD850}"/>
                </a:ext>
              </a:extLst>
            </p:cNvPr>
            <p:cNvSpPr txBox="1">
              <a:spLocks noChangeArrowheads="1"/>
            </p:cNvSpPr>
            <p:nvPr/>
          </p:nvSpPr>
          <p:spPr bwMode="auto">
            <a:xfrm>
              <a:off x="3378440" y="8345202"/>
              <a:ext cx="1633027" cy="336584"/>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b="0" i="0" u="none" strike="noStrike" kern="1200" cap="none" spc="0" normalizeH="0" noProof="0" dirty="0">
                  <a:ln>
                    <a:noFill/>
                  </a:ln>
                  <a:solidFill>
                    <a:srgbClr val="D45D00"/>
                  </a:solidFill>
                  <a:effectLst/>
                  <a:uLnTx/>
                  <a:uFillTx/>
                  <a:latin typeface="Calibri" panose="020F0502020204030204" pitchFamily="34" charset="0"/>
                  <a:ea typeface="Calibri" panose="020F0502020204030204" pitchFamily="34" charset="0"/>
                  <a:cs typeface="Times New Roman" panose="02020603050405020304" pitchFamily="18" charset="0"/>
                </a:rPr>
                <a:t>Key Highlights</a:t>
              </a:r>
            </a:p>
          </p:txBody>
        </p:sp>
      </p:grpSp>
      <p:graphicFrame>
        <p:nvGraphicFramePr>
          <p:cNvPr id="55" name="Chart 54">
            <a:extLst>
              <a:ext uri="{FF2B5EF4-FFF2-40B4-BE49-F238E27FC236}">
                <a16:creationId xmlns:a16="http://schemas.microsoft.com/office/drawing/2014/main" id="{22C79CEF-BEBE-43BD-846C-A3E836A719A4}"/>
              </a:ext>
            </a:extLst>
          </p:cNvPr>
          <p:cNvGraphicFramePr/>
          <p:nvPr>
            <p:extLst>
              <p:ext uri="{D42A27DB-BD31-4B8C-83A1-F6EECF244321}">
                <p14:modId xmlns:p14="http://schemas.microsoft.com/office/powerpoint/2010/main" val="1249912070"/>
              </p:ext>
            </p:extLst>
          </p:nvPr>
        </p:nvGraphicFramePr>
        <p:xfrm>
          <a:off x="520141" y="5808292"/>
          <a:ext cx="4049681" cy="2180143"/>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7EC17CC5-1A10-40FC-9BCB-5F51B173E572}"/>
              </a:ext>
            </a:extLst>
          </p:cNvPr>
          <p:cNvSpPr txBox="1"/>
          <p:nvPr/>
        </p:nvSpPr>
        <p:spPr>
          <a:xfrm>
            <a:off x="520141" y="8694576"/>
            <a:ext cx="6972810" cy="789960"/>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18% of the E&amp;I Initial Review inventory released by the E&amp;I initiatives</a:t>
            </a:r>
          </a:p>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 New Initiatives : C&amp;S Misroutes, M&amp;R Low ROI and Low Risk Initiative and ADRS  to be added to the AIM suite</a:t>
            </a:r>
          </a:p>
        </p:txBody>
      </p:sp>
      <p:sp>
        <p:nvSpPr>
          <p:cNvPr id="7" name="TextBox 6">
            <a:extLst>
              <a:ext uri="{FF2B5EF4-FFF2-40B4-BE49-F238E27FC236}">
                <a16:creationId xmlns:a16="http://schemas.microsoft.com/office/drawing/2014/main" id="{32C4EA94-6DE5-407C-AAC9-757CC21ED014}"/>
              </a:ext>
            </a:extLst>
          </p:cNvPr>
          <p:cNvSpPr txBox="1"/>
          <p:nvPr/>
        </p:nvSpPr>
        <p:spPr>
          <a:xfrm>
            <a:off x="3897591" y="4335409"/>
            <a:ext cx="349250" cy="21544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8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2 K</a:t>
            </a:r>
          </a:p>
        </p:txBody>
      </p:sp>
      <p:sp>
        <p:nvSpPr>
          <p:cNvPr id="34" name="TextBox 33">
            <a:extLst>
              <a:ext uri="{FF2B5EF4-FFF2-40B4-BE49-F238E27FC236}">
                <a16:creationId xmlns:a16="http://schemas.microsoft.com/office/drawing/2014/main" id="{D262ECC9-49E7-4BEC-9951-00DF8B5DB02B}"/>
              </a:ext>
            </a:extLst>
          </p:cNvPr>
          <p:cNvSpPr txBox="1"/>
          <p:nvPr/>
        </p:nvSpPr>
        <p:spPr>
          <a:xfrm>
            <a:off x="748947" y="5824824"/>
            <a:ext cx="451687" cy="21544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8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169 K</a:t>
            </a:r>
          </a:p>
        </p:txBody>
      </p:sp>
      <p:sp>
        <p:nvSpPr>
          <p:cNvPr id="36" name="Rectangle 35">
            <a:extLst>
              <a:ext uri="{FF2B5EF4-FFF2-40B4-BE49-F238E27FC236}">
                <a16:creationId xmlns:a16="http://schemas.microsoft.com/office/drawing/2014/main" id="{5AC2304C-E822-4B74-B5E7-850B207D93E5}"/>
              </a:ext>
            </a:extLst>
          </p:cNvPr>
          <p:cNvSpPr/>
          <p:nvPr/>
        </p:nvSpPr>
        <p:spPr>
          <a:xfrm>
            <a:off x="481169" y="5633303"/>
            <a:ext cx="4278150" cy="2314553"/>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2" name="TextBox 41">
            <a:extLst>
              <a:ext uri="{FF2B5EF4-FFF2-40B4-BE49-F238E27FC236}">
                <a16:creationId xmlns:a16="http://schemas.microsoft.com/office/drawing/2014/main" id="{474BEAF8-09F3-48CB-990E-E58050769C35}"/>
              </a:ext>
            </a:extLst>
          </p:cNvPr>
          <p:cNvSpPr txBox="1"/>
          <p:nvPr/>
        </p:nvSpPr>
        <p:spPr>
          <a:xfrm>
            <a:off x="1841968" y="5680637"/>
            <a:ext cx="1735475"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ts val="400"/>
              </a:spcAft>
              <a:buClr>
                <a:srgbClr val="00A8F7"/>
              </a:buClr>
              <a:buSzTx/>
              <a:buFontTx/>
              <a:buNone/>
              <a:tabLst/>
              <a:defRPr/>
            </a:pPr>
            <a:r>
              <a:rPr kumimoji="0" lang="en-US" sz="1200" b="1"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E&amp;I Initiatives</a:t>
            </a:r>
          </a:p>
        </p:txBody>
      </p:sp>
      <p:sp>
        <p:nvSpPr>
          <p:cNvPr id="37" name="Left Brace 36">
            <a:extLst>
              <a:ext uri="{FF2B5EF4-FFF2-40B4-BE49-F238E27FC236}">
                <a16:creationId xmlns:a16="http://schemas.microsoft.com/office/drawing/2014/main" id="{53713F36-8698-46BB-8D64-165A34F9F0E2}"/>
              </a:ext>
            </a:extLst>
          </p:cNvPr>
          <p:cNvSpPr/>
          <p:nvPr/>
        </p:nvSpPr>
        <p:spPr>
          <a:xfrm rot="16200000">
            <a:off x="2103916" y="4837089"/>
            <a:ext cx="90143" cy="517523"/>
          </a:xfrm>
          <a:prstGeom prst="leftBrace">
            <a:avLst/>
          </a:prstGeom>
          <a:ln>
            <a:solidFill>
              <a:srgbClr val="D45D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8C9599"/>
              </a:solidFill>
              <a:effectLst/>
              <a:uLnTx/>
              <a:uFillTx/>
              <a:latin typeface="Arial"/>
              <a:ea typeface="+mn-ea"/>
              <a:cs typeface="+mn-cs"/>
            </a:endParaRPr>
          </a:p>
        </p:txBody>
      </p:sp>
      <p:grpSp>
        <p:nvGrpSpPr>
          <p:cNvPr id="39" name="Group 38">
            <a:extLst>
              <a:ext uri="{FF2B5EF4-FFF2-40B4-BE49-F238E27FC236}">
                <a16:creationId xmlns:a16="http://schemas.microsoft.com/office/drawing/2014/main" id="{75D957AE-40D5-404D-AE08-E0232F7AB993}"/>
              </a:ext>
            </a:extLst>
          </p:cNvPr>
          <p:cNvGrpSpPr/>
          <p:nvPr/>
        </p:nvGrpSpPr>
        <p:grpSpPr>
          <a:xfrm flipH="1">
            <a:off x="2148989" y="5150067"/>
            <a:ext cx="234191" cy="453751"/>
            <a:chOff x="2647737" y="4336024"/>
            <a:chExt cx="1802612" cy="360624"/>
          </a:xfrm>
        </p:grpSpPr>
        <p:cxnSp>
          <p:nvCxnSpPr>
            <p:cNvPr id="40" name="Connector: Elbow 39">
              <a:extLst>
                <a:ext uri="{FF2B5EF4-FFF2-40B4-BE49-F238E27FC236}">
                  <a16:creationId xmlns:a16="http://schemas.microsoft.com/office/drawing/2014/main" id="{FD092D4D-9E29-4008-B133-8EBD2F9E6268}"/>
                </a:ext>
              </a:extLst>
            </p:cNvPr>
            <p:cNvCxnSpPr>
              <a:cxnSpLocks/>
            </p:cNvCxnSpPr>
            <p:nvPr/>
          </p:nvCxnSpPr>
          <p:spPr>
            <a:xfrm rot="10800000" flipV="1">
              <a:off x="2647737" y="4516331"/>
              <a:ext cx="1802612" cy="180317"/>
            </a:xfrm>
            <a:prstGeom prst="bentConnector3">
              <a:avLst>
                <a:gd name="adj1" fmla="val 9984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2DBB624C-44DB-4778-8CE8-6B21EA9DBE10}"/>
                </a:ext>
              </a:extLst>
            </p:cNvPr>
            <p:cNvCxnSpPr>
              <a:cxnSpLocks/>
            </p:cNvCxnSpPr>
            <p:nvPr/>
          </p:nvCxnSpPr>
          <p:spPr>
            <a:xfrm>
              <a:off x="4450348" y="4336024"/>
              <a:ext cx="0" cy="180317"/>
            </a:xfrm>
            <a:prstGeom prst="line">
              <a:avLst/>
            </a:prstGeom>
          </p:spPr>
          <p:style>
            <a:lnRef idx="1">
              <a:schemeClr val="accent2"/>
            </a:lnRef>
            <a:fillRef idx="0">
              <a:schemeClr val="accent2"/>
            </a:fillRef>
            <a:effectRef idx="0">
              <a:schemeClr val="accent2"/>
            </a:effectRef>
            <a:fontRef idx="minor">
              <a:schemeClr val="tx1"/>
            </a:fontRef>
          </p:style>
        </p:cxnSp>
      </p:grpSp>
      <p:sp>
        <p:nvSpPr>
          <p:cNvPr id="22" name="Rectangle: Rounded Corners 21">
            <a:extLst>
              <a:ext uri="{FF2B5EF4-FFF2-40B4-BE49-F238E27FC236}">
                <a16:creationId xmlns:a16="http://schemas.microsoft.com/office/drawing/2014/main" id="{02115696-8230-48C3-9670-85E45C8B4BFF}"/>
              </a:ext>
            </a:extLst>
          </p:cNvPr>
          <p:cNvSpPr/>
          <p:nvPr/>
        </p:nvSpPr>
        <p:spPr>
          <a:xfrm>
            <a:off x="5305196" y="2966510"/>
            <a:ext cx="1686154" cy="1662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51" name="Group 50">
            <a:extLst>
              <a:ext uri="{FF2B5EF4-FFF2-40B4-BE49-F238E27FC236}">
                <a16:creationId xmlns:a16="http://schemas.microsoft.com/office/drawing/2014/main" id="{EA4D7F54-41F6-4F9C-86F6-6B7D3506700D}"/>
              </a:ext>
            </a:extLst>
          </p:cNvPr>
          <p:cNvGrpSpPr/>
          <p:nvPr/>
        </p:nvGrpSpPr>
        <p:grpSpPr>
          <a:xfrm>
            <a:off x="427200" y="2086338"/>
            <a:ext cx="6875424" cy="928934"/>
            <a:chOff x="510371" y="1656072"/>
            <a:chExt cx="6875424" cy="928934"/>
          </a:xfrm>
        </p:grpSpPr>
        <p:sp>
          <p:nvSpPr>
            <p:cNvPr id="52" name="Rectangle 51">
              <a:extLst>
                <a:ext uri="{FF2B5EF4-FFF2-40B4-BE49-F238E27FC236}">
                  <a16:creationId xmlns:a16="http://schemas.microsoft.com/office/drawing/2014/main" id="{56EC29D5-EAD6-4C05-8A4D-387E4F88D87D}"/>
                </a:ext>
              </a:extLst>
            </p:cNvPr>
            <p:cNvSpPr/>
            <p:nvPr/>
          </p:nvSpPr>
          <p:spPr>
            <a:xfrm>
              <a:off x="510371" y="1656072"/>
              <a:ext cx="6875424" cy="928934"/>
            </a:xfrm>
            <a:prstGeom prst="rect">
              <a:avLst/>
            </a:prstGeom>
            <a:pattFill prst="ltUpDiag">
              <a:fgClr>
                <a:schemeClr val="tx1">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53" name="Graphic 52" descr="Presentation with bar chart">
              <a:extLst>
                <a:ext uri="{FF2B5EF4-FFF2-40B4-BE49-F238E27FC236}">
                  <a16:creationId xmlns:a16="http://schemas.microsoft.com/office/drawing/2014/main" id="{7D643A8C-E52C-4D08-8BA0-5DF7D3201C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371" y="1711459"/>
              <a:ext cx="643495" cy="643495"/>
            </a:xfrm>
            <a:prstGeom prst="rect">
              <a:avLst/>
            </a:prstGeom>
          </p:spPr>
        </p:pic>
        <p:sp>
          <p:nvSpPr>
            <p:cNvPr id="54" name="TextBox 53">
              <a:extLst>
                <a:ext uri="{FF2B5EF4-FFF2-40B4-BE49-F238E27FC236}">
                  <a16:creationId xmlns:a16="http://schemas.microsoft.com/office/drawing/2014/main" id="{F128BFA4-CDEA-49E4-A923-C4B002CC5F88}"/>
                </a:ext>
              </a:extLst>
            </p:cNvPr>
            <p:cNvSpPr txBox="1"/>
            <p:nvPr/>
          </p:nvSpPr>
          <p:spPr>
            <a:xfrm>
              <a:off x="1153866" y="1824063"/>
              <a:ext cx="2725448"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Initiatives</a:t>
              </a:r>
              <a:r>
                <a:rPr lang="en-US" dirty="0">
                  <a:solidFill>
                    <a:schemeClr val="tx1">
                      <a:lumMod val="50000"/>
                    </a:schemeClr>
                  </a:solidFill>
                </a:rPr>
                <a:t> </a:t>
              </a:r>
              <a:r>
                <a:rPr lang="en-US" b="1" i="1" dirty="0">
                  <a:solidFill>
                    <a:schemeClr val="tx1">
                      <a:lumMod val="50000"/>
                    </a:schemeClr>
                  </a:solidFill>
                </a:rPr>
                <a:t>Implemented</a:t>
              </a:r>
            </a:p>
            <a:p>
              <a:pPr algn="ctr">
                <a:spcAft>
                  <a:spcPts val="400"/>
                </a:spcAft>
                <a:buClr>
                  <a:srgbClr val="00A8F7"/>
                </a:buClr>
              </a:pPr>
              <a:r>
                <a:rPr lang="en-US" b="1" i="1" dirty="0">
                  <a:solidFill>
                    <a:schemeClr val="tx1">
                      <a:lumMod val="50000"/>
                    </a:schemeClr>
                  </a:solidFill>
                </a:rPr>
                <a:t>E&amp;I - 11 ; C&amp;S - 4  ; M&amp;R - 3</a:t>
              </a:r>
            </a:p>
          </p:txBody>
        </p:sp>
        <p:cxnSp>
          <p:nvCxnSpPr>
            <p:cNvPr id="56" name="Straight Connector 55">
              <a:extLst>
                <a:ext uri="{FF2B5EF4-FFF2-40B4-BE49-F238E27FC236}">
                  <a16:creationId xmlns:a16="http://schemas.microsoft.com/office/drawing/2014/main" id="{94ED8D26-94C5-416B-AA2B-E136CB6248D2}"/>
                </a:ext>
              </a:extLst>
            </p:cNvPr>
            <p:cNvCxnSpPr>
              <a:cxnSpLocks/>
            </p:cNvCxnSpPr>
            <p:nvPr/>
          </p:nvCxnSpPr>
          <p:spPr>
            <a:xfrm>
              <a:off x="4083255" y="1698539"/>
              <a:ext cx="0" cy="843997"/>
            </a:xfrm>
            <a:prstGeom prst="line">
              <a:avLst/>
            </a:prstGeom>
            <a:ln w="15875">
              <a:solidFill>
                <a:srgbClr val="D45D00"/>
              </a:solidFill>
              <a:round/>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1109ED18-027A-4108-967D-EAFAAEC03322}"/>
                </a:ext>
              </a:extLst>
            </p:cNvPr>
            <p:cNvSpPr txBox="1"/>
            <p:nvPr/>
          </p:nvSpPr>
          <p:spPr>
            <a:xfrm>
              <a:off x="4272241" y="1866674"/>
              <a:ext cx="2745160"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2020 Implementation</a:t>
              </a:r>
            </a:p>
            <a:p>
              <a:pPr algn="ctr">
                <a:spcAft>
                  <a:spcPts val="400"/>
                </a:spcAft>
                <a:buClr>
                  <a:srgbClr val="00A8F7"/>
                </a:buClr>
              </a:pPr>
              <a:r>
                <a:rPr lang="en-US" b="1" i="1" dirty="0">
                  <a:solidFill>
                    <a:schemeClr val="tx1">
                      <a:lumMod val="50000"/>
                    </a:schemeClr>
                  </a:solidFill>
                </a:rPr>
                <a:t>E&amp;I - 6 ; C&amp;S - 2 ; M&amp;R - 2</a:t>
              </a:r>
            </a:p>
          </p:txBody>
        </p:sp>
      </p:grpSp>
      <p:grpSp>
        <p:nvGrpSpPr>
          <p:cNvPr id="60" name="Group 59">
            <a:extLst>
              <a:ext uri="{FF2B5EF4-FFF2-40B4-BE49-F238E27FC236}">
                <a16:creationId xmlns:a16="http://schemas.microsoft.com/office/drawing/2014/main" id="{FBC0757F-D297-4C9C-B840-4D2804D84126}"/>
              </a:ext>
            </a:extLst>
          </p:cNvPr>
          <p:cNvGrpSpPr/>
          <p:nvPr/>
        </p:nvGrpSpPr>
        <p:grpSpPr>
          <a:xfrm>
            <a:off x="5068403" y="5877301"/>
            <a:ext cx="2065759" cy="1970825"/>
            <a:chOff x="5566049" y="3419621"/>
            <a:chExt cx="1980260" cy="1901480"/>
          </a:xfrm>
        </p:grpSpPr>
        <p:grpSp>
          <p:nvGrpSpPr>
            <p:cNvPr id="61" name="Group 60">
              <a:extLst>
                <a:ext uri="{FF2B5EF4-FFF2-40B4-BE49-F238E27FC236}">
                  <a16:creationId xmlns:a16="http://schemas.microsoft.com/office/drawing/2014/main" id="{4E6E13B6-5291-488E-9D19-95ED1D06E893}"/>
                </a:ext>
              </a:extLst>
            </p:cNvPr>
            <p:cNvGrpSpPr/>
            <p:nvPr/>
          </p:nvGrpSpPr>
          <p:grpSpPr>
            <a:xfrm>
              <a:off x="5566049" y="3419621"/>
              <a:ext cx="1980260" cy="1901480"/>
              <a:chOff x="5566049" y="3419621"/>
              <a:chExt cx="1980260" cy="1901480"/>
            </a:xfrm>
          </p:grpSpPr>
          <p:grpSp>
            <p:nvGrpSpPr>
              <p:cNvPr id="66" name="Group 65">
                <a:extLst>
                  <a:ext uri="{FF2B5EF4-FFF2-40B4-BE49-F238E27FC236}">
                    <a16:creationId xmlns:a16="http://schemas.microsoft.com/office/drawing/2014/main" id="{AE8A0369-963E-44F4-B6C7-BD3072231D5C}"/>
                  </a:ext>
                </a:extLst>
              </p:cNvPr>
              <p:cNvGrpSpPr/>
              <p:nvPr/>
            </p:nvGrpSpPr>
            <p:grpSpPr>
              <a:xfrm>
                <a:off x="5566049" y="3419621"/>
                <a:ext cx="1980260" cy="1901480"/>
                <a:chOff x="5566049" y="3419621"/>
                <a:chExt cx="1980260" cy="1901480"/>
              </a:xfrm>
            </p:grpSpPr>
            <p:sp>
              <p:nvSpPr>
                <p:cNvPr id="71" name="Rectangle 70">
                  <a:extLst>
                    <a:ext uri="{FF2B5EF4-FFF2-40B4-BE49-F238E27FC236}">
                      <a16:creationId xmlns:a16="http://schemas.microsoft.com/office/drawing/2014/main" id="{5219C40D-A3C7-4B8D-A1A1-CD1693D371E0}"/>
                    </a:ext>
                  </a:extLst>
                </p:cNvPr>
                <p:cNvSpPr/>
                <p:nvPr/>
              </p:nvSpPr>
              <p:spPr>
                <a:xfrm>
                  <a:off x="5566049" y="3419621"/>
                  <a:ext cx="1980260" cy="1901480"/>
                </a:xfrm>
                <a:prstGeom prst="rect">
                  <a:avLst/>
                </a:prstGeom>
                <a:pattFill prst="ltUpDiag">
                  <a:fgClr>
                    <a:schemeClr val="tx1">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72" name="TextBox 71">
                  <a:extLst>
                    <a:ext uri="{FF2B5EF4-FFF2-40B4-BE49-F238E27FC236}">
                      <a16:creationId xmlns:a16="http://schemas.microsoft.com/office/drawing/2014/main" id="{8A9D973D-C65F-4332-96BB-6C933A635366}"/>
                    </a:ext>
                  </a:extLst>
                </p:cNvPr>
                <p:cNvSpPr txBox="1"/>
                <p:nvPr/>
              </p:nvSpPr>
              <p:spPr>
                <a:xfrm>
                  <a:off x="5658124" y="3500370"/>
                  <a:ext cx="1785092" cy="523220"/>
                </a:xfrm>
                <a:prstGeom prst="rect">
                  <a:avLst/>
                </a:prstGeom>
                <a:noFill/>
              </p:spPr>
              <p:txBody>
                <a:bodyPr wrap="square" rtlCol="0">
                  <a:spAutoFit/>
                </a:bodyPr>
                <a:lstStyle/>
                <a:p>
                  <a:pPr>
                    <a:spcAft>
                      <a:spcPts val="400"/>
                    </a:spcAft>
                    <a:buClr>
                      <a:schemeClr val="accent3"/>
                    </a:buClr>
                  </a:pPr>
                  <a:r>
                    <a:rPr lang="en-US" b="1" i="1" dirty="0">
                      <a:solidFill>
                        <a:srgbClr val="4D4D4D"/>
                      </a:solidFill>
                    </a:rPr>
                    <a:t>COVID Impact on  2020 Inventory </a:t>
                  </a:r>
                </a:p>
              </p:txBody>
            </p:sp>
            <p:sp>
              <p:nvSpPr>
                <p:cNvPr id="73" name="TextBox 72">
                  <a:extLst>
                    <a:ext uri="{FF2B5EF4-FFF2-40B4-BE49-F238E27FC236}">
                      <a16:creationId xmlns:a16="http://schemas.microsoft.com/office/drawing/2014/main" id="{A15B6F17-EA98-4A71-BE7F-CD7A45CABC04}"/>
                    </a:ext>
                  </a:extLst>
                </p:cNvPr>
                <p:cNvSpPr txBox="1"/>
                <p:nvPr/>
              </p:nvSpPr>
              <p:spPr>
                <a:xfrm>
                  <a:off x="5769864" y="4194984"/>
                  <a:ext cx="1572631" cy="933589"/>
                </a:xfrm>
                <a:prstGeom prst="rect">
                  <a:avLst/>
                </a:prstGeom>
                <a:noFill/>
              </p:spPr>
              <p:txBody>
                <a:bodyPr wrap="square" rtlCol="0">
                  <a:spAutoFit/>
                </a:bodyPr>
                <a:lstStyle/>
                <a:p>
                  <a:pPr>
                    <a:spcAft>
                      <a:spcPts val="400"/>
                    </a:spcAft>
                    <a:buClr>
                      <a:schemeClr val="accent3"/>
                    </a:buClr>
                  </a:pPr>
                  <a:r>
                    <a:rPr lang="en-US" sz="1600" b="1" i="1" dirty="0">
                      <a:solidFill>
                        <a:srgbClr val="4D4D4D"/>
                      </a:solidFill>
                    </a:rPr>
                    <a:t>E&amp;I  : 18 % </a:t>
                  </a:r>
                </a:p>
                <a:p>
                  <a:pPr>
                    <a:spcAft>
                      <a:spcPts val="400"/>
                    </a:spcAft>
                    <a:buClr>
                      <a:schemeClr val="accent3"/>
                    </a:buClr>
                  </a:pPr>
                  <a:endParaRPr lang="en-US" sz="1600" b="1" i="1" dirty="0">
                    <a:solidFill>
                      <a:srgbClr val="4D4D4D"/>
                    </a:solidFill>
                  </a:endParaRPr>
                </a:p>
                <a:p>
                  <a:pPr>
                    <a:spcAft>
                      <a:spcPts val="400"/>
                    </a:spcAft>
                    <a:buClr>
                      <a:schemeClr val="accent3"/>
                    </a:buClr>
                  </a:pPr>
                  <a:r>
                    <a:rPr lang="en-US" sz="1600" b="1" i="1" dirty="0">
                      <a:solidFill>
                        <a:srgbClr val="4D4D4D"/>
                      </a:solidFill>
                    </a:rPr>
                    <a:t>C&amp;S : 23%</a:t>
                  </a:r>
                </a:p>
              </p:txBody>
            </p:sp>
          </p:grpSp>
          <p:sp>
            <p:nvSpPr>
              <p:cNvPr id="70" name="Isosceles Triangle 69">
                <a:extLst>
                  <a:ext uri="{FF2B5EF4-FFF2-40B4-BE49-F238E27FC236}">
                    <a16:creationId xmlns:a16="http://schemas.microsoft.com/office/drawing/2014/main" id="{4442F469-7249-41C8-BA00-ADDED46A2335}"/>
                  </a:ext>
                </a:extLst>
              </p:cNvPr>
              <p:cNvSpPr/>
              <p:nvPr/>
            </p:nvSpPr>
            <p:spPr>
              <a:xfrm flipV="1">
                <a:off x="6985890" y="4282365"/>
                <a:ext cx="163932" cy="184947"/>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65" name="Isosceles Triangle 64">
              <a:extLst>
                <a:ext uri="{FF2B5EF4-FFF2-40B4-BE49-F238E27FC236}">
                  <a16:creationId xmlns:a16="http://schemas.microsoft.com/office/drawing/2014/main" id="{FC0EA7B4-4EE7-4E12-AC6B-8BB8864B218E}"/>
                </a:ext>
              </a:extLst>
            </p:cNvPr>
            <p:cNvSpPr/>
            <p:nvPr/>
          </p:nvSpPr>
          <p:spPr>
            <a:xfrm flipV="1">
              <a:off x="6984590" y="4851917"/>
              <a:ext cx="163932" cy="184947"/>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5" name="Star: 5 Points 74">
            <a:extLst>
              <a:ext uri="{FF2B5EF4-FFF2-40B4-BE49-F238E27FC236}">
                <a16:creationId xmlns:a16="http://schemas.microsoft.com/office/drawing/2014/main" id="{CAB1B501-52A5-4251-A55E-9E9A52C19941}"/>
              </a:ext>
            </a:extLst>
          </p:cNvPr>
          <p:cNvSpPr/>
          <p:nvPr/>
        </p:nvSpPr>
        <p:spPr>
          <a:xfrm rot="16200000">
            <a:off x="4954936" y="3084961"/>
            <a:ext cx="523786" cy="580351"/>
          </a:xfrm>
          <a:prstGeom prst="star5">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A070CC39-F1CF-4AE1-8A37-A7EA108FD6D0}"/>
              </a:ext>
            </a:extLst>
          </p:cNvPr>
          <p:cNvSpPr/>
          <p:nvPr/>
        </p:nvSpPr>
        <p:spPr>
          <a:xfrm>
            <a:off x="4989414" y="3085462"/>
            <a:ext cx="2223738" cy="2531467"/>
          </a:xfrm>
          <a:prstGeom prst="roundRect">
            <a:avLst/>
          </a:prstGeom>
          <a:noFill/>
          <a:ln>
            <a:solidFill>
              <a:srgbClr val="D45D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000000"/>
              </a:solidFill>
            </a:endParaRPr>
          </a:p>
        </p:txBody>
      </p:sp>
      <p:sp>
        <p:nvSpPr>
          <p:cNvPr id="77" name="TextBox 76">
            <a:extLst>
              <a:ext uri="{FF2B5EF4-FFF2-40B4-BE49-F238E27FC236}">
                <a16:creationId xmlns:a16="http://schemas.microsoft.com/office/drawing/2014/main" id="{0FD60C9C-0B2E-42EA-AF11-FF5D2571E01E}"/>
              </a:ext>
            </a:extLst>
          </p:cNvPr>
          <p:cNvSpPr txBox="1"/>
          <p:nvPr/>
        </p:nvSpPr>
        <p:spPr>
          <a:xfrm>
            <a:off x="5013985" y="3282724"/>
            <a:ext cx="2213572" cy="2236510"/>
          </a:xfrm>
          <a:prstGeom prst="rect">
            <a:avLst/>
          </a:prstGeom>
          <a:noFill/>
        </p:spPr>
        <p:txBody>
          <a:bodyPr wrap="square" rtlCol="0">
            <a:spAutoFit/>
          </a:bodyPr>
          <a:lstStyle/>
          <a:p>
            <a:pPr algn="ctr">
              <a:spcAft>
                <a:spcPts val="400"/>
              </a:spcAft>
              <a:buClr>
                <a:schemeClr val="accent3"/>
              </a:buClr>
            </a:pPr>
            <a:r>
              <a:rPr lang="en-US" b="1" i="1" dirty="0">
                <a:solidFill>
                  <a:schemeClr val="accent2">
                    <a:lumMod val="75000"/>
                  </a:schemeClr>
                </a:solidFill>
              </a:rPr>
              <a:t>Pipeline 2021</a:t>
            </a:r>
          </a:p>
          <a:p>
            <a:pPr>
              <a:spcAft>
                <a:spcPts val="400"/>
              </a:spcAft>
              <a:buClr>
                <a:schemeClr val="accent3"/>
              </a:buClr>
            </a:pPr>
            <a:endParaRPr lang="en-US" b="1" i="1" dirty="0">
              <a:solidFill>
                <a:schemeClr val="accent2">
                  <a:lumMod val="75000"/>
                </a:schemeClr>
              </a:solidFill>
            </a:endParaRPr>
          </a:p>
          <a:p>
            <a:pPr marL="285750" indent="-285750">
              <a:spcAft>
                <a:spcPts val="400"/>
              </a:spcAft>
              <a:buClr>
                <a:srgbClr val="000000"/>
              </a:buClr>
              <a:buFont typeface="Arial" panose="020B0604020202020204" pitchFamily="34" charset="0"/>
              <a:buChar char="•"/>
            </a:pPr>
            <a:r>
              <a:rPr lang="en-US" b="1" i="1" dirty="0">
                <a:solidFill>
                  <a:srgbClr val="000000"/>
                </a:solidFill>
              </a:rPr>
              <a:t>6 </a:t>
            </a:r>
            <a:r>
              <a:rPr lang="en-US" b="1" i="1" dirty="0">
                <a:solidFill>
                  <a:schemeClr val="accent2">
                    <a:lumMod val="75000"/>
                  </a:schemeClr>
                </a:solidFill>
              </a:rPr>
              <a:t> </a:t>
            </a:r>
            <a:r>
              <a:rPr lang="en-US" i="1" dirty="0">
                <a:solidFill>
                  <a:srgbClr val="000000"/>
                </a:solidFill>
              </a:rPr>
              <a:t>new initiatives to be deployed in Q1’21</a:t>
            </a:r>
          </a:p>
          <a:p>
            <a:pPr marL="285750" indent="-285750">
              <a:spcAft>
                <a:spcPts val="400"/>
              </a:spcAft>
              <a:buClr>
                <a:srgbClr val="000000"/>
              </a:buClr>
              <a:buFont typeface="Arial" panose="020B0604020202020204" pitchFamily="34" charset="0"/>
              <a:buChar char="•"/>
            </a:pPr>
            <a:r>
              <a:rPr lang="en-US" i="1" dirty="0">
                <a:solidFill>
                  <a:srgbClr val="000000"/>
                </a:solidFill>
              </a:rPr>
              <a:t>MDI deployment planned for M&amp;R and C&amp;S</a:t>
            </a:r>
          </a:p>
          <a:p>
            <a:pPr marL="285750" indent="-285750">
              <a:spcAft>
                <a:spcPts val="400"/>
              </a:spcAft>
              <a:buClr>
                <a:srgbClr val="000000"/>
              </a:buClr>
              <a:buFont typeface="Arial" panose="020B0604020202020204" pitchFamily="34" charset="0"/>
              <a:buChar char="•"/>
            </a:pPr>
            <a:r>
              <a:rPr lang="en-US" i="1" dirty="0">
                <a:solidFill>
                  <a:srgbClr val="000000"/>
                </a:solidFill>
              </a:rPr>
              <a:t>ADRS Phase 1.2 under discussion </a:t>
            </a:r>
          </a:p>
        </p:txBody>
      </p:sp>
      <p:graphicFrame>
        <p:nvGraphicFramePr>
          <p:cNvPr id="41" name="Chart 40">
            <a:extLst>
              <a:ext uri="{FF2B5EF4-FFF2-40B4-BE49-F238E27FC236}">
                <a16:creationId xmlns:a16="http://schemas.microsoft.com/office/drawing/2014/main" id="{642DE88C-CAFD-49D6-A3AC-5CCA4C370A5E}"/>
              </a:ext>
            </a:extLst>
          </p:cNvPr>
          <p:cNvGraphicFramePr/>
          <p:nvPr>
            <p:extLst>
              <p:ext uri="{D42A27DB-BD31-4B8C-83A1-F6EECF244321}">
                <p14:modId xmlns:p14="http://schemas.microsoft.com/office/powerpoint/2010/main" val="3230170942"/>
              </p:ext>
            </p:extLst>
          </p:nvPr>
        </p:nvGraphicFramePr>
        <p:xfrm>
          <a:off x="505044" y="3282724"/>
          <a:ext cx="4409324" cy="2154616"/>
        </p:xfrm>
        <a:graphic>
          <a:graphicData uri="http://schemas.openxmlformats.org/drawingml/2006/chart">
            <c:chart xmlns:c="http://schemas.openxmlformats.org/drawingml/2006/chart" xmlns:r="http://schemas.openxmlformats.org/officeDocument/2006/relationships" r:id="rId7"/>
          </a:graphicData>
        </a:graphic>
      </p:graphicFrame>
      <p:sp>
        <p:nvSpPr>
          <p:cNvPr id="45" name="Rectangle 44">
            <a:extLst>
              <a:ext uri="{FF2B5EF4-FFF2-40B4-BE49-F238E27FC236}">
                <a16:creationId xmlns:a16="http://schemas.microsoft.com/office/drawing/2014/main" id="{201C9B23-DF5F-43B6-A682-8EDF4CFA52C4}"/>
              </a:ext>
            </a:extLst>
          </p:cNvPr>
          <p:cNvSpPr/>
          <p:nvPr/>
        </p:nvSpPr>
        <p:spPr>
          <a:xfrm>
            <a:off x="453722" y="3132351"/>
            <a:ext cx="4278150" cy="2078107"/>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6" name="TextBox 45">
            <a:extLst>
              <a:ext uri="{FF2B5EF4-FFF2-40B4-BE49-F238E27FC236}">
                <a16:creationId xmlns:a16="http://schemas.microsoft.com/office/drawing/2014/main" id="{DF82BA81-4D71-48E8-9F0D-B71CCDBB2A2B}"/>
              </a:ext>
            </a:extLst>
          </p:cNvPr>
          <p:cNvSpPr txBox="1"/>
          <p:nvPr/>
        </p:nvSpPr>
        <p:spPr>
          <a:xfrm>
            <a:off x="1710511" y="3162104"/>
            <a:ext cx="2165015"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200" b="1"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2020 Inventory Reduction</a:t>
            </a:r>
          </a:p>
        </p:txBody>
      </p:sp>
      <p:sp>
        <p:nvSpPr>
          <p:cNvPr id="4" name="Rectangle 3">
            <a:extLst>
              <a:ext uri="{FF2B5EF4-FFF2-40B4-BE49-F238E27FC236}">
                <a16:creationId xmlns:a16="http://schemas.microsoft.com/office/drawing/2014/main" id="{1925B853-4BBB-4C71-803F-40BD272AB630}"/>
              </a:ext>
            </a:extLst>
          </p:cNvPr>
          <p:cNvSpPr/>
          <p:nvPr/>
        </p:nvSpPr>
        <p:spPr>
          <a:xfrm>
            <a:off x="3789293" y="4335409"/>
            <a:ext cx="565845" cy="1563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5 K</a:t>
            </a:r>
          </a:p>
        </p:txBody>
      </p:sp>
    </p:spTree>
    <p:extLst>
      <p:ext uri="{BB962C8B-B14F-4D97-AF65-F5344CB8AC3E}">
        <p14:creationId xmlns:p14="http://schemas.microsoft.com/office/powerpoint/2010/main" val="496942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BB017724-460B-404C-BEE5-9BC8868FAA72}"/>
              </a:ext>
            </a:extLst>
          </p:cNvPr>
          <p:cNvSpPr>
            <a:spLocks noGrp="1"/>
          </p:cNvSpPr>
          <p:nvPr>
            <p:ph type="title"/>
          </p:nvPr>
        </p:nvSpPr>
        <p:spPr>
          <a:xfrm>
            <a:off x="332106" y="728415"/>
            <a:ext cx="4940608" cy="380755"/>
          </a:xfrm>
        </p:spPr>
        <p:txBody>
          <a:bodyPr>
            <a:normAutofit/>
          </a:bodyPr>
          <a:lstStyle/>
          <a:p>
            <a:r>
              <a:rPr lang="en-US" sz="1800" b="0" dirty="0">
                <a:solidFill>
                  <a:srgbClr val="D45D00"/>
                </a:solidFill>
              </a:rPr>
              <a:t>E&amp;I Initial Review – EDA Solutions</a:t>
            </a:r>
          </a:p>
        </p:txBody>
      </p:sp>
      <p:sp>
        <p:nvSpPr>
          <p:cNvPr id="94" name="Rectangle 93">
            <a:extLst>
              <a:ext uri="{FF2B5EF4-FFF2-40B4-BE49-F238E27FC236}">
                <a16:creationId xmlns:a16="http://schemas.microsoft.com/office/drawing/2014/main" id="{DCD9F3AC-2CB2-4EE3-A41C-0A29469D333C}"/>
              </a:ext>
            </a:extLst>
          </p:cNvPr>
          <p:cNvSpPr/>
          <p:nvPr/>
        </p:nvSpPr>
        <p:spPr>
          <a:xfrm>
            <a:off x="3109065" y="2499342"/>
            <a:ext cx="1676400" cy="63565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MCR Inventory</a:t>
            </a:r>
            <a:r>
              <a:rPr lang="en-US" sz="1100" b="1" dirty="0">
                <a:solidFill>
                  <a:srgbClr val="FFFFFF"/>
                </a:solidFill>
                <a:latin typeface="Arial"/>
              </a:rPr>
              <a:t>                  </a:t>
            </a:r>
            <a:r>
              <a:rPr lang="en-US" sz="1050" dirty="0">
                <a:solidFill>
                  <a:srgbClr val="FFFFFF"/>
                </a:solidFill>
                <a:latin typeface="Arial"/>
              </a:rPr>
              <a:t>Claims 641,538</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18%</a:t>
            </a:r>
          </a:p>
        </p:txBody>
      </p:sp>
      <p:sp>
        <p:nvSpPr>
          <p:cNvPr id="95" name="Rectangle 94">
            <a:extLst>
              <a:ext uri="{FF2B5EF4-FFF2-40B4-BE49-F238E27FC236}">
                <a16:creationId xmlns:a16="http://schemas.microsoft.com/office/drawing/2014/main" id="{580B94F3-4354-41FE-9653-E155C0173F11}"/>
              </a:ext>
            </a:extLst>
          </p:cNvPr>
          <p:cNvSpPr/>
          <p:nvPr/>
        </p:nvSpPr>
        <p:spPr>
          <a:xfrm>
            <a:off x="484393" y="4095751"/>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In-scope</a:t>
            </a:r>
            <a:r>
              <a:rPr lang="en-US" sz="1100" b="1" dirty="0">
                <a:solidFill>
                  <a:srgbClr val="FFFFFF"/>
                </a:solidFill>
                <a:latin typeface="Arial"/>
              </a:rPr>
              <a:t>                  </a:t>
            </a:r>
          </a:p>
          <a:p>
            <a:pPr algn="ctr" rtl="0" eaLnBrk="1" fontAlgn="auto" hangingPunct="1">
              <a:lnSpc>
                <a:spcPct val="100000"/>
              </a:lnSpc>
              <a:spcBef>
                <a:spcPts val="0"/>
              </a:spcBef>
              <a:spcAft>
                <a:spcPts val="0"/>
              </a:spcAft>
            </a:pPr>
            <a:r>
              <a:rPr lang="en-US" sz="1050" dirty="0">
                <a:solidFill>
                  <a:srgbClr val="FFFFFF"/>
                </a:solidFill>
                <a:latin typeface="Arial"/>
              </a:rPr>
              <a:t>Claims 312,532 (49%)</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16%</a:t>
            </a:r>
          </a:p>
        </p:txBody>
      </p:sp>
      <p:sp>
        <p:nvSpPr>
          <p:cNvPr id="96" name="Rectangle 95">
            <a:extLst>
              <a:ext uri="{FF2B5EF4-FFF2-40B4-BE49-F238E27FC236}">
                <a16:creationId xmlns:a16="http://schemas.microsoft.com/office/drawing/2014/main" id="{50A4D591-D7B1-40F7-8B76-7ED224822203}"/>
              </a:ext>
            </a:extLst>
          </p:cNvPr>
          <p:cNvSpPr/>
          <p:nvPr/>
        </p:nvSpPr>
        <p:spPr>
          <a:xfrm>
            <a:off x="5814442" y="4072692"/>
            <a:ext cx="1545731" cy="543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Out</a:t>
            </a:r>
            <a:r>
              <a:rPr lang="en-US" sz="1100" b="1" i="0" u="none" baseline="0" dirty="0">
                <a:solidFill>
                  <a:srgbClr val="FFFFFF"/>
                </a:solidFill>
                <a:latin typeface="Arial"/>
              </a:rPr>
              <a:t>-scope</a:t>
            </a:r>
            <a:r>
              <a:rPr lang="en-US" sz="1100" b="1" dirty="0">
                <a:solidFill>
                  <a:srgbClr val="FFFFFF"/>
                </a:solidFill>
                <a:latin typeface="Arial"/>
              </a:rPr>
              <a:t>                  </a:t>
            </a:r>
          </a:p>
          <a:p>
            <a:pPr algn="ctr" rtl="0" eaLnBrk="1" fontAlgn="auto" hangingPunct="1">
              <a:lnSpc>
                <a:spcPct val="100000"/>
              </a:lnSpc>
              <a:spcBef>
                <a:spcPts val="0"/>
              </a:spcBef>
              <a:spcAft>
                <a:spcPts val="0"/>
              </a:spcAft>
            </a:pPr>
            <a:r>
              <a:rPr lang="en-US" sz="1050" dirty="0">
                <a:solidFill>
                  <a:srgbClr val="FFFFFF"/>
                </a:solidFill>
                <a:latin typeface="Arial"/>
              </a:rPr>
              <a:t>Claims 112,563(18%)</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24%</a:t>
            </a:r>
          </a:p>
        </p:txBody>
      </p:sp>
      <p:sp>
        <p:nvSpPr>
          <p:cNvPr id="97" name="Rectangle 96">
            <a:extLst>
              <a:ext uri="{FF2B5EF4-FFF2-40B4-BE49-F238E27FC236}">
                <a16:creationId xmlns:a16="http://schemas.microsoft.com/office/drawing/2014/main" id="{D4600EC7-4AE7-4175-BB57-ECBFC0A32BB9}"/>
              </a:ext>
            </a:extLst>
          </p:cNvPr>
          <p:cNvSpPr/>
          <p:nvPr/>
        </p:nvSpPr>
        <p:spPr>
          <a:xfrm>
            <a:off x="2252100" y="4078962"/>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Ongoing Treatment                 </a:t>
            </a:r>
          </a:p>
          <a:p>
            <a:pPr algn="ctr" rtl="0" eaLnBrk="1" fontAlgn="auto" hangingPunct="1">
              <a:lnSpc>
                <a:spcPct val="100000"/>
              </a:lnSpc>
              <a:spcBef>
                <a:spcPts val="0"/>
              </a:spcBef>
              <a:spcAft>
                <a:spcPts val="0"/>
              </a:spcAft>
            </a:pPr>
            <a:r>
              <a:rPr lang="en-US" sz="1050" dirty="0">
                <a:solidFill>
                  <a:srgbClr val="FFFFFF"/>
                </a:solidFill>
                <a:latin typeface="Arial"/>
              </a:rPr>
              <a:t>Claims 189,535 (30%)</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10%</a:t>
            </a:r>
          </a:p>
        </p:txBody>
      </p:sp>
      <p:cxnSp>
        <p:nvCxnSpPr>
          <p:cNvPr id="98" name="Connector: Elbow 97">
            <a:extLst>
              <a:ext uri="{FF2B5EF4-FFF2-40B4-BE49-F238E27FC236}">
                <a16:creationId xmlns:a16="http://schemas.microsoft.com/office/drawing/2014/main" id="{FA71B560-D59F-4143-97F3-49AD2F75BDA7}"/>
              </a:ext>
            </a:extLst>
          </p:cNvPr>
          <p:cNvCxnSpPr>
            <a:cxnSpLocks/>
            <a:stCxn id="94" idx="2"/>
            <a:endCxn id="95" idx="0"/>
          </p:cNvCxnSpPr>
          <p:nvPr/>
        </p:nvCxnSpPr>
        <p:spPr>
          <a:xfrm rot="5400000">
            <a:off x="2154551" y="2303037"/>
            <a:ext cx="960756" cy="2624672"/>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59C53B5-82F8-44BA-9CA9-91FBE753E5B8}"/>
              </a:ext>
            </a:extLst>
          </p:cNvPr>
          <p:cNvCxnSpPr>
            <a:cxnSpLocks/>
            <a:stCxn id="94" idx="2"/>
            <a:endCxn id="96" idx="0"/>
          </p:cNvCxnSpPr>
          <p:nvPr/>
        </p:nvCxnSpPr>
        <p:spPr>
          <a:xfrm rot="16200000" flipH="1">
            <a:off x="4798438" y="2283821"/>
            <a:ext cx="937697" cy="2640043"/>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DDC200D3-0463-4AB6-ABBD-DDD6E4A5C4FB}"/>
              </a:ext>
            </a:extLst>
          </p:cNvPr>
          <p:cNvCxnSpPr>
            <a:cxnSpLocks/>
          </p:cNvCxnSpPr>
          <p:nvPr/>
        </p:nvCxnSpPr>
        <p:spPr>
          <a:xfrm flipV="1">
            <a:off x="5837774" y="5355386"/>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B2C92AC-792A-4187-B649-B9CD03E374CB}"/>
              </a:ext>
            </a:extLst>
          </p:cNvPr>
          <p:cNvSpPr txBox="1"/>
          <p:nvPr/>
        </p:nvSpPr>
        <p:spPr>
          <a:xfrm>
            <a:off x="6064695" y="5159953"/>
            <a:ext cx="1418984" cy="4247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Spectracell claims, MAHP claims, Procedure Mod 22 &amp; 63 claims</a:t>
            </a:r>
          </a:p>
        </p:txBody>
      </p:sp>
      <p:sp>
        <p:nvSpPr>
          <p:cNvPr id="103" name="Rectangle 102">
            <a:extLst>
              <a:ext uri="{FF2B5EF4-FFF2-40B4-BE49-F238E27FC236}">
                <a16:creationId xmlns:a16="http://schemas.microsoft.com/office/drawing/2014/main" id="{4EE7357E-C8B5-44FC-8935-9A0FCE0C9DEF}"/>
              </a:ext>
            </a:extLst>
          </p:cNvPr>
          <p:cNvSpPr/>
          <p:nvPr/>
        </p:nvSpPr>
        <p:spPr>
          <a:xfrm>
            <a:off x="435405" y="510551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1 :</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Predictive Model, Low ROI, Trusted Provider</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89,454</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107" name="Connector: Elbow 106">
            <a:extLst>
              <a:ext uri="{FF2B5EF4-FFF2-40B4-BE49-F238E27FC236}">
                <a16:creationId xmlns:a16="http://schemas.microsoft.com/office/drawing/2014/main" id="{FE2EE85D-B991-4874-8263-4CDCBCC4DE25}"/>
              </a:ext>
            </a:extLst>
          </p:cNvPr>
          <p:cNvCxnSpPr>
            <a:cxnSpLocks/>
            <a:stCxn id="95" idx="2"/>
            <a:endCxn id="103" idx="0"/>
          </p:cNvCxnSpPr>
          <p:nvPr/>
        </p:nvCxnSpPr>
        <p:spPr>
          <a:xfrm rot="5400000">
            <a:off x="868176" y="4651095"/>
            <a:ext cx="478846" cy="429988"/>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70065D6C-5DDF-45AF-8C40-B71D67CFF1D7}"/>
              </a:ext>
            </a:extLst>
          </p:cNvPr>
          <p:cNvCxnSpPr>
            <a:cxnSpLocks/>
            <a:endCxn id="203" idx="0"/>
          </p:cNvCxnSpPr>
          <p:nvPr/>
        </p:nvCxnSpPr>
        <p:spPr>
          <a:xfrm>
            <a:off x="1876788" y="4861560"/>
            <a:ext cx="1099300" cy="227164"/>
          </a:xfrm>
          <a:prstGeom prst="bentConnector2">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996DDF3-7533-4B00-9922-D64F10217E0C}"/>
              </a:ext>
            </a:extLst>
          </p:cNvPr>
          <p:cNvSpPr txBox="1"/>
          <p:nvPr/>
        </p:nvSpPr>
        <p:spPr>
          <a:xfrm>
            <a:off x="6052079" y="5728791"/>
            <a:ext cx="1418984" cy="535531"/>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Air Ambulance claims, Emergency CPT claims, Ground Ambulance claims</a:t>
            </a:r>
            <a:r>
              <a:rPr lang="en-US" sz="800" dirty="0">
                <a:solidFill>
                  <a:schemeClr val="tx1">
                    <a:lumMod val="75000"/>
                  </a:schemeClr>
                </a:solidFill>
                <a:latin typeface="Arial"/>
              </a:rPr>
              <a:t>, Radiology CPT claims</a:t>
            </a:r>
            <a:endParaRPr lang="en-US" sz="800" i="0" u="none" baseline="0" dirty="0">
              <a:solidFill>
                <a:schemeClr val="tx1">
                  <a:lumMod val="75000"/>
                </a:schemeClr>
              </a:solidFill>
              <a:latin typeface="Arial"/>
            </a:endParaRPr>
          </a:p>
        </p:txBody>
      </p:sp>
      <p:sp>
        <p:nvSpPr>
          <p:cNvPr id="112" name="TextBox 111">
            <a:extLst>
              <a:ext uri="{FF2B5EF4-FFF2-40B4-BE49-F238E27FC236}">
                <a16:creationId xmlns:a16="http://schemas.microsoft.com/office/drawing/2014/main" id="{F8AB352A-6045-44B8-A433-40447A342458}"/>
              </a:ext>
            </a:extLst>
          </p:cNvPr>
          <p:cNvSpPr txBox="1"/>
          <p:nvPr/>
        </p:nvSpPr>
        <p:spPr>
          <a:xfrm>
            <a:off x="6058983" y="6422107"/>
            <a:ext cx="1418984" cy="4247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Hepatitis claims, Ground Ambulance claims</a:t>
            </a:r>
            <a:r>
              <a:rPr lang="en-US" sz="800" dirty="0">
                <a:solidFill>
                  <a:schemeClr val="tx1">
                    <a:lumMod val="75000"/>
                  </a:schemeClr>
                </a:solidFill>
                <a:latin typeface="Arial"/>
              </a:rPr>
              <a:t>, Radiology CPT claims</a:t>
            </a:r>
            <a:endParaRPr lang="en-US" sz="800" i="0" u="none" baseline="0" dirty="0">
              <a:solidFill>
                <a:schemeClr val="tx1">
                  <a:lumMod val="75000"/>
                </a:schemeClr>
              </a:solidFill>
              <a:latin typeface="Arial"/>
            </a:endParaRPr>
          </a:p>
        </p:txBody>
      </p:sp>
      <p:sp>
        <p:nvSpPr>
          <p:cNvPr id="115" name="TextBox 114">
            <a:extLst>
              <a:ext uri="{FF2B5EF4-FFF2-40B4-BE49-F238E27FC236}">
                <a16:creationId xmlns:a16="http://schemas.microsoft.com/office/drawing/2014/main" id="{6F9EE114-C336-491D-8EFD-7FF3458781D1}"/>
              </a:ext>
            </a:extLst>
          </p:cNvPr>
          <p:cNvSpPr txBox="1"/>
          <p:nvPr/>
        </p:nvSpPr>
        <p:spPr>
          <a:xfrm>
            <a:off x="5783245" y="5125621"/>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dirty="0">
                <a:solidFill>
                  <a:srgbClr val="55565A"/>
                </a:solidFill>
                <a:latin typeface="Arial"/>
              </a:rPr>
              <a:t>24</a:t>
            </a:r>
            <a:r>
              <a:rPr lang="en-US" sz="700" b="0" i="0" u="none" baseline="0" dirty="0">
                <a:solidFill>
                  <a:srgbClr val="55565A"/>
                </a:solidFill>
                <a:latin typeface="Arial"/>
              </a:rPr>
              <a:t>%</a:t>
            </a:r>
          </a:p>
        </p:txBody>
      </p:sp>
      <p:sp>
        <p:nvSpPr>
          <p:cNvPr id="116" name="TextBox 115">
            <a:extLst>
              <a:ext uri="{FF2B5EF4-FFF2-40B4-BE49-F238E27FC236}">
                <a16:creationId xmlns:a16="http://schemas.microsoft.com/office/drawing/2014/main" id="{22CED29A-1600-4A8A-BCA7-69AEA83DC872}"/>
              </a:ext>
            </a:extLst>
          </p:cNvPr>
          <p:cNvSpPr txBox="1"/>
          <p:nvPr/>
        </p:nvSpPr>
        <p:spPr>
          <a:xfrm>
            <a:off x="5799674" y="5760769"/>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6%</a:t>
            </a:r>
          </a:p>
        </p:txBody>
      </p:sp>
      <p:sp>
        <p:nvSpPr>
          <p:cNvPr id="117" name="TextBox 116">
            <a:extLst>
              <a:ext uri="{FF2B5EF4-FFF2-40B4-BE49-F238E27FC236}">
                <a16:creationId xmlns:a16="http://schemas.microsoft.com/office/drawing/2014/main" id="{655FA61A-C91F-4BED-A858-54D5D6538155}"/>
              </a:ext>
            </a:extLst>
          </p:cNvPr>
          <p:cNvSpPr txBox="1"/>
          <p:nvPr/>
        </p:nvSpPr>
        <p:spPr>
          <a:xfrm>
            <a:off x="5776342" y="6440406"/>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68%</a:t>
            </a:r>
          </a:p>
        </p:txBody>
      </p:sp>
      <p:sp>
        <p:nvSpPr>
          <p:cNvPr id="118" name="TextBox 117">
            <a:extLst>
              <a:ext uri="{FF2B5EF4-FFF2-40B4-BE49-F238E27FC236}">
                <a16:creationId xmlns:a16="http://schemas.microsoft.com/office/drawing/2014/main" id="{99845429-C8A8-4628-9542-C43555EA48F3}"/>
              </a:ext>
            </a:extLst>
          </p:cNvPr>
          <p:cNvSpPr txBox="1"/>
          <p:nvPr/>
        </p:nvSpPr>
        <p:spPr>
          <a:xfrm>
            <a:off x="6058983" y="7115424"/>
            <a:ext cx="1418984" cy="3139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Unlisted Exclusion, Pay code claims</a:t>
            </a:r>
          </a:p>
        </p:txBody>
      </p:sp>
      <p:cxnSp>
        <p:nvCxnSpPr>
          <p:cNvPr id="119" name="Connector: Elbow 118">
            <a:extLst>
              <a:ext uri="{FF2B5EF4-FFF2-40B4-BE49-F238E27FC236}">
                <a16:creationId xmlns:a16="http://schemas.microsoft.com/office/drawing/2014/main" id="{0278DE53-57FE-4876-AACA-C0DB294AFC20}"/>
              </a:ext>
            </a:extLst>
          </p:cNvPr>
          <p:cNvCxnSpPr>
            <a:cxnSpLocks/>
            <a:endCxn id="118" idx="1"/>
          </p:cNvCxnSpPr>
          <p:nvPr/>
        </p:nvCxnSpPr>
        <p:spPr>
          <a:xfrm rot="5400000">
            <a:off x="5057160" y="5611697"/>
            <a:ext cx="2662516" cy="658870"/>
          </a:xfrm>
          <a:prstGeom prst="bentConnector4">
            <a:avLst>
              <a:gd name="adj1" fmla="val 9370"/>
              <a:gd name="adj2" fmla="val 134696"/>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22D2D65B-CB4D-46CB-B9E0-812C9B9C589A}"/>
              </a:ext>
            </a:extLst>
          </p:cNvPr>
          <p:cNvSpPr txBox="1"/>
          <p:nvPr/>
        </p:nvSpPr>
        <p:spPr>
          <a:xfrm>
            <a:off x="5783245" y="7055240"/>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2%</a:t>
            </a:r>
          </a:p>
        </p:txBody>
      </p:sp>
      <p:sp>
        <p:nvSpPr>
          <p:cNvPr id="121" name="Rectangle 120">
            <a:extLst>
              <a:ext uri="{FF2B5EF4-FFF2-40B4-BE49-F238E27FC236}">
                <a16:creationId xmlns:a16="http://schemas.microsoft.com/office/drawing/2014/main" id="{4611029D-A8A4-4AE5-B816-032EB69834EA}"/>
              </a:ext>
            </a:extLst>
          </p:cNvPr>
          <p:cNvSpPr/>
          <p:nvPr/>
        </p:nvSpPr>
        <p:spPr>
          <a:xfrm>
            <a:off x="327949" y="1867020"/>
            <a:ext cx="3946433" cy="715581"/>
          </a:xfrm>
          <a:prstGeom prst="rect">
            <a:avLst/>
          </a:prstGeom>
        </p:spPr>
        <p:txBody>
          <a:bodyPr wrap="square" lIns="68580" tIns="34290" rIns="68580" bIns="34290">
            <a:spAutoFit/>
          </a:bodyPr>
          <a:lstStyle/>
          <a:p>
            <a:pPr>
              <a:buClr>
                <a:schemeClr val="accent3"/>
              </a:buClr>
              <a:buSzPct val="80000"/>
            </a:pPr>
            <a:r>
              <a:rPr lang="en-US" i="1" dirty="0">
                <a:solidFill>
                  <a:srgbClr val="4D4D4D"/>
                </a:solidFill>
              </a:rPr>
              <a:t>Data Source : MCR Inventory Report &amp; TOPS</a:t>
            </a:r>
          </a:p>
          <a:p>
            <a:pPr>
              <a:buClr>
                <a:schemeClr val="accent3"/>
              </a:buClr>
              <a:buSzPct val="80000"/>
            </a:pPr>
            <a:r>
              <a:rPr lang="en-US" i="1" dirty="0">
                <a:solidFill>
                  <a:srgbClr val="4D4D4D"/>
                </a:solidFill>
              </a:rPr>
              <a:t>Time Frame : Jan’20 – Dec’20</a:t>
            </a:r>
          </a:p>
          <a:p>
            <a:pPr>
              <a:buClr>
                <a:schemeClr val="accent3"/>
              </a:buClr>
              <a:buSzPct val="80000"/>
            </a:pPr>
            <a:r>
              <a:rPr lang="en-US" i="1" dirty="0">
                <a:solidFill>
                  <a:srgbClr val="4D4D4D"/>
                </a:solidFill>
              </a:rPr>
              <a:t>LOB : E&amp;I Initial Review </a:t>
            </a:r>
          </a:p>
        </p:txBody>
      </p:sp>
      <p:sp>
        <p:nvSpPr>
          <p:cNvPr id="197" name="Rectangle 196">
            <a:extLst>
              <a:ext uri="{FF2B5EF4-FFF2-40B4-BE49-F238E27FC236}">
                <a16:creationId xmlns:a16="http://schemas.microsoft.com/office/drawing/2014/main" id="{328D4708-8090-46B4-8796-AD884A5E137B}"/>
              </a:ext>
            </a:extLst>
          </p:cNvPr>
          <p:cNvSpPr/>
          <p:nvPr/>
        </p:nvSpPr>
        <p:spPr>
          <a:xfrm>
            <a:off x="1419586" y="510551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2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MZ Pend 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40,840</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sp>
        <p:nvSpPr>
          <p:cNvPr id="203" name="Rectangle 202">
            <a:extLst>
              <a:ext uri="{FF2B5EF4-FFF2-40B4-BE49-F238E27FC236}">
                <a16:creationId xmlns:a16="http://schemas.microsoft.com/office/drawing/2014/main" id="{75AE92CB-FDF9-4DBB-85BB-C1DD2AFBD4D9}"/>
              </a:ext>
            </a:extLst>
          </p:cNvPr>
          <p:cNvSpPr/>
          <p:nvPr/>
        </p:nvSpPr>
        <p:spPr>
          <a:xfrm>
            <a:off x="2518888" y="5088724"/>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3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Admin Approval</a:t>
            </a: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4,030</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06" name="Connector: Elbow 205">
            <a:extLst>
              <a:ext uri="{FF2B5EF4-FFF2-40B4-BE49-F238E27FC236}">
                <a16:creationId xmlns:a16="http://schemas.microsoft.com/office/drawing/2014/main" id="{057FA04A-BDAB-40FD-BD9E-A6962F77F67E}"/>
              </a:ext>
            </a:extLst>
          </p:cNvPr>
          <p:cNvCxnSpPr>
            <a:cxnSpLocks/>
            <a:endCxn id="197" idx="0"/>
          </p:cNvCxnSpPr>
          <p:nvPr/>
        </p:nvCxnSpPr>
        <p:spPr>
          <a:xfrm>
            <a:off x="1322595" y="4861560"/>
            <a:ext cx="554191" cy="24395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1DDA9A80-BD39-4D57-BBCD-48C722F58A04}"/>
              </a:ext>
            </a:extLst>
          </p:cNvPr>
          <p:cNvSpPr/>
          <p:nvPr/>
        </p:nvSpPr>
        <p:spPr>
          <a:xfrm>
            <a:off x="3605057" y="507849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4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Ongoing Treatment 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166,909</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47" name="Connector: Elbow 246">
            <a:extLst>
              <a:ext uri="{FF2B5EF4-FFF2-40B4-BE49-F238E27FC236}">
                <a16:creationId xmlns:a16="http://schemas.microsoft.com/office/drawing/2014/main" id="{741D63D2-07FA-4E5D-A081-53C41773A66D}"/>
              </a:ext>
            </a:extLst>
          </p:cNvPr>
          <p:cNvCxnSpPr>
            <a:cxnSpLocks/>
            <a:stCxn id="97" idx="2"/>
            <a:endCxn id="207" idx="0"/>
          </p:cNvCxnSpPr>
          <p:nvPr/>
        </p:nvCxnSpPr>
        <p:spPr>
          <a:xfrm rot="16200000" flipH="1">
            <a:off x="3341971" y="4358205"/>
            <a:ext cx="468615" cy="971957"/>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434C3B97-0D88-4F0D-A0B3-0DDE65189B12}"/>
              </a:ext>
            </a:extLst>
          </p:cNvPr>
          <p:cNvCxnSpPr>
            <a:cxnSpLocks/>
            <a:endCxn id="97" idx="0"/>
          </p:cNvCxnSpPr>
          <p:nvPr/>
        </p:nvCxnSpPr>
        <p:spPr>
          <a:xfrm rot="5400000" flipH="1" flipV="1">
            <a:off x="3083950" y="4078962"/>
            <a:ext cx="6350" cy="6350"/>
          </a:xfrm>
          <a:prstGeom prst="bentConnector3">
            <a:avLst>
              <a:gd name="adj1" fmla="val 710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8700B44A-9623-498A-9504-616F9D9BF811}"/>
              </a:ext>
            </a:extLst>
          </p:cNvPr>
          <p:cNvSpPr/>
          <p:nvPr/>
        </p:nvSpPr>
        <p:spPr>
          <a:xfrm>
            <a:off x="4007381" y="4078961"/>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Deny Codes</a:t>
            </a:r>
          </a:p>
          <a:p>
            <a:pPr algn="ctr" rtl="0" eaLnBrk="1" fontAlgn="auto" hangingPunct="1">
              <a:lnSpc>
                <a:spcPct val="100000"/>
              </a:lnSpc>
              <a:spcBef>
                <a:spcPts val="0"/>
              </a:spcBef>
              <a:spcAft>
                <a:spcPts val="0"/>
              </a:spcAft>
            </a:pPr>
            <a:r>
              <a:rPr lang="en-US" sz="1050" dirty="0">
                <a:solidFill>
                  <a:srgbClr val="FFFFFF"/>
                </a:solidFill>
                <a:latin typeface="Arial"/>
              </a:rPr>
              <a:t>Claims 26,908(4%)</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80%</a:t>
            </a:r>
          </a:p>
        </p:txBody>
      </p:sp>
      <p:sp>
        <p:nvSpPr>
          <p:cNvPr id="296" name="Rectangle 295">
            <a:extLst>
              <a:ext uri="{FF2B5EF4-FFF2-40B4-BE49-F238E27FC236}">
                <a16:creationId xmlns:a16="http://schemas.microsoft.com/office/drawing/2014/main" id="{9DFFF52C-E5FD-4BE5-89D7-B86ACCC2D5F2}"/>
              </a:ext>
            </a:extLst>
          </p:cNvPr>
          <p:cNvSpPr/>
          <p:nvPr/>
        </p:nvSpPr>
        <p:spPr>
          <a:xfrm>
            <a:off x="4703051" y="5078491"/>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sz="1050" b="1" dirty="0">
                <a:solidFill>
                  <a:schemeClr val="tx1">
                    <a:lumMod val="50000"/>
                  </a:schemeClr>
                </a:solidFill>
              </a:rPr>
              <a:t>BOT 5 :</a:t>
            </a:r>
          </a:p>
          <a:p>
            <a:pPr algn="ctr" fontAlgn="auto">
              <a:spcBef>
                <a:spcPts val="0"/>
              </a:spcBef>
              <a:spcAft>
                <a:spcPts val="0"/>
              </a:spcAft>
            </a:pPr>
            <a:endParaRPr lang="en-US" sz="1050" b="1" dirty="0">
              <a:solidFill>
                <a:schemeClr val="tx1">
                  <a:lumMod val="50000"/>
                </a:schemeClr>
              </a:solidFill>
            </a:endParaRPr>
          </a:p>
          <a:p>
            <a:pPr algn="ctr" fontAlgn="auto">
              <a:spcBef>
                <a:spcPts val="0"/>
              </a:spcBef>
              <a:spcAft>
                <a:spcPts val="0"/>
              </a:spcAft>
            </a:pPr>
            <a:r>
              <a:rPr lang="en-US" sz="1050" dirty="0">
                <a:solidFill>
                  <a:schemeClr val="tx1">
                    <a:lumMod val="50000"/>
                  </a:schemeClr>
                </a:solidFill>
              </a:rPr>
              <a:t>Assisted</a:t>
            </a:r>
          </a:p>
          <a:p>
            <a:pPr algn="ctr" fontAlgn="auto">
              <a:spcBef>
                <a:spcPts val="0"/>
              </a:spcBef>
              <a:spcAft>
                <a:spcPts val="0"/>
              </a:spcAft>
            </a:pPr>
            <a:r>
              <a:rPr lang="en-US" sz="1050" dirty="0">
                <a:solidFill>
                  <a:schemeClr val="tx1">
                    <a:lumMod val="50000"/>
                  </a:schemeClr>
                </a:solidFill>
              </a:rPr>
              <a:t>Decision Review Suite (ADRS)</a:t>
            </a:r>
          </a:p>
          <a:p>
            <a:pPr algn="ctr" fontAlgn="auto">
              <a:spcBef>
                <a:spcPts val="0"/>
              </a:spcBef>
              <a:spcAft>
                <a:spcPts val="0"/>
              </a:spcAft>
            </a:pPr>
            <a:endParaRPr lang="en-US" sz="1050" dirty="0">
              <a:solidFill>
                <a:schemeClr val="tx1">
                  <a:lumMod val="50000"/>
                </a:schemeClr>
              </a:solidFill>
            </a:endParaRPr>
          </a:p>
          <a:p>
            <a:pPr algn="ctr" fontAlgn="auto">
              <a:spcBef>
                <a:spcPts val="0"/>
              </a:spcBef>
              <a:spcAft>
                <a:spcPts val="0"/>
              </a:spcAft>
            </a:pPr>
            <a:endParaRPr lang="en-US" sz="1050" dirty="0">
              <a:solidFill>
                <a:schemeClr val="tx1">
                  <a:lumMod val="50000"/>
                </a:schemeClr>
              </a:solidFil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a:t>
            </a: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24,747</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98" name="Connector: Elbow 297">
            <a:extLst>
              <a:ext uri="{FF2B5EF4-FFF2-40B4-BE49-F238E27FC236}">
                <a16:creationId xmlns:a16="http://schemas.microsoft.com/office/drawing/2014/main" id="{9576684F-34C2-4596-BC65-86A929B2CBFB}"/>
              </a:ext>
            </a:extLst>
          </p:cNvPr>
          <p:cNvCxnSpPr>
            <a:stCxn id="264" idx="2"/>
            <a:endCxn id="296" idx="0"/>
          </p:cNvCxnSpPr>
          <p:nvPr/>
        </p:nvCxnSpPr>
        <p:spPr>
          <a:xfrm rot="16200000" flipH="1">
            <a:off x="4768609" y="4686848"/>
            <a:ext cx="468615" cy="314670"/>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Connector: Elbow 311">
            <a:extLst>
              <a:ext uri="{FF2B5EF4-FFF2-40B4-BE49-F238E27FC236}">
                <a16:creationId xmlns:a16="http://schemas.microsoft.com/office/drawing/2014/main" id="{5F0D0EDC-7D7E-4EA7-A2A5-6AAAFFF39E4C}"/>
              </a:ext>
            </a:extLst>
          </p:cNvPr>
          <p:cNvCxnSpPr>
            <a:cxnSpLocks/>
            <a:stCxn id="94" idx="2"/>
            <a:endCxn id="264" idx="0"/>
          </p:cNvCxnSpPr>
          <p:nvPr/>
        </p:nvCxnSpPr>
        <p:spPr>
          <a:xfrm rot="16200000" flipH="1">
            <a:off x="3924440" y="3157820"/>
            <a:ext cx="943966" cy="898316"/>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5" name="Rectangle 324">
            <a:extLst>
              <a:ext uri="{FF2B5EF4-FFF2-40B4-BE49-F238E27FC236}">
                <a16:creationId xmlns:a16="http://schemas.microsoft.com/office/drawing/2014/main" id="{D1F499ED-A3D8-4589-A453-8BB6B617572E}"/>
              </a:ext>
            </a:extLst>
          </p:cNvPr>
          <p:cNvSpPr/>
          <p:nvPr/>
        </p:nvSpPr>
        <p:spPr>
          <a:xfrm>
            <a:off x="3636664"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37,170</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29" name="Rectangle 328">
            <a:extLst>
              <a:ext uri="{FF2B5EF4-FFF2-40B4-BE49-F238E27FC236}">
                <a16:creationId xmlns:a16="http://schemas.microsoft.com/office/drawing/2014/main" id="{627807B3-50D2-442B-AE53-D97B8437DDBC}"/>
              </a:ext>
            </a:extLst>
          </p:cNvPr>
          <p:cNvSpPr/>
          <p:nvPr/>
        </p:nvSpPr>
        <p:spPr>
          <a:xfrm>
            <a:off x="2572700"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1,617</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30" name="Rectangle 329">
            <a:extLst>
              <a:ext uri="{FF2B5EF4-FFF2-40B4-BE49-F238E27FC236}">
                <a16:creationId xmlns:a16="http://schemas.microsoft.com/office/drawing/2014/main" id="{77A3119C-314A-44EC-983D-C1125019241D}"/>
              </a:ext>
            </a:extLst>
          </p:cNvPr>
          <p:cNvSpPr/>
          <p:nvPr/>
        </p:nvSpPr>
        <p:spPr>
          <a:xfrm>
            <a:off x="1508735"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33,854</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31" name="Rectangle 330">
            <a:extLst>
              <a:ext uri="{FF2B5EF4-FFF2-40B4-BE49-F238E27FC236}">
                <a16:creationId xmlns:a16="http://schemas.microsoft.com/office/drawing/2014/main" id="{E16747D9-2B3A-4CA1-A22D-10E14EE844CD}"/>
              </a:ext>
            </a:extLst>
          </p:cNvPr>
          <p:cNvSpPr/>
          <p:nvPr/>
        </p:nvSpPr>
        <p:spPr>
          <a:xfrm>
            <a:off x="444724" y="8573452"/>
            <a:ext cx="877870"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62,512</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2" name="Isosceles Triangle 1">
            <a:extLst>
              <a:ext uri="{FF2B5EF4-FFF2-40B4-BE49-F238E27FC236}">
                <a16:creationId xmlns:a16="http://schemas.microsoft.com/office/drawing/2014/main" id="{A2AD8265-FD67-434D-8709-52E925CD66EC}"/>
              </a:ext>
            </a:extLst>
          </p:cNvPr>
          <p:cNvSpPr/>
          <p:nvPr/>
        </p:nvSpPr>
        <p:spPr>
          <a:xfrm rot="10800000">
            <a:off x="43233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7" name="Connector: Elbow 46">
            <a:extLst>
              <a:ext uri="{FF2B5EF4-FFF2-40B4-BE49-F238E27FC236}">
                <a16:creationId xmlns:a16="http://schemas.microsoft.com/office/drawing/2014/main" id="{0B436A9E-D3D1-4B69-AF27-903BAFA786D0}"/>
              </a:ext>
            </a:extLst>
          </p:cNvPr>
          <p:cNvCxnSpPr>
            <a:cxnSpLocks/>
          </p:cNvCxnSpPr>
          <p:nvPr/>
        </p:nvCxnSpPr>
        <p:spPr>
          <a:xfrm flipV="1">
            <a:off x="5830381" y="5968349"/>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62009FE-AD81-4979-B0F5-53C88E0AF4A6}"/>
              </a:ext>
            </a:extLst>
          </p:cNvPr>
          <p:cNvCxnSpPr>
            <a:cxnSpLocks/>
          </p:cNvCxnSpPr>
          <p:nvPr/>
        </p:nvCxnSpPr>
        <p:spPr>
          <a:xfrm flipV="1">
            <a:off x="5831570" y="6629687"/>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5CBF51F-6DD6-46A1-9091-1452460CF8EA}"/>
              </a:ext>
            </a:extLst>
          </p:cNvPr>
          <p:cNvSpPr txBox="1"/>
          <p:nvPr/>
        </p:nvSpPr>
        <p:spPr>
          <a:xfrm>
            <a:off x="445273" y="1198035"/>
            <a:ext cx="687542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Calibri" panose="020F0502020204030204" pitchFamily="34" charset="0"/>
              </a:rPr>
              <a:t>Analyzing the distribution of the E&amp;I Inventory across different categories of CPT codes and solutions deployed with the intent of identifying additional opportunities</a:t>
            </a:r>
            <a:endPar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56" name="Rectangle 55">
            <a:extLst>
              <a:ext uri="{FF2B5EF4-FFF2-40B4-BE49-F238E27FC236}">
                <a16:creationId xmlns:a16="http://schemas.microsoft.com/office/drawing/2014/main" id="{90EAE4C5-EBA8-44BD-BD08-15FEE25EAA81}"/>
              </a:ext>
            </a:extLst>
          </p:cNvPr>
          <p:cNvSpPr/>
          <p:nvPr/>
        </p:nvSpPr>
        <p:spPr>
          <a:xfrm>
            <a:off x="259827" y="1774179"/>
            <a:ext cx="7385573" cy="8013006"/>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Rectangle 18">
            <a:extLst>
              <a:ext uri="{FF2B5EF4-FFF2-40B4-BE49-F238E27FC236}">
                <a16:creationId xmlns:a16="http://schemas.microsoft.com/office/drawing/2014/main" id="{347EEE67-63CB-4C78-BEB4-FC618CE3892C}"/>
              </a:ext>
            </a:extLst>
          </p:cNvPr>
          <p:cNvSpPr/>
          <p:nvPr/>
        </p:nvSpPr>
        <p:spPr>
          <a:xfrm>
            <a:off x="395050" y="4989518"/>
            <a:ext cx="978408"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44223CC-C688-4D6F-BFAD-BA92998613F6}"/>
              </a:ext>
            </a:extLst>
          </p:cNvPr>
          <p:cNvSpPr/>
          <p:nvPr/>
        </p:nvSpPr>
        <p:spPr>
          <a:xfrm>
            <a:off x="1446362"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5CFC9FC-5388-4033-BE73-67D9FD3D4D76}"/>
              </a:ext>
            </a:extLst>
          </p:cNvPr>
          <p:cNvSpPr/>
          <p:nvPr/>
        </p:nvSpPr>
        <p:spPr>
          <a:xfrm>
            <a:off x="3567275"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7D6A9BC-E32C-4F14-BB18-E4ED5451A8E1}"/>
              </a:ext>
            </a:extLst>
          </p:cNvPr>
          <p:cNvSpPr/>
          <p:nvPr/>
        </p:nvSpPr>
        <p:spPr>
          <a:xfrm>
            <a:off x="2506818"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02516A40-D227-4F4E-8CD0-4C8BB7D2F1A6}"/>
              </a:ext>
            </a:extLst>
          </p:cNvPr>
          <p:cNvSpPr/>
          <p:nvPr/>
        </p:nvSpPr>
        <p:spPr>
          <a:xfrm rot="10800000">
            <a:off x="149584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Isosceles Triangle 67">
            <a:extLst>
              <a:ext uri="{FF2B5EF4-FFF2-40B4-BE49-F238E27FC236}">
                <a16:creationId xmlns:a16="http://schemas.microsoft.com/office/drawing/2014/main" id="{098760BA-BE00-4C2C-8D83-EC073C5186C2}"/>
              </a:ext>
            </a:extLst>
          </p:cNvPr>
          <p:cNvSpPr/>
          <p:nvPr/>
        </p:nvSpPr>
        <p:spPr>
          <a:xfrm rot="10800000">
            <a:off x="362286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id="{7B67AB4D-B60E-43E6-B0C8-E798F6823CEB}"/>
              </a:ext>
            </a:extLst>
          </p:cNvPr>
          <p:cNvSpPr/>
          <p:nvPr/>
        </p:nvSpPr>
        <p:spPr>
          <a:xfrm rot="10800000">
            <a:off x="255935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Isosceles Triangle 69">
            <a:extLst>
              <a:ext uri="{FF2B5EF4-FFF2-40B4-BE49-F238E27FC236}">
                <a16:creationId xmlns:a16="http://schemas.microsoft.com/office/drawing/2014/main" id="{C8D80A9B-D035-48C3-BDF6-DEA090B32185}"/>
              </a:ext>
            </a:extLst>
          </p:cNvPr>
          <p:cNvSpPr/>
          <p:nvPr/>
        </p:nvSpPr>
        <p:spPr>
          <a:xfrm rot="10800000">
            <a:off x="4703051" y="7885353"/>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467E1ABD-FFC1-4920-A667-6E928FC68D91}"/>
              </a:ext>
            </a:extLst>
          </p:cNvPr>
          <p:cNvSpPr/>
          <p:nvPr/>
        </p:nvSpPr>
        <p:spPr>
          <a:xfrm>
            <a:off x="4721339" y="8581917"/>
            <a:ext cx="1061906" cy="8795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Deployment in late Dec 2020</a:t>
            </a:r>
            <a:endParaRPr lang="en-US" sz="1000" b="1" dirty="0">
              <a:solidFill>
                <a:srgbClr val="FFFFFF"/>
              </a:solidFill>
              <a:latin typeface="Arial"/>
            </a:endParaRP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Tree>
    <p:extLst>
      <p:ext uri="{BB962C8B-B14F-4D97-AF65-F5344CB8AC3E}">
        <p14:creationId xmlns:p14="http://schemas.microsoft.com/office/powerpoint/2010/main" val="14428471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4</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8" name="Title 1">
            <a:extLst>
              <a:ext uri="{FF2B5EF4-FFF2-40B4-BE49-F238E27FC236}">
                <a16:creationId xmlns:a16="http://schemas.microsoft.com/office/drawing/2014/main" id="{BB8A18F8-1D69-4C8A-BD19-AA8133515F30}"/>
              </a:ext>
            </a:extLst>
          </p:cNvPr>
          <p:cNvSpPr>
            <a:spLocks noGrp="1"/>
          </p:cNvSpPr>
          <p:nvPr>
            <p:ph type="title"/>
          </p:nvPr>
        </p:nvSpPr>
        <p:spPr>
          <a:xfrm>
            <a:off x="350748" y="638046"/>
            <a:ext cx="6973164" cy="453025"/>
          </a:xfrm>
        </p:spPr>
        <p:txBody>
          <a:bodyPr>
            <a:normAutofit/>
          </a:bodyPr>
          <a:lstStyle/>
          <a:p>
            <a:r>
              <a:rPr lang="en-US" sz="1800" dirty="0"/>
              <a:t>E&amp;I Initial Review Predictive Model Deep Dive</a:t>
            </a:r>
          </a:p>
        </p:txBody>
      </p:sp>
      <p:sp>
        <p:nvSpPr>
          <p:cNvPr id="14" name="Rectangle: Rounded Corners 13">
            <a:extLst>
              <a:ext uri="{FF2B5EF4-FFF2-40B4-BE49-F238E27FC236}">
                <a16:creationId xmlns:a16="http://schemas.microsoft.com/office/drawing/2014/main" id="{3A0D65AA-F388-4AE0-806B-82AE21E1DB99}"/>
              </a:ext>
            </a:extLst>
          </p:cNvPr>
          <p:cNvSpPr/>
          <p:nvPr/>
        </p:nvSpPr>
        <p:spPr>
          <a:xfrm>
            <a:off x="158607" y="2914883"/>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71,106 </a:t>
            </a:r>
            <a:r>
              <a:rPr lang="en-US" dirty="0">
                <a:solidFill>
                  <a:srgbClr val="000000"/>
                </a:solidFill>
              </a:rPr>
              <a:t>Low Risk Claims </a:t>
            </a:r>
            <a:r>
              <a:rPr lang="en-US" sz="1200" dirty="0">
                <a:solidFill>
                  <a:srgbClr val="000000"/>
                </a:solidFill>
              </a:rPr>
              <a:t>(Eligible for BOT Release)</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Rectangle: Rounded Corners 16">
            <a:extLst>
              <a:ext uri="{FF2B5EF4-FFF2-40B4-BE49-F238E27FC236}">
                <a16:creationId xmlns:a16="http://schemas.microsoft.com/office/drawing/2014/main" id="{099252F0-EB43-4A55-A4D9-0285FF11D3D1}"/>
              </a:ext>
            </a:extLst>
          </p:cNvPr>
          <p:cNvSpPr/>
          <p:nvPr/>
        </p:nvSpPr>
        <p:spPr>
          <a:xfrm>
            <a:off x="1563723" y="3604457"/>
            <a:ext cx="2212434"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9,055</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a:ea typeface="+mn-ea"/>
                <a:cs typeface="+mn-cs"/>
              </a:rPr>
              <a:t>Already Released Claims</a:t>
            </a:r>
          </a:p>
        </p:txBody>
      </p:sp>
      <p:sp>
        <p:nvSpPr>
          <p:cNvPr id="18" name="Rectangle: Rounded Corners 17">
            <a:extLst>
              <a:ext uri="{FF2B5EF4-FFF2-40B4-BE49-F238E27FC236}">
                <a16:creationId xmlns:a16="http://schemas.microsoft.com/office/drawing/2014/main" id="{93CF2A85-49B3-4E31-8F6F-F084C283AE97}"/>
              </a:ext>
            </a:extLst>
          </p:cNvPr>
          <p:cNvSpPr/>
          <p:nvPr/>
        </p:nvSpPr>
        <p:spPr>
          <a:xfrm>
            <a:off x="1563723" y="4898393"/>
            <a:ext cx="2212434" cy="506063"/>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9,479</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a:ea typeface="+mn-ea"/>
                <a:cs typeface="+mn-cs"/>
              </a:rPr>
              <a:t>Issue in Update</a:t>
            </a:r>
          </a:p>
        </p:txBody>
      </p:sp>
      <p:sp>
        <p:nvSpPr>
          <p:cNvPr id="32" name="TextBox 31">
            <a:extLst>
              <a:ext uri="{FF2B5EF4-FFF2-40B4-BE49-F238E27FC236}">
                <a16:creationId xmlns:a16="http://schemas.microsoft.com/office/drawing/2014/main" id="{B3CAFDCD-4A9A-47B2-A76A-AF931C220328}"/>
              </a:ext>
            </a:extLst>
          </p:cNvPr>
          <p:cNvSpPr txBox="1"/>
          <p:nvPr/>
        </p:nvSpPr>
        <p:spPr>
          <a:xfrm>
            <a:off x="399618" y="1200470"/>
            <a:ext cx="687542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This section provides an overview of the E&amp;I Initial Review Predictive Model solution a</a:t>
            </a:r>
            <a:r>
              <a:rPr lang="en-US" i="1" dirty="0">
                <a:solidFill>
                  <a:srgbClr val="000000"/>
                </a:solidFill>
              </a:rPr>
              <a:t>nd illustrates an opportunity for claim release by Bot</a:t>
            </a:r>
            <a:endParaRPr kumimoji="0" lang="en-US" sz="1400" b="0" i="1" u="none" strike="noStrike" kern="1200" cap="none" spc="0" normalizeH="0" baseline="0" noProof="0" dirty="0">
              <a:ln>
                <a:noFill/>
              </a:ln>
              <a:solidFill>
                <a:srgbClr val="000000"/>
              </a:solidFill>
              <a:effectLst/>
              <a:uLnTx/>
              <a:uFillTx/>
            </a:endParaRPr>
          </a:p>
        </p:txBody>
      </p:sp>
      <p:sp>
        <p:nvSpPr>
          <p:cNvPr id="51" name="TextBox 50">
            <a:extLst>
              <a:ext uri="{FF2B5EF4-FFF2-40B4-BE49-F238E27FC236}">
                <a16:creationId xmlns:a16="http://schemas.microsoft.com/office/drawing/2014/main" id="{35DBBA1D-353E-4D75-A7A9-BCACF52A55B2}"/>
              </a:ext>
            </a:extLst>
          </p:cNvPr>
          <p:cNvSpPr txBox="1"/>
          <p:nvPr/>
        </p:nvSpPr>
        <p:spPr>
          <a:xfrm>
            <a:off x="4298664" y="3895191"/>
            <a:ext cx="3212640" cy="307777"/>
          </a:xfrm>
          <a:prstGeom prst="rect">
            <a:avLst/>
          </a:prstGeom>
          <a:solidFill>
            <a:schemeClr val="accent2">
              <a:lumMod val="7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ts val="400"/>
              </a:spcAft>
              <a:buClr>
                <a:srgbClr val="00A8F7"/>
              </a:buClr>
              <a:buSzTx/>
              <a:buFontTx/>
              <a:buNone/>
              <a:tabLst/>
              <a:defRPr/>
            </a:pPr>
            <a:r>
              <a:rPr kumimoji="0" lang="en-US" sz="1400" b="1" i="1" u="none" strike="noStrike" kern="1200" cap="none" spc="0" normalizeH="0" baseline="0" noProof="0" dirty="0">
                <a:ln>
                  <a:noFill/>
                </a:ln>
                <a:solidFill>
                  <a:srgbClr val="FFFFFF"/>
                </a:solidFill>
                <a:effectLst/>
                <a:uLnTx/>
                <a:uFillTx/>
                <a:latin typeface="Arial" pitchFamily="34" charset="0"/>
                <a:ea typeface="ＭＳ Ｐゴシック" pitchFamily="34" charset="-128"/>
                <a:cs typeface="+mn-cs"/>
              </a:rPr>
              <a:t>Improvement Opportunity</a:t>
            </a:r>
          </a:p>
        </p:txBody>
      </p:sp>
      <p:sp>
        <p:nvSpPr>
          <p:cNvPr id="61" name="Rectangle: Rounded Corners 60">
            <a:extLst>
              <a:ext uri="{FF2B5EF4-FFF2-40B4-BE49-F238E27FC236}">
                <a16:creationId xmlns:a16="http://schemas.microsoft.com/office/drawing/2014/main" id="{B939CACB-4818-42BD-9942-C12D344185A2}"/>
              </a:ext>
            </a:extLst>
          </p:cNvPr>
          <p:cNvSpPr/>
          <p:nvPr/>
        </p:nvSpPr>
        <p:spPr>
          <a:xfrm>
            <a:off x="1563723" y="4251425"/>
            <a:ext cx="2212434"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52,572</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lang="en-US" dirty="0">
                <a:solidFill>
                  <a:srgbClr val="000000"/>
                </a:solidFill>
                <a:latin typeface="Arial"/>
              </a:rPr>
              <a:t>BOT </a:t>
            </a:r>
            <a:r>
              <a:rPr kumimoji="0" lang="en-US" sz="1400" b="0" i="0" u="none" strike="noStrike" kern="1200" cap="none" spc="0" normalizeH="0" baseline="0" noProof="0" dirty="0">
                <a:ln>
                  <a:noFill/>
                </a:ln>
                <a:solidFill>
                  <a:srgbClr val="000000"/>
                </a:solidFill>
                <a:effectLst/>
                <a:uLnTx/>
                <a:uFillTx/>
                <a:latin typeface="Arial"/>
                <a:ea typeface="+mn-ea"/>
                <a:cs typeface="+mn-cs"/>
              </a:rPr>
              <a:t>Released Claims</a:t>
            </a:r>
          </a:p>
        </p:txBody>
      </p:sp>
      <p:pic>
        <p:nvPicPr>
          <p:cNvPr id="2" name="Picture 1">
            <a:extLst>
              <a:ext uri="{FF2B5EF4-FFF2-40B4-BE49-F238E27FC236}">
                <a16:creationId xmlns:a16="http://schemas.microsoft.com/office/drawing/2014/main" id="{5146EFD1-0F9A-4743-BD69-98ADDB4DE1B7}"/>
              </a:ext>
            </a:extLst>
          </p:cNvPr>
          <p:cNvPicPr>
            <a:picLocks noChangeAspect="1"/>
          </p:cNvPicPr>
          <p:nvPr/>
        </p:nvPicPr>
        <p:blipFill>
          <a:blip r:embed="rId2"/>
          <a:stretch>
            <a:fillRect/>
          </a:stretch>
        </p:blipFill>
        <p:spPr>
          <a:xfrm>
            <a:off x="4649032" y="6522878"/>
            <a:ext cx="2387398" cy="2329748"/>
          </a:xfrm>
          <a:prstGeom prst="rect">
            <a:avLst/>
          </a:prstGeom>
        </p:spPr>
      </p:pic>
      <p:sp>
        <p:nvSpPr>
          <p:cNvPr id="3" name="TextBox 2">
            <a:extLst>
              <a:ext uri="{FF2B5EF4-FFF2-40B4-BE49-F238E27FC236}">
                <a16:creationId xmlns:a16="http://schemas.microsoft.com/office/drawing/2014/main" id="{3A9A3575-2D10-4C9E-9B66-5F4FBD6EDC75}"/>
              </a:ext>
            </a:extLst>
          </p:cNvPr>
          <p:cNvSpPr txBox="1"/>
          <p:nvPr/>
        </p:nvSpPr>
        <p:spPr>
          <a:xfrm>
            <a:off x="4330520" y="8788285"/>
            <a:ext cx="3282084" cy="307777"/>
          </a:xfrm>
          <a:prstGeom prst="rect">
            <a:avLst/>
          </a:prstGeom>
          <a:noFill/>
        </p:spPr>
        <p:txBody>
          <a:bodyPr wrap="square" rtlCol="0">
            <a:spAutoFit/>
          </a:bodyPr>
          <a:lstStyle/>
          <a:p>
            <a:pPr>
              <a:spcAft>
                <a:spcPts val="400"/>
              </a:spcAft>
              <a:buClr>
                <a:schemeClr val="accent3"/>
              </a:buClr>
            </a:pPr>
            <a:r>
              <a:rPr lang="en-US" i="1" dirty="0">
                <a:solidFill>
                  <a:srgbClr val="4D4D4D"/>
                </a:solidFill>
              </a:rPr>
              <a:t>The Model accuracy stands at 95%</a:t>
            </a:r>
          </a:p>
        </p:txBody>
      </p:sp>
      <p:sp>
        <p:nvSpPr>
          <p:cNvPr id="56" name="Rectangle 55">
            <a:extLst>
              <a:ext uri="{FF2B5EF4-FFF2-40B4-BE49-F238E27FC236}">
                <a16:creationId xmlns:a16="http://schemas.microsoft.com/office/drawing/2014/main" id="{02D3D926-272E-4A12-9F65-10622D41ED66}"/>
              </a:ext>
            </a:extLst>
          </p:cNvPr>
          <p:cNvSpPr/>
          <p:nvPr/>
        </p:nvSpPr>
        <p:spPr>
          <a:xfrm>
            <a:off x="4015165" y="6070350"/>
            <a:ext cx="3575035" cy="3089511"/>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065A034-5A11-4D18-8B1F-1CE58BA33C2B}"/>
              </a:ext>
            </a:extLst>
          </p:cNvPr>
          <p:cNvSpPr/>
          <p:nvPr/>
        </p:nvSpPr>
        <p:spPr>
          <a:xfrm>
            <a:off x="317659" y="6070351"/>
            <a:ext cx="3425020" cy="3089511"/>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7B23716C-25BA-403E-94EF-162415C1554E}"/>
              </a:ext>
            </a:extLst>
          </p:cNvPr>
          <p:cNvSpPr txBox="1"/>
          <p:nvPr/>
        </p:nvSpPr>
        <p:spPr>
          <a:xfrm>
            <a:off x="4479689" y="6228555"/>
            <a:ext cx="2476643" cy="307777"/>
          </a:xfrm>
          <a:prstGeom prst="rect">
            <a:avLst/>
          </a:prstGeom>
          <a:noFill/>
        </p:spPr>
        <p:txBody>
          <a:bodyPr wrap="square" rtlCol="0">
            <a:spAutoFit/>
          </a:bodyPr>
          <a:lstStyle/>
          <a:p>
            <a:pPr algn="ctr">
              <a:spcAft>
                <a:spcPts val="400"/>
              </a:spcAft>
              <a:buClr>
                <a:schemeClr val="accent3"/>
              </a:buClr>
            </a:pPr>
            <a:r>
              <a:rPr lang="en-US" b="1" i="1" dirty="0">
                <a:solidFill>
                  <a:srgbClr val="000000"/>
                </a:solidFill>
              </a:rPr>
              <a:t>Audit Process</a:t>
            </a:r>
          </a:p>
        </p:txBody>
      </p:sp>
      <p:sp>
        <p:nvSpPr>
          <p:cNvPr id="70" name="TextBox 69">
            <a:extLst>
              <a:ext uri="{FF2B5EF4-FFF2-40B4-BE49-F238E27FC236}">
                <a16:creationId xmlns:a16="http://schemas.microsoft.com/office/drawing/2014/main" id="{D6871F00-62A0-4EE8-96F7-FEB36C0C4F7A}"/>
              </a:ext>
            </a:extLst>
          </p:cNvPr>
          <p:cNvSpPr txBox="1"/>
          <p:nvPr/>
        </p:nvSpPr>
        <p:spPr>
          <a:xfrm>
            <a:off x="651905" y="6228555"/>
            <a:ext cx="2476643" cy="307777"/>
          </a:xfrm>
          <a:prstGeom prst="rect">
            <a:avLst/>
          </a:prstGeom>
          <a:noFill/>
        </p:spPr>
        <p:txBody>
          <a:bodyPr wrap="square" rtlCol="0">
            <a:spAutoFit/>
          </a:bodyPr>
          <a:lstStyle/>
          <a:p>
            <a:pPr algn="ctr">
              <a:spcAft>
                <a:spcPts val="400"/>
              </a:spcAft>
              <a:buClr>
                <a:schemeClr val="accent3"/>
              </a:buClr>
            </a:pPr>
            <a:r>
              <a:rPr lang="en-US" b="1" i="1" dirty="0">
                <a:solidFill>
                  <a:srgbClr val="000000"/>
                </a:solidFill>
              </a:rPr>
              <a:t>Issue in Update - Causes</a:t>
            </a:r>
          </a:p>
        </p:txBody>
      </p:sp>
      <p:sp>
        <p:nvSpPr>
          <p:cNvPr id="73" name="TextBox 72">
            <a:extLst>
              <a:ext uri="{FF2B5EF4-FFF2-40B4-BE49-F238E27FC236}">
                <a16:creationId xmlns:a16="http://schemas.microsoft.com/office/drawing/2014/main" id="{09E32705-17C1-447B-8663-E448E69C6E8F}"/>
              </a:ext>
            </a:extLst>
          </p:cNvPr>
          <p:cNvSpPr txBox="1"/>
          <p:nvPr/>
        </p:nvSpPr>
        <p:spPr>
          <a:xfrm>
            <a:off x="381114" y="6694535"/>
            <a:ext cx="3298110" cy="2123658"/>
          </a:xfrm>
          <a:prstGeom prst="rect">
            <a:avLst/>
          </a:prstGeom>
          <a:noFill/>
        </p:spPr>
        <p:txBody>
          <a:bodyPr wrap="square" rtlCol="0">
            <a:spAutoFit/>
          </a:bodyPr>
          <a:lstStyle/>
          <a:p>
            <a:pPr marL="171450" indent="-171450">
              <a:spcAft>
                <a:spcPts val="400"/>
              </a:spcAft>
              <a:buClr>
                <a:srgbClr val="000000"/>
              </a:buClr>
              <a:buFont typeface="Arial" panose="020B0604020202020204" pitchFamily="34" charset="0"/>
              <a:buChar char="•"/>
            </a:pPr>
            <a:r>
              <a:rPr lang="en-US" b="1" i="1" dirty="0">
                <a:solidFill>
                  <a:srgbClr val="000000"/>
                </a:solidFill>
              </a:rPr>
              <a:t>Hard Edits </a:t>
            </a:r>
          </a:p>
          <a:p>
            <a:pPr>
              <a:spcAft>
                <a:spcPts val="400"/>
              </a:spcAft>
              <a:buClr>
                <a:schemeClr val="accent3"/>
              </a:buClr>
            </a:pPr>
            <a:r>
              <a:rPr lang="en-US" i="1" dirty="0">
                <a:solidFill>
                  <a:srgbClr val="000000"/>
                </a:solidFill>
              </a:rPr>
              <a:t>Specific guidelines and SOPs need to be followed. Top reasons are-</a:t>
            </a:r>
          </a:p>
          <a:p>
            <a:pPr>
              <a:spcAft>
                <a:spcPts val="400"/>
              </a:spcAft>
              <a:buClr>
                <a:schemeClr val="accent3"/>
              </a:buClr>
            </a:pPr>
            <a:r>
              <a:rPr lang="en-US" i="1" dirty="0">
                <a:solidFill>
                  <a:srgbClr val="000000"/>
                </a:solidFill>
              </a:rPr>
              <a:t>Other Insurance Lines;</a:t>
            </a:r>
          </a:p>
          <a:p>
            <a:pPr>
              <a:spcAft>
                <a:spcPts val="400"/>
              </a:spcAft>
              <a:buClr>
                <a:schemeClr val="accent3"/>
              </a:buClr>
            </a:pPr>
            <a:r>
              <a:rPr lang="en-US" i="1" dirty="0">
                <a:solidFill>
                  <a:srgbClr val="000000"/>
                </a:solidFill>
              </a:rPr>
              <a:t>Medicare/ Medicaid ; Zero charge lines</a:t>
            </a:r>
          </a:p>
          <a:p>
            <a:pPr>
              <a:spcAft>
                <a:spcPts val="400"/>
              </a:spcAft>
              <a:buClr>
                <a:schemeClr val="accent3"/>
              </a:buClr>
            </a:pPr>
            <a:endParaRPr lang="en-US" i="1" dirty="0">
              <a:solidFill>
                <a:srgbClr val="000000"/>
              </a:solidFill>
            </a:endParaRPr>
          </a:p>
          <a:p>
            <a:pPr marL="285750" indent="-285750">
              <a:spcAft>
                <a:spcPts val="400"/>
              </a:spcAft>
              <a:buClr>
                <a:srgbClr val="000000"/>
              </a:buClr>
              <a:buFont typeface="Arial" panose="020B0604020202020204" pitchFamily="34" charset="0"/>
              <a:buChar char="•"/>
            </a:pPr>
            <a:r>
              <a:rPr lang="en-US" b="1" i="1" dirty="0">
                <a:solidFill>
                  <a:srgbClr val="000000"/>
                </a:solidFill>
              </a:rPr>
              <a:t>URN Claims</a:t>
            </a:r>
          </a:p>
          <a:p>
            <a:pPr>
              <a:spcAft>
                <a:spcPts val="400"/>
              </a:spcAft>
              <a:buClr>
                <a:schemeClr val="accent3"/>
              </a:buClr>
            </a:pPr>
            <a:r>
              <a:rPr lang="en-US" i="1" dirty="0">
                <a:solidFill>
                  <a:srgbClr val="000000"/>
                </a:solidFill>
              </a:rPr>
              <a:t>They require special access for release</a:t>
            </a:r>
          </a:p>
        </p:txBody>
      </p:sp>
      <p:sp>
        <p:nvSpPr>
          <p:cNvPr id="34" name="Star: 5 Points 33">
            <a:extLst>
              <a:ext uri="{FF2B5EF4-FFF2-40B4-BE49-F238E27FC236}">
                <a16:creationId xmlns:a16="http://schemas.microsoft.com/office/drawing/2014/main" id="{966B3DE4-A4B9-4A7C-B35E-8F8A9444D1FD}"/>
              </a:ext>
            </a:extLst>
          </p:cNvPr>
          <p:cNvSpPr/>
          <p:nvPr/>
        </p:nvSpPr>
        <p:spPr>
          <a:xfrm rot="16200000">
            <a:off x="3614652" y="4881257"/>
            <a:ext cx="346747" cy="377104"/>
          </a:xfrm>
          <a:prstGeom prst="star5">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Star: 5 Points 35">
            <a:extLst>
              <a:ext uri="{FF2B5EF4-FFF2-40B4-BE49-F238E27FC236}">
                <a16:creationId xmlns:a16="http://schemas.microsoft.com/office/drawing/2014/main" id="{9C2E12FF-A486-4916-ADAA-FCFFE71B11AA}"/>
              </a:ext>
            </a:extLst>
          </p:cNvPr>
          <p:cNvSpPr/>
          <p:nvPr/>
        </p:nvSpPr>
        <p:spPr>
          <a:xfrm rot="16200000">
            <a:off x="188424" y="5902629"/>
            <a:ext cx="346747" cy="377104"/>
          </a:xfrm>
          <a:prstGeom prst="star5">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5F055EA5-8BC1-44A7-8F8D-064942F5E176}"/>
              </a:ext>
            </a:extLst>
          </p:cNvPr>
          <p:cNvSpPr/>
          <p:nvPr/>
        </p:nvSpPr>
        <p:spPr>
          <a:xfrm>
            <a:off x="4684124" y="2900334"/>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85,067 </a:t>
            </a:r>
            <a:r>
              <a:rPr lang="en-US" dirty="0">
                <a:solidFill>
                  <a:srgbClr val="000000"/>
                </a:solidFill>
              </a:rPr>
              <a:t>High Risk Claims</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40" name="Rectangle: Rounded Corners 39">
            <a:extLst>
              <a:ext uri="{FF2B5EF4-FFF2-40B4-BE49-F238E27FC236}">
                <a16:creationId xmlns:a16="http://schemas.microsoft.com/office/drawing/2014/main" id="{3592DD53-FB6B-431B-B617-B2A228E7F742}"/>
              </a:ext>
            </a:extLst>
          </p:cNvPr>
          <p:cNvSpPr/>
          <p:nvPr/>
        </p:nvSpPr>
        <p:spPr>
          <a:xfrm>
            <a:off x="2637572" y="1956023"/>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156,173 </a:t>
            </a:r>
            <a:r>
              <a:rPr lang="en-US" dirty="0">
                <a:solidFill>
                  <a:srgbClr val="000000"/>
                </a:solidFill>
              </a:rPr>
              <a:t>Predictive model in-scope Claims</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9" name="Connector: Elbow 8">
            <a:extLst>
              <a:ext uri="{FF2B5EF4-FFF2-40B4-BE49-F238E27FC236}">
                <a16:creationId xmlns:a16="http://schemas.microsoft.com/office/drawing/2014/main" id="{715D6087-4F88-41CC-B89B-CB8615DDBE7D}"/>
              </a:ext>
            </a:extLst>
          </p:cNvPr>
          <p:cNvCxnSpPr>
            <a:stCxn id="40" idx="2"/>
            <a:endCxn id="14" idx="0"/>
          </p:cNvCxnSpPr>
          <p:nvPr/>
        </p:nvCxnSpPr>
        <p:spPr>
          <a:xfrm rot="5400000">
            <a:off x="2426269" y="1454951"/>
            <a:ext cx="440899" cy="2478965"/>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475AF68-869B-438B-8040-827ED4E3E833}"/>
              </a:ext>
            </a:extLst>
          </p:cNvPr>
          <p:cNvCxnSpPr>
            <a:cxnSpLocks/>
          </p:cNvCxnSpPr>
          <p:nvPr/>
        </p:nvCxnSpPr>
        <p:spPr>
          <a:xfrm rot="16200000" flipH="1">
            <a:off x="4696300" y="1663883"/>
            <a:ext cx="426350" cy="2046552"/>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203F7BF-EC80-4DB9-925B-65D3E0B37632}"/>
              </a:ext>
            </a:extLst>
          </p:cNvPr>
          <p:cNvCxnSpPr>
            <a:stCxn id="14" idx="2"/>
            <a:endCxn id="17" idx="1"/>
          </p:cNvCxnSpPr>
          <p:nvPr/>
        </p:nvCxnSpPr>
        <p:spPr>
          <a:xfrm rot="16200000" flipH="1">
            <a:off x="1270182" y="3569897"/>
            <a:ext cx="430594"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2B2A463-70BB-4270-8E34-AE67FE484590}"/>
              </a:ext>
            </a:extLst>
          </p:cNvPr>
          <p:cNvCxnSpPr>
            <a:stCxn id="14" idx="2"/>
            <a:endCxn id="61" idx="1"/>
          </p:cNvCxnSpPr>
          <p:nvPr/>
        </p:nvCxnSpPr>
        <p:spPr>
          <a:xfrm rot="16200000" flipH="1">
            <a:off x="946698" y="3893381"/>
            <a:ext cx="1077562"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B5FFD75-8122-4FA1-9418-57368BB21476}"/>
              </a:ext>
            </a:extLst>
          </p:cNvPr>
          <p:cNvCxnSpPr>
            <a:stCxn id="14" idx="2"/>
            <a:endCxn id="18" idx="1"/>
          </p:cNvCxnSpPr>
          <p:nvPr/>
        </p:nvCxnSpPr>
        <p:spPr>
          <a:xfrm rot="16200000" flipH="1">
            <a:off x="626189" y="4213890"/>
            <a:ext cx="1718581"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BC20206-F99C-4DA6-839B-099EED0E11AB}"/>
              </a:ext>
            </a:extLst>
          </p:cNvPr>
          <p:cNvSpPr/>
          <p:nvPr/>
        </p:nvSpPr>
        <p:spPr>
          <a:xfrm>
            <a:off x="4222766" y="3844646"/>
            <a:ext cx="3415239" cy="1674626"/>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4" name="Connector: Elbow 63">
            <a:extLst>
              <a:ext uri="{FF2B5EF4-FFF2-40B4-BE49-F238E27FC236}">
                <a16:creationId xmlns:a16="http://schemas.microsoft.com/office/drawing/2014/main" id="{E54157AB-7D49-4FE6-9DF4-8B1DCFF5A556}"/>
              </a:ext>
            </a:extLst>
          </p:cNvPr>
          <p:cNvCxnSpPr>
            <a:cxnSpLocks/>
            <a:stCxn id="38" idx="2"/>
            <a:endCxn id="65" idx="0"/>
          </p:cNvCxnSpPr>
          <p:nvPr/>
        </p:nvCxnSpPr>
        <p:spPr>
          <a:xfrm rot="5400000">
            <a:off x="5718394" y="3630287"/>
            <a:ext cx="426351" cy="236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AB67A08A-F034-4B5F-9488-63641C7A6822}"/>
              </a:ext>
            </a:extLst>
          </p:cNvPr>
          <p:cNvSpPr/>
          <p:nvPr/>
        </p:nvSpPr>
        <p:spPr>
          <a:xfrm>
            <a:off x="4301629" y="4412761"/>
            <a:ext cx="3310975" cy="738664"/>
          </a:xfrm>
          <a:prstGeom prst="rect">
            <a:avLst/>
          </a:prstGeom>
        </p:spPr>
        <p:txBody>
          <a:bodyPr wrap="square">
            <a:spAutoFit/>
          </a:bodyPr>
          <a:lstStyle/>
          <a:p>
            <a:pPr>
              <a:spcAft>
                <a:spcPts val="400"/>
              </a:spcAft>
              <a:buClr>
                <a:schemeClr val="accent3"/>
              </a:buClr>
            </a:pPr>
            <a:r>
              <a:rPr lang="en-US" b="1" i="1" dirty="0">
                <a:solidFill>
                  <a:srgbClr val="000000"/>
                </a:solidFill>
              </a:rPr>
              <a:t>6,540</a:t>
            </a:r>
            <a:r>
              <a:rPr lang="en-US" i="1" dirty="0">
                <a:solidFill>
                  <a:srgbClr val="000000"/>
                </a:solidFill>
              </a:rPr>
              <a:t> additional claims can be sent for BOT release through adequate Model recalibration/ parameters re-tuning</a:t>
            </a:r>
          </a:p>
        </p:txBody>
      </p:sp>
    </p:spTree>
    <p:extLst>
      <p:ext uri="{BB962C8B-B14F-4D97-AF65-F5344CB8AC3E}">
        <p14:creationId xmlns:p14="http://schemas.microsoft.com/office/powerpoint/2010/main" val="22543065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5</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17" name="Title 1">
            <a:extLst>
              <a:ext uri="{FF2B5EF4-FFF2-40B4-BE49-F238E27FC236}">
                <a16:creationId xmlns:a16="http://schemas.microsoft.com/office/drawing/2014/main" id="{298182E4-381A-4CDF-8CC2-4EA36E729632}"/>
              </a:ext>
            </a:extLst>
          </p:cNvPr>
          <p:cNvSpPr>
            <a:spLocks noGrp="1"/>
          </p:cNvSpPr>
          <p:nvPr>
            <p:ph type="title"/>
          </p:nvPr>
        </p:nvSpPr>
        <p:spPr>
          <a:xfrm>
            <a:off x="350748" y="638046"/>
            <a:ext cx="6973164" cy="453025"/>
          </a:xfrm>
        </p:spPr>
        <p:txBody>
          <a:bodyPr>
            <a:normAutofit/>
          </a:bodyPr>
          <a:lstStyle/>
          <a:p>
            <a:r>
              <a:rPr lang="en-US" sz="1800" dirty="0"/>
              <a:t>Opportunity : Already Released Claims</a:t>
            </a:r>
          </a:p>
        </p:txBody>
      </p:sp>
      <p:sp>
        <p:nvSpPr>
          <p:cNvPr id="19" name="TextBox 18">
            <a:extLst>
              <a:ext uri="{FF2B5EF4-FFF2-40B4-BE49-F238E27FC236}">
                <a16:creationId xmlns:a16="http://schemas.microsoft.com/office/drawing/2014/main" id="{5BFD2F65-7D0C-4007-B993-1A16F9BDBFC3}"/>
              </a:ext>
            </a:extLst>
          </p:cNvPr>
          <p:cNvSpPr txBox="1"/>
          <p:nvPr/>
        </p:nvSpPr>
        <p:spPr>
          <a:xfrm>
            <a:off x="2935958" y="2094432"/>
            <a:ext cx="4464302" cy="292388"/>
          </a:xfrm>
          <a:prstGeom prst="rect">
            <a:avLst/>
          </a:prstGeom>
          <a:noFill/>
        </p:spPr>
        <p:txBody>
          <a:bodyPr wrap="square" rtlCol="0">
            <a:spAutoFit/>
          </a:bodyPr>
          <a:lstStyle/>
          <a:p>
            <a:pPr algn="ctr">
              <a:spcAft>
                <a:spcPts val="400"/>
              </a:spcAft>
              <a:buClr>
                <a:schemeClr val="accent3"/>
              </a:buClr>
            </a:pPr>
            <a:r>
              <a:rPr lang="en-US" sz="1300" b="1" i="1" dirty="0">
                <a:solidFill>
                  <a:srgbClr val="4D4D4D"/>
                </a:solidFill>
              </a:rPr>
              <a:t>Initiative Wise Already Released Claim Volume</a:t>
            </a:r>
          </a:p>
        </p:txBody>
      </p:sp>
      <p:sp>
        <p:nvSpPr>
          <p:cNvPr id="23" name="TextBox 22">
            <a:extLst>
              <a:ext uri="{FF2B5EF4-FFF2-40B4-BE49-F238E27FC236}">
                <a16:creationId xmlns:a16="http://schemas.microsoft.com/office/drawing/2014/main" id="{5374073A-D654-453D-9CE4-F6A0EA8D510E}"/>
              </a:ext>
            </a:extLst>
          </p:cNvPr>
          <p:cNvSpPr txBox="1"/>
          <p:nvPr/>
        </p:nvSpPr>
        <p:spPr>
          <a:xfrm>
            <a:off x="445273" y="1210021"/>
            <a:ext cx="6875424" cy="1056700"/>
          </a:xfrm>
          <a:prstGeom prst="rect">
            <a:avLst/>
          </a:prstGeom>
          <a:noFill/>
        </p:spPr>
        <p:txBody>
          <a:bodyPr wrap="square" rtlCol="0">
            <a:spAutoFit/>
          </a:bodyPr>
          <a:lstStyle/>
          <a:p>
            <a:pPr>
              <a:spcAft>
                <a:spcPts val="400"/>
              </a:spcAft>
              <a:buClr>
                <a:schemeClr val="accent3"/>
              </a:buClr>
            </a:pPr>
            <a:r>
              <a:rPr lang="en-US" i="1" dirty="0">
                <a:solidFill>
                  <a:srgbClr val="000000"/>
                </a:solidFill>
              </a:rPr>
              <a:t>This section shows opportunity in reducing the manual effort on claim processing.</a:t>
            </a:r>
          </a:p>
          <a:p>
            <a:pPr>
              <a:spcAft>
                <a:spcPts val="400"/>
              </a:spcAft>
              <a:buClr>
                <a:schemeClr val="accent3"/>
              </a:buClr>
            </a:pPr>
            <a:r>
              <a:rPr lang="en-US" i="1" dirty="0">
                <a:solidFill>
                  <a:srgbClr val="000000"/>
                </a:solidFill>
              </a:rPr>
              <a:t>Already Released Claims are the claims eligible for release by the BOT. However, the MCR team worked on these claims before they could be released by the BOT.</a:t>
            </a:r>
          </a:p>
          <a:p>
            <a:pPr>
              <a:spcAft>
                <a:spcPts val="400"/>
              </a:spcAft>
              <a:buClr>
                <a:schemeClr val="accent3"/>
              </a:buClr>
            </a:pPr>
            <a:endParaRPr lang="en-US" i="1" dirty="0">
              <a:solidFill>
                <a:srgbClr val="000000"/>
              </a:solidFill>
            </a:endParaRPr>
          </a:p>
        </p:txBody>
      </p:sp>
      <p:sp>
        <p:nvSpPr>
          <p:cNvPr id="24" name="Rectangle: Rounded Corners 23">
            <a:extLst>
              <a:ext uri="{FF2B5EF4-FFF2-40B4-BE49-F238E27FC236}">
                <a16:creationId xmlns:a16="http://schemas.microsoft.com/office/drawing/2014/main" id="{F5829E68-1ED0-42CC-9331-73D7BBF6F30E}"/>
              </a:ext>
            </a:extLst>
          </p:cNvPr>
          <p:cNvSpPr/>
          <p:nvPr/>
        </p:nvSpPr>
        <p:spPr>
          <a:xfrm>
            <a:off x="470427" y="3493408"/>
            <a:ext cx="1798337" cy="123455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accent2">
                    <a:lumMod val="75000"/>
                  </a:schemeClr>
                </a:solidFill>
              </a:rPr>
              <a:t>45,397(12%) </a:t>
            </a:r>
            <a:r>
              <a:rPr lang="en-US" dirty="0">
                <a:solidFill>
                  <a:srgbClr val="000000"/>
                </a:solidFill>
              </a:rPr>
              <a:t>Claims ‘Already Released’ by MCR before BOT intervention</a:t>
            </a:r>
          </a:p>
        </p:txBody>
      </p:sp>
      <p:sp>
        <p:nvSpPr>
          <p:cNvPr id="34" name="Left Brace 33">
            <a:extLst>
              <a:ext uri="{FF2B5EF4-FFF2-40B4-BE49-F238E27FC236}">
                <a16:creationId xmlns:a16="http://schemas.microsoft.com/office/drawing/2014/main" id="{E152428B-75D9-4111-9A0E-F68949F41A9F}"/>
              </a:ext>
            </a:extLst>
          </p:cNvPr>
          <p:cNvSpPr/>
          <p:nvPr/>
        </p:nvSpPr>
        <p:spPr>
          <a:xfrm>
            <a:off x="2318062" y="2044905"/>
            <a:ext cx="360345" cy="3065583"/>
          </a:xfrm>
          <a:prstGeom prst="leftBrace">
            <a:avLst>
              <a:gd name="adj1" fmla="val 8333"/>
              <a:gd name="adj2" fmla="val 66177"/>
            </a:avLst>
          </a:prstGeom>
          <a:ln w="15875">
            <a:solidFill>
              <a:srgbClr val="CA4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48" name="Rectangle: Rounded Corners 47">
            <a:extLst>
              <a:ext uri="{FF2B5EF4-FFF2-40B4-BE49-F238E27FC236}">
                <a16:creationId xmlns:a16="http://schemas.microsoft.com/office/drawing/2014/main" id="{114891E3-DB6D-424B-91A1-1750F856EE37}"/>
              </a:ext>
            </a:extLst>
          </p:cNvPr>
          <p:cNvSpPr/>
          <p:nvPr/>
        </p:nvSpPr>
        <p:spPr>
          <a:xfrm>
            <a:off x="477924" y="2188474"/>
            <a:ext cx="1798337" cy="872486"/>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accent2">
                    <a:lumMod val="75000"/>
                  </a:schemeClr>
                </a:solidFill>
              </a:rPr>
              <a:t>6 </a:t>
            </a:r>
            <a:r>
              <a:rPr lang="en-US" sz="1600" b="1" dirty="0">
                <a:solidFill>
                  <a:schemeClr val="accent2">
                    <a:lumMod val="75000"/>
                  </a:schemeClr>
                </a:solidFill>
              </a:rPr>
              <a:t>E&amp;I</a:t>
            </a:r>
            <a:r>
              <a:rPr lang="en-US" sz="2000" b="1" dirty="0">
                <a:solidFill>
                  <a:schemeClr val="accent2">
                    <a:lumMod val="75000"/>
                  </a:schemeClr>
                </a:solidFill>
              </a:rPr>
              <a:t> </a:t>
            </a:r>
            <a:r>
              <a:rPr lang="en-US" dirty="0">
                <a:solidFill>
                  <a:srgbClr val="000000"/>
                </a:solidFill>
              </a:rPr>
              <a:t>Initiatives with ‘Already Released’ Cases </a:t>
            </a:r>
          </a:p>
        </p:txBody>
      </p:sp>
      <p:pic>
        <p:nvPicPr>
          <p:cNvPr id="51" name="Picture 50">
            <a:extLst>
              <a:ext uri="{FF2B5EF4-FFF2-40B4-BE49-F238E27FC236}">
                <a16:creationId xmlns:a16="http://schemas.microsoft.com/office/drawing/2014/main" id="{C2742832-AB51-492A-9690-AB20E547568E}"/>
              </a:ext>
            </a:extLst>
          </p:cNvPr>
          <p:cNvPicPr>
            <a:picLocks noChangeAspect="1"/>
          </p:cNvPicPr>
          <p:nvPr/>
        </p:nvPicPr>
        <p:blipFill>
          <a:blip r:embed="rId2"/>
          <a:stretch>
            <a:fillRect/>
          </a:stretch>
        </p:blipFill>
        <p:spPr>
          <a:xfrm>
            <a:off x="2971855" y="2432657"/>
            <a:ext cx="4348842" cy="2565544"/>
          </a:xfrm>
          <a:prstGeom prst="rect">
            <a:avLst/>
          </a:prstGeom>
        </p:spPr>
      </p:pic>
      <p:sp>
        <p:nvSpPr>
          <p:cNvPr id="26" name="Rectangle 25">
            <a:extLst>
              <a:ext uri="{FF2B5EF4-FFF2-40B4-BE49-F238E27FC236}">
                <a16:creationId xmlns:a16="http://schemas.microsoft.com/office/drawing/2014/main" id="{D9146CE5-04D0-4C58-AC98-9F8DE170B90E}"/>
              </a:ext>
            </a:extLst>
          </p:cNvPr>
          <p:cNvSpPr/>
          <p:nvPr/>
        </p:nvSpPr>
        <p:spPr>
          <a:xfrm>
            <a:off x="2817098" y="2043017"/>
            <a:ext cx="4658355" cy="3069361"/>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652E0EE7-5E5D-4B71-9D28-3EDCFB193468}"/>
              </a:ext>
            </a:extLst>
          </p:cNvPr>
          <p:cNvSpPr/>
          <p:nvPr/>
        </p:nvSpPr>
        <p:spPr>
          <a:xfrm>
            <a:off x="339197" y="5466019"/>
            <a:ext cx="2060798" cy="1056699"/>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accent2">
                    <a:lumMod val="75000"/>
                  </a:schemeClr>
                </a:solidFill>
              </a:rPr>
              <a:t>4.2</a:t>
            </a:r>
            <a:r>
              <a:rPr lang="en-US" sz="1600" dirty="0">
                <a:solidFill>
                  <a:srgbClr val="000000"/>
                </a:solidFill>
              </a:rPr>
              <a:t> </a:t>
            </a:r>
            <a:r>
              <a:rPr lang="en-US" i="1" dirty="0">
                <a:solidFill>
                  <a:srgbClr val="000000"/>
                </a:solidFill>
              </a:rPr>
              <a:t>FTE were utilized</a:t>
            </a:r>
          </a:p>
          <a:p>
            <a:pPr algn="ctr"/>
            <a:r>
              <a:rPr lang="en-US" i="1" dirty="0">
                <a:solidFill>
                  <a:srgbClr val="000000"/>
                </a:solidFill>
              </a:rPr>
              <a:t>across </a:t>
            </a:r>
            <a:r>
              <a:rPr lang="en-US" dirty="0">
                <a:solidFill>
                  <a:srgbClr val="000000"/>
                </a:solidFill>
              </a:rPr>
              <a:t>~</a:t>
            </a:r>
            <a:r>
              <a:rPr lang="en-US" sz="1200" i="1" dirty="0">
                <a:solidFill>
                  <a:srgbClr val="000000"/>
                </a:solidFill>
              </a:rPr>
              <a:t> </a:t>
            </a:r>
            <a:r>
              <a:rPr lang="en-US" sz="1800" b="1" i="1" dirty="0">
                <a:solidFill>
                  <a:schemeClr val="accent2">
                    <a:lumMod val="75000"/>
                  </a:schemeClr>
                </a:solidFill>
              </a:rPr>
              <a:t>250 </a:t>
            </a:r>
            <a:r>
              <a:rPr lang="en-US" i="1" dirty="0">
                <a:solidFill>
                  <a:srgbClr val="000000"/>
                </a:solidFill>
              </a:rPr>
              <a:t>processors</a:t>
            </a:r>
          </a:p>
        </p:txBody>
      </p:sp>
      <p:sp>
        <p:nvSpPr>
          <p:cNvPr id="2" name="TextBox 1">
            <a:extLst>
              <a:ext uri="{FF2B5EF4-FFF2-40B4-BE49-F238E27FC236}">
                <a16:creationId xmlns:a16="http://schemas.microsoft.com/office/drawing/2014/main" id="{19723339-DCEB-4A67-92D6-07B657529C9D}"/>
              </a:ext>
            </a:extLst>
          </p:cNvPr>
          <p:cNvSpPr txBox="1"/>
          <p:nvPr/>
        </p:nvSpPr>
        <p:spPr>
          <a:xfrm>
            <a:off x="4946720" y="6647255"/>
            <a:ext cx="2250040" cy="230832"/>
          </a:xfrm>
          <a:prstGeom prst="rect">
            <a:avLst/>
          </a:prstGeom>
          <a:noFill/>
        </p:spPr>
        <p:txBody>
          <a:bodyPr wrap="square" rtlCol="0">
            <a:spAutoFit/>
          </a:bodyPr>
          <a:lstStyle/>
          <a:p>
            <a:pPr>
              <a:spcAft>
                <a:spcPts val="400"/>
              </a:spcAft>
              <a:buClr>
                <a:schemeClr val="accent3"/>
              </a:buClr>
            </a:pPr>
            <a:r>
              <a:rPr lang="en-US" sz="900" i="1" dirty="0">
                <a:solidFill>
                  <a:srgbClr val="4D4D4D"/>
                </a:solidFill>
              </a:rPr>
              <a:t>*70% mapping with the Omega data</a:t>
            </a:r>
          </a:p>
        </p:txBody>
      </p:sp>
      <p:cxnSp>
        <p:nvCxnSpPr>
          <p:cNvPr id="12" name="Straight Arrow Connector 11">
            <a:extLst>
              <a:ext uri="{FF2B5EF4-FFF2-40B4-BE49-F238E27FC236}">
                <a16:creationId xmlns:a16="http://schemas.microsoft.com/office/drawing/2014/main" id="{6C1DF27B-CCF7-4F85-9468-A0C891B4C1B9}"/>
              </a:ext>
            </a:extLst>
          </p:cNvPr>
          <p:cNvCxnSpPr>
            <a:cxnSpLocks/>
          </p:cNvCxnSpPr>
          <p:nvPr/>
        </p:nvCxnSpPr>
        <p:spPr>
          <a:xfrm>
            <a:off x="1362100" y="4772544"/>
            <a:ext cx="7496" cy="67966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A90641C-DC47-4EFC-8F71-285F0F57A49F}"/>
              </a:ext>
            </a:extLst>
          </p:cNvPr>
          <p:cNvSpPr/>
          <p:nvPr/>
        </p:nvSpPr>
        <p:spPr>
          <a:xfrm>
            <a:off x="4386907" y="9424763"/>
            <a:ext cx="3270726" cy="420628"/>
          </a:xfrm>
          <a:prstGeom prst="rect">
            <a:avLst/>
          </a:prstGeom>
        </p:spPr>
        <p:txBody>
          <a:bodyPr wrap="square">
            <a:spAutoFit/>
          </a:bodyPr>
          <a:lstStyle/>
          <a:p>
            <a:pPr>
              <a:spcAft>
                <a:spcPts val="400"/>
              </a:spcAft>
              <a:buClr>
                <a:schemeClr val="accent3"/>
              </a:buClr>
            </a:pPr>
            <a:r>
              <a:rPr lang="en-US" sz="900" i="1" dirty="0">
                <a:solidFill>
                  <a:srgbClr val="000000"/>
                </a:solidFill>
              </a:rPr>
              <a:t>FTE = (Volume / (VPH*(1-Shrinkage) * (1-Attrition))) / 2080</a:t>
            </a:r>
          </a:p>
          <a:p>
            <a:pPr>
              <a:spcAft>
                <a:spcPts val="400"/>
              </a:spcAft>
              <a:buClr>
                <a:schemeClr val="accent3"/>
              </a:buClr>
            </a:pPr>
            <a:r>
              <a:rPr lang="en-US" sz="900" b="1" dirty="0">
                <a:solidFill>
                  <a:srgbClr val="000000"/>
                </a:solidFill>
              </a:rPr>
              <a:t>VPH : 8.39, Shrinkage : 35.83%, Attrition : 3%</a:t>
            </a:r>
          </a:p>
        </p:txBody>
      </p:sp>
      <p:sp>
        <p:nvSpPr>
          <p:cNvPr id="37" name="Rectangle: Rounded Corners 36">
            <a:extLst>
              <a:ext uri="{FF2B5EF4-FFF2-40B4-BE49-F238E27FC236}">
                <a16:creationId xmlns:a16="http://schemas.microsoft.com/office/drawing/2014/main" id="{5C9C9144-80E7-46BB-AEAF-BD886F0EEB68}"/>
              </a:ext>
            </a:extLst>
          </p:cNvPr>
          <p:cNvSpPr/>
          <p:nvPr/>
        </p:nvSpPr>
        <p:spPr>
          <a:xfrm>
            <a:off x="4319201" y="9424763"/>
            <a:ext cx="3382682" cy="420628"/>
          </a:xfrm>
          <a:prstGeom prst="roundRect">
            <a:avLst/>
          </a:prstGeom>
          <a:no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6C410FBB-0674-495C-8C99-ACE779656A1C}"/>
              </a:ext>
            </a:extLst>
          </p:cNvPr>
          <p:cNvGraphicFramePr>
            <a:graphicFrameLocks noGrp="1"/>
          </p:cNvGraphicFramePr>
          <p:nvPr>
            <p:extLst>
              <p:ext uri="{D42A27DB-BD31-4B8C-83A1-F6EECF244321}">
                <p14:modId xmlns:p14="http://schemas.microsoft.com/office/powerpoint/2010/main" val="1146211628"/>
              </p:ext>
            </p:extLst>
          </p:nvPr>
        </p:nvGraphicFramePr>
        <p:xfrm>
          <a:off x="3483483" y="5234607"/>
          <a:ext cx="3325583" cy="1412920"/>
        </p:xfrm>
        <a:graphic>
          <a:graphicData uri="http://schemas.openxmlformats.org/drawingml/2006/table">
            <a:tbl>
              <a:tblPr/>
              <a:tblGrid>
                <a:gridCol w="2002067">
                  <a:extLst>
                    <a:ext uri="{9D8B030D-6E8A-4147-A177-3AD203B41FA5}">
                      <a16:colId xmlns:a16="http://schemas.microsoft.com/office/drawing/2014/main" val="2411539788"/>
                    </a:ext>
                  </a:extLst>
                </a:gridCol>
                <a:gridCol w="1323516">
                  <a:extLst>
                    <a:ext uri="{9D8B030D-6E8A-4147-A177-3AD203B41FA5}">
                      <a16:colId xmlns:a16="http://schemas.microsoft.com/office/drawing/2014/main" val="3789666881"/>
                    </a:ext>
                  </a:extLst>
                </a:gridCol>
              </a:tblGrid>
              <a:tr h="235712">
                <a:tc>
                  <a:txBody>
                    <a:bodyPr/>
                    <a:lstStyle/>
                    <a:p>
                      <a:pPr algn="ctr" rtl="0" fontAlgn="ctr"/>
                      <a:r>
                        <a:rPr lang="en-US" sz="1200" b="1" i="0" u="none" strike="noStrike" dirty="0">
                          <a:solidFill>
                            <a:srgbClr val="000000"/>
                          </a:solidFill>
                          <a:effectLst/>
                          <a:latin typeface="Calibri" panose="020F0502020204030204" pitchFamily="34" charset="0"/>
                        </a:rPr>
                        <a:t>Model Name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7722"/>
                    </a:solidFill>
                  </a:tcPr>
                </a:tc>
                <a:tc>
                  <a:txBody>
                    <a:bodyPr/>
                    <a:lstStyle/>
                    <a:p>
                      <a:pPr algn="ctr" rtl="0" fontAlgn="ctr"/>
                      <a:r>
                        <a:rPr lang="en-US" sz="1200" b="1" i="0" u="none" strike="noStrike" dirty="0">
                          <a:solidFill>
                            <a:srgbClr val="000000"/>
                          </a:solidFill>
                          <a:effectLst/>
                          <a:latin typeface="Calibri" panose="020F0502020204030204" pitchFamily="34" charset="0"/>
                        </a:rPr>
                        <a:t>FTE Utilized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7722"/>
                    </a:solidFill>
                  </a:tcPr>
                </a:tc>
                <a:extLst>
                  <a:ext uri="{0D108BD9-81ED-4DB2-BD59-A6C34878D82A}">
                    <a16:rowId xmlns:a16="http://schemas.microsoft.com/office/drawing/2014/main" val="2401301017"/>
                  </a:ext>
                </a:extLst>
              </a:tr>
              <a:tr h="245536">
                <a:tc>
                  <a:txBody>
                    <a:bodyPr/>
                    <a:lstStyle/>
                    <a:p>
                      <a:pPr lvl="0" algn="l" rtl="0" fontAlgn="b"/>
                      <a:r>
                        <a:rPr lang="en-US" sz="1100" b="0" i="0" u="none" strike="noStrike" dirty="0">
                          <a:solidFill>
                            <a:srgbClr val="000000"/>
                          </a:solidFill>
                          <a:effectLst/>
                          <a:latin typeface="Arial" panose="020B0604020202020204" pitchFamily="34" charset="0"/>
                        </a:rPr>
                        <a:t>  Ongoing Treatment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019493"/>
                  </a:ext>
                </a:extLst>
              </a:tr>
              <a:tr h="235712">
                <a:tc>
                  <a:txBody>
                    <a:bodyPr/>
                    <a:lstStyle/>
                    <a:p>
                      <a:pPr lvl="0" algn="l" rtl="0" fontAlgn="b"/>
                      <a:r>
                        <a:rPr lang="en-US" sz="1100" b="0" i="0" u="none" strike="noStrike" dirty="0">
                          <a:solidFill>
                            <a:srgbClr val="000000"/>
                          </a:solidFill>
                          <a:effectLst/>
                          <a:latin typeface="Arial" panose="020B0604020202020204" pitchFamily="34" charset="0"/>
                        </a:rPr>
                        <a:t>  Initial Review</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432930"/>
                  </a:ext>
                </a:extLst>
              </a:tr>
              <a:tr h="216408">
                <a:tc>
                  <a:txBody>
                    <a:bodyPr/>
                    <a:lstStyle/>
                    <a:p>
                      <a:pPr lvl="0" algn="l" rtl="0" fontAlgn="b"/>
                      <a:r>
                        <a:rPr lang="en-US" sz="1100" b="0" i="0" u="none" strike="noStrike" dirty="0">
                          <a:solidFill>
                            <a:srgbClr val="000000"/>
                          </a:solidFill>
                          <a:effectLst/>
                          <a:latin typeface="Arial" panose="020B0604020202020204" pitchFamily="34" charset="0"/>
                        </a:rPr>
                        <a:t>  Initial Review Trusted Provider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82736"/>
                  </a:ext>
                </a:extLst>
              </a:tr>
              <a:tr h="235712">
                <a:tc>
                  <a:txBody>
                    <a:bodyPr/>
                    <a:lstStyle/>
                    <a:p>
                      <a:pPr lvl="0" algn="l" rtl="0" fontAlgn="b"/>
                      <a:r>
                        <a:rPr lang="en-US" sz="1100" b="0" i="0" u="none" strike="noStrike" dirty="0">
                          <a:solidFill>
                            <a:srgbClr val="000000"/>
                          </a:solidFill>
                          <a:effectLst/>
                          <a:latin typeface="Arial" panose="020B0604020202020204" pitchFamily="34" charset="0"/>
                        </a:rPr>
                        <a:t>  Admin Approval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520808"/>
                  </a:ext>
                </a:extLst>
              </a:tr>
              <a:tr h="243840">
                <a:tc>
                  <a:txBody>
                    <a:bodyPr/>
                    <a:lstStyle/>
                    <a:p>
                      <a:pPr lvl="0" algn="l" rtl="0" fontAlgn="b"/>
                      <a:r>
                        <a:rPr lang="en-US" sz="1100" b="0" i="0" u="none" strike="noStrike" dirty="0">
                          <a:solidFill>
                            <a:srgbClr val="000000"/>
                          </a:solidFill>
                          <a:effectLst/>
                          <a:latin typeface="Arial" panose="020B0604020202020204" pitchFamily="34" charset="0"/>
                        </a:rPr>
                        <a:t>  MZ Pend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550181"/>
                  </a:ext>
                </a:extLst>
              </a:tr>
            </a:tbl>
          </a:graphicData>
        </a:graphic>
      </p:graphicFrame>
      <p:cxnSp>
        <p:nvCxnSpPr>
          <p:cNvPr id="27" name="Straight Arrow Connector 26">
            <a:extLst>
              <a:ext uri="{FF2B5EF4-FFF2-40B4-BE49-F238E27FC236}">
                <a16:creationId xmlns:a16="http://schemas.microsoft.com/office/drawing/2014/main" id="{73407DED-9AD1-4D99-96DA-F2D92AE13B03}"/>
              </a:ext>
            </a:extLst>
          </p:cNvPr>
          <p:cNvCxnSpPr>
            <a:cxnSpLocks/>
            <a:stCxn id="48" idx="2"/>
            <a:endCxn id="24" idx="0"/>
          </p:cNvCxnSpPr>
          <p:nvPr/>
        </p:nvCxnSpPr>
        <p:spPr>
          <a:xfrm flipH="1">
            <a:off x="1369596" y="3060960"/>
            <a:ext cx="7497" cy="43244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7AC4E955-3FD5-4EEC-A627-3DEDC1E06EF4}"/>
              </a:ext>
            </a:extLst>
          </p:cNvPr>
          <p:cNvSpPr/>
          <p:nvPr/>
        </p:nvSpPr>
        <p:spPr>
          <a:xfrm rot="10800000">
            <a:off x="2462160" y="5466019"/>
            <a:ext cx="300367" cy="1056698"/>
          </a:xfrm>
          <a:prstGeom prst="leftBrace">
            <a:avLst>
              <a:gd name="adj1" fmla="val 8333"/>
              <a:gd name="adj2" fmla="val 46395"/>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pic>
        <p:nvPicPr>
          <p:cNvPr id="25" name="Picture 24">
            <a:extLst>
              <a:ext uri="{FF2B5EF4-FFF2-40B4-BE49-F238E27FC236}">
                <a16:creationId xmlns:a16="http://schemas.microsoft.com/office/drawing/2014/main" id="{920DA3D1-B1B3-4927-907F-B991F5A6CF3F}"/>
              </a:ext>
            </a:extLst>
          </p:cNvPr>
          <p:cNvPicPr>
            <a:picLocks noChangeAspect="1"/>
          </p:cNvPicPr>
          <p:nvPr/>
        </p:nvPicPr>
        <p:blipFill>
          <a:blip r:embed="rId3"/>
          <a:stretch>
            <a:fillRect/>
          </a:stretch>
        </p:blipFill>
        <p:spPr>
          <a:xfrm>
            <a:off x="342018" y="7339479"/>
            <a:ext cx="3936495" cy="2550007"/>
          </a:xfrm>
          <a:prstGeom prst="rect">
            <a:avLst/>
          </a:prstGeom>
        </p:spPr>
      </p:pic>
      <p:sp>
        <p:nvSpPr>
          <p:cNvPr id="28" name="TextBox 27">
            <a:extLst>
              <a:ext uri="{FF2B5EF4-FFF2-40B4-BE49-F238E27FC236}">
                <a16:creationId xmlns:a16="http://schemas.microsoft.com/office/drawing/2014/main" id="{1801AC61-C13B-4819-A07C-E9B1335D7201}"/>
              </a:ext>
            </a:extLst>
          </p:cNvPr>
          <p:cNvSpPr txBox="1"/>
          <p:nvPr/>
        </p:nvSpPr>
        <p:spPr>
          <a:xfrm>
            <a:off x="439042" y="7016517"/>
            <a:ext cx="3644372" cy="261610"/>
          </a:xfrm>
          <a:prstGeom prst="rect">
            <a:avLst/>
          </a:prstGeom>
          <a:noFill/>
        </p:spPr>
        <p:txBody>
          <a:bodyPr wrap="square" rtlCol="0">
            <a:spAutoFit/>
          </a:bodyPr>
          <a:lstStyle/>
          <a:p>
            <a:pPr algn="ctr">
              <a:spcAft>
                <a:spcPts val="400"/>
              </a:spcAft>
              <a:buClr>
                <a:schemeClr val="accent3"/>
              </a:buClr>
            </a:pPr>
            <a:r>
              <a:rPr lang="en-US" sz="1100" b="1" i="1" dirty="0">
                <a:solidFill>
                  <a:srgbClr val="000000"/>
                </a:solidFill>
              </a:rPr>
              <a:t>Predictive Model - Claim Age vs Released by MCR</a:t>
            </a:r>
          </a:p>
        </p:txBody>
      </p:sp>
      <p:sp>
        <p:nvSpPr>
          <p:cNvPr id="29" name="Rectangle 28">
            <a:extLst>
              <a:ext uri="{FF2B5EF4-FFF2-40B4-BE49-F238E27FC236}">
                <a16:creationId xmlns:a16="http://schemas.microsoft.com/office/drawing/2014/main" id="{7C73E497-310E-4117-A446-721CBDAEF42A}"/>
              </a:ext>
            </a:extLst>
          </p:cNvPr>
          <p:cNvSpPr/>
          <p:nvPr/>
        </p:nvSpPr>
        <p:spPr>
          <a:xfrm>
            <a:off x="301330" y="6955165"/>
            <a:ext cx="3919796" cy="2890226"/>
          </a:xfrm>
          <a:prstGeom prst="rect">
            <a:avLst/>
          </a:prstGeom>
          <a:noFill/>
          <a:ln w="63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681BD73C-B36E-41D3-96BB-01B2F83AE9F1}"/>
              </a:ext>
            </a:extLst>
          </p:cNvPr>
          <p:cNvSpPr/>
          <p:nvPr/>
        </p:nvSpPr>
        <p:spPr>
          <a:xfrm>
            <a:off x="4278513" y="7402732"/>
            <a:ext cx="3270726" cy="1360422"/>
          </a:xfrm>
          <a:prstGeom prst="roundRect">
            <a:avLst/>
          </a:prstGeom>
          <a:noFill/>
          <a:ln w="1905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Arial"/>
                <a:ea typeface="+mn-ea"/>
                <a:cs typeface="+mn-cs"/>
              </a:rPr>
              <a:t>93 % of the Claims were the same day inventory released by MCR before they could be processed by the bot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1" i="1" dirty="0">
                <a:solidFill>
                  <a:srgbClr val="000000"/>
                </a:solidFill>
                <a:latin typeface="Arial"/>
              </a:rPr>
              <a:t>Manual review of the aged claims available in the daily inventory report will improve BOT’s throughput</a:t>
            </a:r>
            <a:endParaRPr lang="en-US" sz="1200" i="1" dirty="0">
              <a:solidFill>
                <a:srgbClr val="000000"/>
              </a:solidFill>
              <a:latin typeface="Arial"/>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Arial"/>
                <a:ea typeface="+mn-ea"/>
                <a:cs typeface="+mn-cs"/>
              </a:rPr>
              <a:t>Review of reconciliation inventory by MCR processors before anchor claim led to high volume of already released claims in Ongoing treatment initiatives</a:t>
            </a:r>
          </a:p>
        </p:txBody>
      </p:sp>
    </p:spTree>
    <p:extLst>
      <p:ext uri="{BB962C8B-B14F-4D97-AF65-F5344CB8AC3E}">
        <p14:creationId xmlns:p14="http://schemas.microsoft.com/office/powerpoint/2010/main" val="39226315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BB3A41BA-AF3A-494D-B54F-EB2D07B64A62}"/>
              </a:ext>
            </a:extLst>
          </p:cNvPr>
          <p:cNvPicPr>
            <a:picLocks noChangeAspect="1"/>
          </p:cNvPicPr>
          <p:nvPr/>
        </p:nvPicPr>
        <p:blipFill>
          <a:blip r:embed="rId2"/>
          <a:stretch>
            <a:fillRect/>
          </a:stretch>
        </p:blipFill>
        <p:spPr>
          <a:xfrm>
            <a:off x="4241600" y="8595021"/>
            <a:ext cx="3092896" cy="1230409"/>
          </a:xfrm>
          <a:prstGeom prst="rect">
            <a:avLst/>
          </a:prstGeom>
        </p:spPr>
      </p:pic>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242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1"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altLang="en-US" sz="900" b="0" i="1"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7" name="Title 1">
            <a:extLst>
              <a:ext uri="{FF2B5EF4-FFF2-40B4-BE49-F238E27FC236}">
                <a16:creationId xmlns:a16="http://schemas.microsoft.com/office/drawing/2014/main" id="{43C42715-D36A-452C-BE11-3C917A610323}"/>
              </a:ext>
            </a:extLst>
          </p:cNvPr>
          <p:cNvSpPr>
            <a:spLocks noGrp="1"/>
          </p:cNvSpPr>
          <p:nvPr>
            <p:ph type="title"/>
          </p:nvPr>
        </p:nvSpPr>
        <p:spPr>
          <a:xfrm>
            <a:off x="350748" y="654779"/>
            <a:ext cx="6973164" cy="393263"/>
          </a:xfrm>
        </p:spPr>
        <p:txBody>
          <a:bodyPr>
            <a:normAutofit fontScale="90000"/>
          </a:bodyPr>
          <a:lstStyle/>
          <a:p>
            <a:r>
              <a:rPr lang="en-US" i="1" dirty="0"/>
              <a:t>Leakage Analysis</a:t>
            </a:r>
          </a:p>
        </p:txBody>
      </p:sp>
      <p:sp>
        <p:nvSpPr>
          <p:cNvPr id="22" name="TextBox 21">
            <a:extLst>
              <a:ext uri="{FF2B5EF4-FFF2-40B4-BE49-F238E27FC236}">
                <a16:creationId xmlns:a16="http://schemas.microsoft.com/office/drawing/2014/main" id="{4BE9BDE8-444B-4E99-B9DB-AC431C8D2BE2}"/>
              </a:ext>
            </a:extLst>
          </p:cNvPr>
          <p:cNvSpPr txBox="1"/>
          <p:nvPr/>
        </p:nvSpPr>
        <p:spPr>
          <a:xfrm>
            <a:off x="4122095" y="8071801"/>
            <a:ext cx="2993990" cy="523220"/>
          </a:xfrm>
          <a:prstGeom prst="rect">
            <a:avLst/>
          </a:prstGeom>
          <a:noFill/>
        </p:spPr>
        <p:txBody>
          <a:bodyPr wrap="square" rtlCol="0">
            <a:spAutoFit/>
          </a:bodyPr>
          <a:lstStyle/>
          <a:p>
            <a:pPr>
              <a:spcAft>
                <a:spcPts val="400"/>
              </a:spcAft>
              <a:buClr>
                <a:schemeClr val="accent3"/>
              </a:buClr>
            </a:pPr>
            <a:r>
              <a:rPr lang="en-US" i="1" dirty="0">
                <a:solidFill>
                  <a:srgbClr val="000000"/>
                </a:solidFill>
              </a:rPr>
              <a:t>*Threshold for Claim is currently fixed at $4500</a:t>
            </a:r>
          </a:p>
        </p:txBody>
      </p:sp>
      <p:grpSp>
        <p:nvGrpSpPr>
          <p:cNvPr id="66" name="Group 65">
            <a:extLst>
              <a:ext uri="{FF2B5EF4-FFF2-40B4-BE49-F238E27FC236}">
                <a16:creationId xmlns:a16="http://schemas.microsoft.com/office/drawing/2014/main" id="{E3ADBDEA-9EA3-44FD-B972-3A459AEAB927}"/>
              </a:ext>
            </a:extLst>
          </p:cNvPr>
          <p:cNvGrpSpPr/>
          <p:nvPr/>
        </p:nvGrpSpPr>
        <p:grpSpPr>
          <a:xfrm>
            <a:off x="3859426" y="4605957"/>
            <a:ext cx="3537901" cy="3366705"/>
            <a:chOff x="3752647" y="4701896"/>
            <a:chExt cx="3849782" cy="3366705"/>
          </a:xfrm>
        </p:grpSpPr>
        <p:pic>
          <p:nvPicPr>
            <p:cNvPr id="10" name="Picture 9">
              <a:extLst>
                <a:ext uri="{FF2B5EF4-FFF2-40B4-BE49-F238E27FC236}">
                  <a16:creationId xmlns:a16="http://schemas.microsoft.com/office/drawing/2014/main" id="{3A5F8532-4749-47B4-B9EA-9DD68A8E3F43}"/>
                </a:ext>
              </a:extLst>
            </p:cNvPr>
            <p:cNvPicPr>
              <a:picLocks noChangeAspect="1"/>
            </p:cNvPicPr>
            <p:nvPr/>
          </p:nvPicPr>
          <p:blipFill>
            <a:blip r:embed="rId3"/>
            <a:stretch>
              <a:fillRect/>
            </a:stretch>
          </p:blipFill>
          <p:spPr>
            <a:xfrm>
              <a:off x="3752647" y="4701896"/>
              <a:ext cx="3492698" cy="3366705"/>
            </a:xfrm>
            <a:prstGeom prst="rect">
              <a:avLst/>
            </a:prstGeom>
          </p:spPr>
        </p:pic>
        <p:sp>
          <p:nvSpPr>
            <p:cNvPr id="34" name="TextBox 33">
              <a:extLst>
                <a:ext uri="{FF2B5EF4-FFF2-40B4-BE49-F238E27FC236}">
                  <a16:creationId xmlns:a16="http://schemas.microsoft.com/office/drawing/2014/main" id="{16AC1A7E-1A3D-421D-85B5-73F16C599224}"/>
                </a:ext>
              </a:extLst>
            </p:cNvPr>
            <p:cNvSpPr txBox="1"/>
            <p:nvPr/>
          </p:nvSpPr>
          <p:spPr>
            <a:xfrm>
              <a:off x="6853006" y="7471247"/>
              <a:ext cx="749423" cy="292388"/>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3,085</a:t>
              </a:r>
            </a:p>
          </p:txBody>
        </p:sp>
        <p:sp>
          <p:nvSpPr>
            <p:cNvPr id="35" name="TextBox 34">
              <a:extLst>
                <a:ext uri="{FF2B5EF4-FFF2-40B4-BE49-F238E27FC236}">
                  <a16:creationId xmlns:a16="http://schemas.microsoft.com/office/drawing/2014/main" id="{1A8F4A8A-5429-40A1-B990-BD374F5C8D24}"/>
                </a:ext>
              </a:extLst>
            </p:cNvPr>
            <p:cNvSpPr txBox="1"/>
            <p:nvPr/>
          </p:nvSpPr>
          <p:spPr>
            <a:xfrm>
              <a:off x="6809017" y="6774754"/>
              <a:ext cx="749423" cy="292388"/>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1,737</a:t>
              </a:r>
            </a:p>
          </p:txBody>
        </p:sp>
        <p:sp>
          <p:nvSpPr>
            <p:cNvPr id="36" name="TextBox 35">
              <a:extLst>
                <a:ext uri="{FF2B5EF4-FFF2-40B4-BE49-F238E27FC236}">
                  <a16:creationId xmlns:a16="http://schemas.microsoft.com/office/drawing/2014/main" id="{001AAC49-6DF9-4070-AA61-ED0E7B62C213}"/>
                </a:ext>
              </a:extLst>
            </p:cNvPr>
            <p:cNvSpPr txBox="1"/>
            <p:nvPr/>
          </p:nvSpPr>
          <p:spPr>
            <a:xfrm>
              <a:off x="6798614" y="5710128"/>
              <a:ext cx="749423" cy="543739"/>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1,313</a:t>
              </a:r>
            </a:p>
            <a:p>
              <a:pPr>
                <a:spcAft>
                  <a:spcPts val="400"/>
                </a:spcAft>
                <a:buClr>
                  <a:schemeClr val="accent3"/>
                </a:buClr>
              </a:pPr>
              <a:endParaRPr lang="en-US" sz="1300" i="1" dirty="0">
                <a:solidFill>
                  <a:srgbClr val="4D4D4D"/>
                </a:solidFill>
              </a:endParaRPr>
            </a:p>
          </p:txBody>
        </p:sp>
        <p:sp>
          <p:nvSpPr>
            <p:cNvPr id="37" name="TextBox 36">
              <a:extLst>
                <a:ext uri="{FF2B5EF4-FFF2-40B4-BE49-F238E27FC236}">
                  <a16:creationId xmlns:a16="http://schemas.microsoft.com/office/drawing/2014/main" id="{E887B6A4-ED11-45B1-879D-B467C233DA7E}"/>
                </a:ext>
              </a:extLst>
            </p:cNvPr>
            <p:cNvSpPr txBox="1"/>
            <p:nvPr/>
          </p:nvSpPr>
          <p:spPr>
            <a:xfrm>
              <a:off x="6885802" y="4708669"/>
              <a:ext cx="499323" cy="543739"/>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7</a:t>
              </a:r>
            </a:p>
            <a:p>
              <a:pPr>
                <a:spcAft>
                  <a:spcPts val="400"/>
                </a:spcAft>
                <a:buClr>
                  <a:schemeClr val="accent3"/>
                </a:buClr>
              </a:pPr>
              <a:endParaRPr lang="en-US" sz="1300" i="1" dirty="0">
                <a:solidFill>
                  <a:srgbClr val="4D4D4D"/>
                </a:solidFill>
              </a:endParaRPr>
            </a:p>
          </p:txBody>
        </p:sp>
        <p:sp>
          <p:nvSpPr>
            <p:cNvPr id="38" name="Right Brace 37">
              <a:extLst>
                <a:ext uri="{FF2B5EF4-FFF2-40B4-BE49-F238E27FC236}">
                  <a16:creationId xmlns:a16="http://schemas.microsoft.com/office/drawing/2014/main" id="{0B308B52-6DB2-4355-9E8F-D5BF6B48C43F}"/>
                </a:ext>
              </a:extLst>
            </p:cNvPr>
            <p:cNvSpPr/>
            <p:nvPr/>
          </p:nvSpPr>
          <p:spPr>
            <a:xfrm>
              <a:off x="6807284" y="7275378"/>
              <a:ext cx="45719" cy="7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39" name="Right Brace 38">
              <a:extLst>
                <a:ext uri="{FF2B5EF4-FFF2-40B4-BE49-F238E27FC236}">
                  <a16:creationId xmlns:a16="http://schemas.microsoft.com/office/drawing/2014/main" id="{AF3DE3F9-4F01-426A-8F1A-77EFC47AB79F}"/>
                </a:ext>
              </a:extLst>
            </p:cNvPr>
            <p:cNvSpPr/>
            <p:nvPr/>
          </p:nvSpPr>
          <p:spPr>
            <a:xfrm>
              <a:off x="6795933" y="6586117"/>
              <a:ext cx="58977" cy="6807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40" name="Right Brace 39">
              <a:extLst>
                <a:ext uri="{FF2B5EF4-FFF2-40B4-BE49-F238E27FC236}">
                  <a16:creationId xmlns:a16="http://schemas.microsoft.com/office/drawing/2014/main" id="{6B646437-3A2B-41F8-A547-E14763277ACE}"/>
                </a:ext>
              </a:extLst>
            </p:cNvPr>
            <p:cNvSpPr/>
            <p:nvPr/>
          </p:nvSpPr>
          <p:spPr>
            <a:xfrm>
              <a:off x="6802392" y="5044749"/>
              <a:ext cx="45719" cy="1565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42" name="Right Brace 41">
              <a:extLst>
                <a:ext uri="{FF2B5EF4-FFF2-40B4-BE49-F238E27FC236}">
                  <a16:creationId xmlns:a16="http://schemas.microsoft.com/office/drawing/2014/main" id="{9DD98681-BEF7-491A-8359-DD67639D0284}"/>
                </a:ext>
              </a:extLst>
            </p:cNvPr>
            <p:cNvSpPr/>
            <p:nvPr/>
          </p:nvSpPr>
          <p:spPr>
            <a:xfrm>
              <a:off x="6789182" y="4741404"/>
              <a:ext cx="53615" cy="226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grpSp>
      <p:sp>
        <p:nvSpPr>
          <p:cNvPr id="43" name="Rectangle 42">
            <a:extLst>
              <a:ext uri="{FF2B5EF4-FFF2-40B4-BE49-F238E27FC236}">
                <a16:creationId xmlns:a16="http://schemas.microsoft.com/office/drawing/2014/main" id="{F155BA5A-48F1-472C-8A27-ED5077FACA0C}"/>
              </a:ext>
            </a:extLst>
          </p:cNvPr>
          <p:cNvSpPr/>
          <p:nvPr/>
        </p:nvSpPr>
        <p:spPr>
          <a:xfrm>
            <a:off x="420277" y="4047813"/>
            <a:ext cx="6936624" cy="5808567"/>
          </a:xfrm>
          <a:prstGeom prst="rect">
            <a:avLst/>
          </a:prstGeom>
          <a:noFill/>
          <a:ln>
            <a:solidFill>
              <a:srgbClr val="CA44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3" name="TextBox 2">
            <a:extLst>
              <a:ext uri="{FF2B5EF4-FFF2-40B4-BE49-F238E27FC236}">
                <a16:creationId xmlns:a16="http://schemas.microsoft.com/office/drawing/2014/main" id="{FA8855D5-DFF2-4D18-9321-36704221287E}"/>
              </a:ext>
            </a:extLst>
          </p:cNvPr>
          <p:cNvSpPr txBox="1"/>
          <p:nvPr/>
        </p:nvSpPr>
        <p:spPr>
          <a:xfrm>
            <a:off x="424163" y="1224407"/>
            <a:ext cx="6973164" cy="523220"/>
          </a:xfrm>
          <a:prstGeom prst="rect">
            <a:avLst/>
          </a:prstGeom>
          <a:noFill/>
        </p:spPr>
        <p:txBody>
          <a:bodyPr wrap="square" rtlCol="0">
            <a:spAutoFit/>
          </a:bodyPr>
          <a:lstStyle/>
          <a:p>
            <a:pPr>
              <a:spcAft>
                <a:spcPts val="400"/>
              </a:spcAft>
              <a:buClr>
                <a:schemeClr val="accent3"/>
              </a:buClr>
            </a:pPr>
            <a:r>
              <a:rPr lang="en-US" i="1" dirty="0">
                <a:solidFill>
                  <a:srgbClr val="000000"/>
                </a:solidFill>
              </a:rPr>
              <a:t>This section provides an overview of the efforts made to minimize the leakage associated with the initiatives</a:t>
            </a:r>
          </a:p>
        </p:txBody>
      </p:sp>
      <p:sp>
        <p:nvSpPr>
          <p:cNvPr id="4" name="TextBox 3">
            <a:extLst>
              <a:ext uri="{FF2B5EF4-FFF2-40B4-BE49-F238E27FC236}">
                <a16:creationId xmlns:a16="http://schemas.microsoft.com/office/drawing/2014/main" id="{122304FB-53D4-4571-8BD9-BE86A1781C80}"/>
              </a:ext>
            </a:extLst>
          </p:cNvPr>
          <p:cNvSpPr txBox="1"/>
          <p:nvPr/>
        </p:nvSpPr>
        <p:spPr>
          <a:xfrm>
            <a:off x="545909" y="8410306"/>
            <a:ext cx="3534476" cy="1220847"/>
          </a:xfrm>
          <a:prstGeom prst="rect">
            <a:avLst/>
          </a:prstGeom>
          <a:noFill/>
        </p:spPr>
        <p:txBody>
          <a:bodyPr wrap="square" rtlCol="0">
            <a:spAutoFit/>
          </a:bodyPr>
          <a:lstStyle/>
          <a:p>
            <a:pPr marL="285750" indent="-285750">
              <a:spcAft>
                <a:spcPts val="400"/>
              </a:spcAft>
              <a:buClr>
                <a:srgbClr val="000000"/>
              </a:buClr>
              <a:buFont typeface="Arial" panose="020B0604020202020204" pitchFamily="34" charset="0"/>
              <a:buChar char="•"/>
            </a:pPr>
            <a:r>
              <a:rPr lang="en-US" i="1" dirty="0">
                <a:solidFill>
                  <a:srgbClr val="000000"/>
                </a:solidFill>
              </a:rPr>
              <a:t>Threshold for Claims fixed at </a:t>
            </a:r>
            <a:r>
              <a:rPr lang="en-US" b="1" i="1" dirty="0">
                <a:solidFill>
                  <a:srgbClr val="000000"/>
                </a:solidFill>
              </a:rPr>
              <a:t>$2500</a:t>
            </a:r>
            <a:r>
              <a:rPr lang="en-US" i="1" dirty="0">
                <a:solidFill>
                  <a:srgbClr val="000000"/>
                </a:solidFill>
              </a:rPr>
              <a:t> in Sept’20. </a:t>
            </a:r>
          </a:p>
          <a:p>
            <a:pPr marL="285750" indent="-285750">
              <a:spcAft>
                <a:spcPts val="400"/>
              </a:spcAft>
              <a:buClr>
                <a:srgbClr val="000000"/>
              </a:buClr>
              <a:buFont typeface="Arial" panose="020B0604020202020204" pitchFamily="34" charset="0"/>
              <a:buChar char="•"/>
            </a:pPr>
            <a:r>
              <a:rPr lang="en-US" i="1" dirty="0">
                <a:solidFill>
                  <a:srgbClr val="000000"/>
                </a:solidFill>
              </a:rPr>
              <a:t>This would lead to a 56% reduction in the leakage with 23% decrease in the inventory released</a:t>
            </a:r>
          </a:p>
        </p:txBody>
      </p:sp>
      <p:sp>
        <p:nvSpPr>
          <p:cNvPr id="20" name="TextBox 19">
            <a:extLst>
              <a:ext uri="{FF2B5EF4-FFF2-40B4-BE49-F238E27FC236}">
                <a16:creationId xmlns:a16="http://schemas.microsoft.com/office/drawing/2014/main" id="{24603474-1176-43A9-86EA-E2797DB3FEA2}"/>
              </a:ext>
            </a:extLst>
          </p:cNvPr>
          <p:cNvSpPr txBox="1"/>
          <p:nvPr/>
        </p:nvSpPr>
        <p:spPr>
          <a:xfrm>
            <a:off x="420276" y="3309149"/>
            <a:ext cx="6927065" cy="738664"/>
          </a:xfrm>
          <a:prstGeom prst="rect">
            <a:avLst/>
          </a:prstGeom>
          <a:noFill/>
        </p:spPr>
        <p:txBody>
          <a:bodyPr wrap="square" rtlCol="0">
            <a:spAutoFit/>
          </a:bodyPr>
          <a:lstStyle/>
          <a:p>
            <a:pPr>
              <a:spcAft>
                <a:spcPts val="400"/>
              </a:spcAft>
              <a:buClr>
                <a:schemeClr val="accent3"/>
              </a:buClr>
            </a:pPr>
            <a:r>
              <a:rPr lang="en-US" i="1" dirty="0">
                <a:solidFill>
                  <a:srgbClr val="000000"/>
                </a:solidFill>
              </a:rPr>
              <a:t>The below charts show the distribution of the net amount paid (and the claim volume) in the initiatives. To minimize the leakage a threshold amount is set on the claims that could be released by the initiative</a:t>
            </a:r>
          </a:p>
        </p:txBody>
      </p:sp>
      <p:pic>
        <p:nvPicPr>
          <p:cNvPr id="27" name="Picture 26">
            <a:extLst>
              <a:ext uri="{FF2B5EF4-FFF2-40B4-BE49-F238E27FC236}">
                <a16:creationId xmlns:a16="http://schemas.microsoft.com/office/drawing/2014/main" id="{654C27CA-B8A5-4020-8470-0F5F785AA080}"/>
              </a:ext>
            </a:extLst>
          </p:cNvPr>
          <p:cNvPicPr>
            <a:picLocks noChangeAspect="1"/>
          </p:cNvPicPr>
          <p:nvPr/>
        </p:nvPicPr>
        <p:blipFill>
          <a:blip r:embed="rId4"/>
          <a:stretch>
            <a:fillRect/>
          </a:stretch>
        </p:blipFill>
        <p:spPr>
          <a:xfrm>
            <a:off x="545909" y="4433996"/>
            <a:ext cx="2656325" cy="3418166"/>
          </a:xfrm>
          <a:prstGeom prst="rect">
            <a:avLst/>
          </a:prstGeom>
        </p:spPr>
      </p:pic>
      <p:sp>
        <p:nvSpPr>
          <p:cNvPr id="50" name="Rectangle: Rounded Corners 49">
            <a:extLst>
              <a:ext uri="{FF2B5EF4-FFF2-40B4-BE49-F238E27FC236}">
                <a16:creationId xmlns:a16="http://schemas.microsoft.com/office/drawing/2014/main" id="{0DDBD932-4331-4FE1-B677-4C66D6CB2BE0}"/>
              </a:ext>
            </a:extLst>
          </p:cNvPr>
          <p:cNvSpPr/>
          <p:nvPr/>
        </p:nvSpPr>
        <p:spPr>
          <a:xfrm>
            <a:off x="545910" y="2199508"/>
            <a:ext cx="1771150" cy="52322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High Leakage</a:t>
            </a:r>
          </a:p>
        </p:txBody>
      </p:sp>
      <p:sp>
        <p:nvSpPr>
          <p:cNvPr id="52" name="Rectangle: Rounded Corners 51">
            <a:extLst>
              <a:ext uri="{FF2B5EF4-FFF2-40B4-BE49-F238E27FC236}">
                <a16:creationId xmlns:a16="http://schemas.microsoft.com/office/drawing/2014/main" id="{740EC3A0-639A-476F-A4C9-52D44A46DD10}"/>
              </a:ext>
            </a:extLst>
          </p:cNvPr>
          <p:cNvSpPr/>
          <p:nvPr/>
        </p:nvSpPr>
        <p:spPr>
          <a:xfrm>
            <a:off x="5200768" y="2558609"/>
            <a:ext cx="1998921" cy="50868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i="1" dirty="0">
                <a:solidFill>
                  <a:srgbClr val="000000"/>
                </a:solidFill>
              </a:rPr>
              <a:t>95%</a:t>
            </a:r>
            <a:r>
              <a:rPr lang="en-US" i="1" dirty="0">
                <a:solidFill>
                  <a:srgbClr val="000000"/>
                </a:solidFill>
              </a:rPr>
              <a:t> Model Accuracy</a:t>
            </a:r>
          </a:p>
        </p:txBody>
      </p:sp>
      <p:sp>
        <p:nvSpPr>
          <p:cNvPr id="53" name="Rectangle: Rounded Corners 52">
            <a:extLst>
              <a:ext uri="{FF2B5EF4-FFF2-40B4-BE49-F238E27FC236}">
                <a16:creationId xmlns:a16="http://schemas.microsoft.com/office/drawing/2014/main" id="{A6D34C04-6232-4FB9-8BFC-485975BA644A}"/>
              </a:ext>
            </a:extLst>
          </p:cNvPr>
          <p:cNvSpPr/>
          <p:nvPr/>
        </p:nvSpPr>
        <p:spPr>
          <a:xfrm>
            <a:off x="5212743" y="1908504"/>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i="1" dirty="0">
                <a:solidFill>
                  <a:srgbClr val="000000"/>
                </a:solidFill>
              </a:rPr>
              <a:t>85%</a:t>
            </a:r>
            <a:r>
              <a:rPr lang="en-US" i="1" dirty="0">
                <a:solidFill>
                  <a:srgbClr val="000000"/>
                </a:solidFill>
              </a:rPr>
              <a:t> Model Accuracy</a:t>
            </a:r>
          </a:p>
        </p:txBody>
      </p:sp>
      <p:sp>
        <p:nvSpPr>
          <p:cNvPr id="54" name="Rectangle: Rounded Corners 53">
            <a:extLst>
              <a:ext uri="{FF2B5EF4-FFF2-40B4-BE49-F238E27FC236}">
                <a16:creationId xmlns:a16="http://schemas.microsoft.com/office/drawing/2014/main" id="{73EE2C4A-9A2B-44FB-8AF2-ECA63AD90249}"/>
              </a:ext>
            </a:extLst>
          </p:cNvPr>
          <p:cNvSpPr/>
          <p:nvPr/>
        </p:nvSpPr>
        <p:spPr>
          <a:xfrm>
            <a:off x="2806336" y="1914195"/>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E&amp;I Low ROI</a:t>
            </a:r>
          </a:p>
        </p:txBody>
      </p:sp>
      <p:sp>
        <p:nvSpPr>
          <p:cNvPr id="55" name="Rectangle: Rounded Corners 54">
            <a:extLst>
              <a:ext uri="{FF2B5EF4-FFF2-40B4-BE49-F238E27FC236}">
                <a16:creationId xmlns:a16="http://schemas.microsoft.com/office/drawing/2014/main" id="{914CED14-D156-418B-9913-5F50E8D87237}"/>
              </a:ext>
            </a:extLst>
          </p:cNvPr>
          <p:cNvSpPr/>
          <p:nvPr/>
        </p:nvSpPr>
        <p:spPr>
          <a:xfrm>
            <a:off x="2806337" y="2575681"/>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E&amp;I Initial Review Trusted Provider</a:t>
            </a:r>
          </a:p>
        </p:txBody>
      </p:sp>
      <p:sp>
        <p:nvSpPr>
          <p:cNvPr id="56" name="Left Brace 55">
            <a:extLst>
              <a:ext uri="{FF2B5EF4-FFF2-40B4-BE49-F238E27FC236}">
                <a16:creationId xmlns:a16="http://schemas.microsoft.com/office/drawing/2014/main" id="{3240EAEE-2168-410A-95C0-F9BF41704E2C}"/>
              </a:ext>
            </a:extLst>
          </p:cNvPr>
          <p:cNvSpPr/>
          <p:nvPr/>
        </p:nvSpPr>
        <p:spPr>
          <a:xfrm>
            <a:off x="2430837" y="1951623"/>
            <a:ext cx="205359" cy="1118858"/>
          </a:xfrm>
          <a:prstGeom prst="leftBrace">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i="1" dirty="0"/>
          </a:p>
        </p:txBody>
      </p:sp>
      <p:cxnSp>
        <p:nvCxnSpPr>
          <p:cNvPr id="59" name="Straight Connector 58">
            <a:extLst>
              <a:ext uri="{FF2B5EF4-FFF2-40B4-BE49-F238E27FC236}">
                <a16:creationId xmlns:a16="http://schemas.microsoft.com/office/drawing/2014/main" id="{BB694D15-A5A4-4AE2-9940-093A4B278F80}"/>
              </a:ext>
            </a:extLst>
          </p:cNvPr>
          <p:cNvCxnSpPr>
            <a:cxnSpLocks/>
          </p:cNvCxnSpPr>
          <p:nvPr/>
        </p:nvCxnSpPr>
        <p:spPr>
          <a:xfrm>
            <a:off x="4805257" y="2138171"/>
            <a:ext cx="367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F5EFA3-D177-40BA-8A05-AAE0E92308B8}"/>
              </a:ext>
            </a:extLst>
          </p:cNvPr>
          <p:cNvCxnSpPr>
            <a:cxnSpLocks/>
          </p:cNvCxnSpPr>
          <p:nvPr/>
        </p:nvCxnSpPr>
        <p:spPr>
          <a:xfrm>
            <a:off x="4805257" y="2843464"/>
            <a:ext cx="367244"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7B2F97F-95A5-4CFE-AC28-D68848335013}"/>
              </a:ext>
            </a:extLst>
          </p:cNvPr>
          <p:cNvSpPr/>
          <p:nvPr/>
        </p:nvSpPr>
        <p:spPr>
          <a:xfrm>
            <a:off x="420276" y="1814808"/>
            <a:ext cx="6936625" cy="1369044"/>
          </a:xfrm>
          <a:prstGeom prst="rect">
            <a:avLst/>
          </a:prstGeom>
          <a:noFill/>
          <a:ln>
            <a:solidFill>
              <a:srgbClr val="CA44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62" name="TextBox 61">
            <a:extLst>
              <a:ext uri="{FF2B5EF4-FFF2-40B4-BE49-F238E27FC236}">
                <a16:creationId xmlns:a16="http://schemas.microsoft.com/office/drawing/2014/main" id="{2CA5E06A-CB76-46AB-8366-700D87ADAFFA}"/>
              </a:ext>
            </a:extLst>
          </p:cNvPr>
          <p:cNvSpPr txBox="1"/>
          <p:nvPr/>
        </p:nvSpPr>
        <p:spPr>
          <a:xfrm>
            <a:off x="322563" y="4113684"/>
            <a:ext cx="3344627" cy="292388"/>
          </a:xfrm>
          <a:prstGeom prst="rect">
            <a:avLst/>
          </a:prstGeom>
          <a:noFill/>
        </p:spPr>
        <p:txBody>
          <a:bodyPr wrap="square" rtlCol="0">
            <a:spAutoFit/>
          </a:bodyPr>
          <a:lstStyle/>
          <a:p>
            <a:pPr algn="ctr"/>
            <a:r>
              <a:rPr lang="en-US" sz="1300" b="1" i="1" dirty="0">
                <a:solidFill>
                  <a:srgbClr val="000000"/>
                </a:solidFill>
              </a:rPr>
              <a:t>E&amp;I Low ROI</a:t>
            </a:r>
          </a:p>
        </p:txBody>
      </p:sp>
      <p:sp>
        <p:nvSpPr>
          <p:cNvPr id="64" name="TextBox 63">
            <a:extLst>
              <a:ext uri="{FF2B5EF4-FFF2-40B4-BE49-F238E27FC236}">
                <a16:creationId xmlns:a16="http://schemas.microsoft.com/office/drawing/2014/main" id="{A7A592DD-168D-4BC4-B7B8-98FDBCBAEF64}"/>
              </a:ext>
            </a:extLst>
          </p:cNvPr>
          <p:cNvSpPr txBox="1"/>
          <p:nvPr/>
        </p:nvSpPr>
        <p:spPr>
          <a:xfrm>
            <a:off x="776086" y="7911492"/>
            <a:ext cx="2419061" cy="369332"/>
          </a:xfrm>
          <a:prstGeom prst="rect">
            <a:avLst/>
          </a:prstGeom>
          <a:noFill/>
        </p:spPr>
        <p:txBody>
          <a:bodyPr wrap="square" rtlCol="0">
            <a:spAutoFit/>
          </a:bodyPr>
          <a:lstStyle/>
          <a:p>
            <a:pPr>
              <a:spcAft>
                <a:spcPts val="400"/>
              </a:spcAft>
              <a:buClr>
                <a:schemeClr val="accent3"/>
              </a:buClr>
            </a:pPr>
            <a:r>
              <a:rPr lang="en-US" sz="900" i="1" dirty="0">
                <a:solidFill>
                  <a:srgbClr val="4D4D4D"/>
                </a:solidFill>
              </a:rPr>
              <a:t>* An Outlier with net paid amount $200 K has been removed</a:t>
            </a:r>
          </a:p>
        </p:txBody>
      </p:sp>
      <p:sp>
        <p:nvSpPr>
          <p:cNvPr id="67" name="TextBox 66">
            <a:extLst>
              <a:ext uri="{FF2B5EF4-FFF2-40B4-BE49-F238E27FC236}">
                <a16:creationId xmlns:a16="http://schemas.microsoft.com/office/drawing/2014/main" id="{C418B4A1-2F9F-42B0-8799-4C6AC7504CBE}"/>
              </a:ext>
            </a:extLst>
          </p:cNvPr>
          <p:cNvSpPr txBox="1"/>
          <p:nvPr/>
        </p:nvSpPr>
        <p:spPr>
          <a:xfrm>
            <a:off x="4005190" y="4104817"/>
            <a:ext cx="3344627" cy="292388"/>
          </a:xfrm>
          <a:prstGeom prst="rect">
            <a:avLst/>
          </a:prstGeom>
          <a:noFill/>
        </p:spPr>
        <p:txBody>
          <a:bodyPr wrap="square" rtlCol="0">
            <a:spAutoFit/>
          </a:bodyPr>
          <a:lstStyle/>
          <a:p>
            <a:pPr algn="ctr"/>
            <a:r>
              <a:rPr lang="en-US" sz="1300" b="1" i="1" dirty="0">
                <a:solidFill>
                  <a:srgbClr val="000000"/>
                </a:solidFill>
              </a:rPr>
              <a:t>E&amp;I Initial Review Trusted Provider</a:t>
            </a:r>
          </a:p>
        </p:txBody>
      </p:sp>
    </p:spTree>
    <p:extLst>
      <p:ext uri="{BB962C8B-B14F-4D97-AF65-F5344CB8AC3E}">
        <p14:creationId xmlns:p14="http://schemas.microsoft.com/office/powerpoint/2010/main" val="10928845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2793A0-E2C6-43A1-85B0-6E947F299C32}"/>
              </a:ext>
            </a:extLst>
          </p:cNvPr>
          <p:cNvSpPr txBox="1">
            <a:spLocks/>
          </p:cNvSpPr>
          <p:nvPr/>
        </p:nvSpPr>
        <p:spPr>
          <a:xfrm>
            <a:off x="2404942" y="4228170"/>
            <a:ext cx="2962516" cy="616359"/>
          </a:xfrm>
          <a:prstGeom prst="rect">
            <a:avLst/>
          </a:prstGeom>
        </p:spPr>
        <p:txBody>
          <a:bodyPr vert="horz" lIns="101882" tIns="50941" rIns="101882" bIns="50941" rtlCol="0" anchor="ctr">
            <a:normAutofit/>
          </a:bodyPr>
          <a:lstStyle>
            <a:lvl1pPr algn="l" defTabSz="1018834" rtl="0" eaLnBrk="1" latinLnBrk="0" hangingPunct="1">
              <a:lnSpc>
                <a:spcPct val="100000"/>
              </a:lnSpc>
              <a:spcBef>
                <a:spcPct val="0"/>
              </a:spcBef>
              <a:buNone/>
              <a:defRPr lang="en-US" sz="2000" b="1" kern="1200">
                <a:solidFill>
                  <a:schemeClr val="accent1"/>
                </a:solidFill>
                <a:latin typeface="+mj-lt"/>
                <a:ea typeface="+mj-ea"/>
                <a:cs typeface="+mj-cs"/>
              </a:defRPr>
            </a:lvl1pPr>
          </a:lstStyle>
          <a:p>
            <a:pPr marL="0" marR="0" lvl="0" indent="0" algn="ctr" defTabSz="1018834" rtl="0" eaLnBrk="1" fontAlgn="auto" latinLnBrk="0" hangingPunct="1">
              <a:lnSpc>
                <a:spcPct val="100000"/>
              </a:lnSpc>
              <a:spcBef>
                <a:spcPct val="0"/>
              </a:spcBef>
              <a:spcAft>
                <a:spcPts val="0"/>
              </a:spcAft>
              <a:buClrTx/>
              <a:buSzTx/>
              <a:buFontTx/>
              <a:buNone/>
              <a:tabLst/>
              <a:defRPr/>
            </a:pPr>
            <a:r>
              <a:rPr kumimoji="0" lang="en-US" altLang="en-US" sz="1200" b="1" i="1" u="none" strike="noStrike" kern="1200" cap="none" spc="0" normalizeH="0" baseline="0" noProof="0" dirty="0">
                <a:ln>
                  <a:noFill/>
                </a:ln>
                <a:solidFill>
                  <a:srgbClr val="8C9599">
                    <a:lumMod val="50000"/>
                  </a:srgbClr>
                </a:solidFill>
                <a:effectLst/>
                <a:uLnTx/>
                <a:uFillTx/>
                <a:latin typeface="Arial"/>
                <a:ea typeface="+mj-ea"/>
                <a:cs typeface="+mj-cs"/>
              </a:rPr>
              <a:t>END of the presentation</a:t>
            </a:r>
          </a:p>
          <a:p>
            <a:pPr marL="0" marR="0" lvl="0" indent="0" algn="ctr" defTabSz="1018834" rtl="0" eaLnBrk="1" fontAlgn="auto" latinLnBrk="0" hangingPunct="1">
              <a:lnSpc>
                <a:spcPct val="100000"/>
              </a:lnSpc>
              <a:spcBef>
                <a:spcPct val="0"/>
              </a:spcBef>
              <a:spcAft>
                <a:spcPts val="0"/>
              </a:spcAft>
              <a:buClrTx/>
              <a:buSzTx/>
              <a:buFontTx/>
              <a:buNone/>
              <a:tabLst/>
              <a:defRPr/>
            </a:pPr>
            <a:r>
              <a:rPr kumimoji="0" lang="en-US" altLang="en-US" sz="1200" b="1" i="1" u="none" strike="noStrike" kern="1200" cap="none" spc="0" normalizeH="0" baseline="0" noProof="0" dirty="0">
                <a:ln>
                  <a:noFill/>
                </a:ln>
                <a:solidFill>
                  <a:srgbClr val="8C9599">
                    <a:lumMod val="50000"/>
                  </a:srgbClr>
                </a:solidFill>
                <a:effectLst/>
                <a:uLnTx/>
                <a:uFillTx/>
                <a:latin typeface="Arial"/>
                <a:ea typeface="+mj-ea"/>
                <a:cs typeface="+mj-cs"/>
              </a:rPr>
              <a:t>Thank you</a:t>
            </a:r>
          </a:p>
        </p:txBody>
      </p:sp>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Tree>
    <p:extLst>
      <p:ext uri="{BB962C8B-B14F-4D97-AF65-F5344CB8AC3E}">
        <p14:creationId xmlns:p14="http://schemas.microsoft.com/office/powerpoint/2010/main" val="35495840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2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3.xml><?xml version="1.0" encoding="utf-8"?>
<a:theme xmlns:a="http://schemas.openxmlformats.org/drawingml/2006/main" name="4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4.xml><?xml version="1.0" encoding="utf-8"?>
<a:theme xmlns:a="http://schemas.openxmlformats.org/drawingml/2006/main" name="7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5.xml><?xml version="1.0" encoding="utf-8"?>
<a:theme xmlns:a="http://schemas.openxmlformats.org/drawingml/2006/main" name="15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6.xml><?xml version="1.0" encoding="utf-8"?>
<a:theme xmlns:a="http://schemas.openxmlformats.org/drawingml/2006/main" name="22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7.xml><?xml version="1.0" encoding="utf-8"?>
<a:theme xmlns:a="http://schemas.openxmlformats.org/drawingml/2006/main" name="Optum-Portrait-Template">
  <a:themeElements>
    <a:clrScheme name="Optum Color Palette">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solidFill>
            <a:schemeClr val="accent3"/>
          </a:solidFill>
          <a:miter lim="800000"/>
        </a:ln>
      </a:spPr>
      <a:bodyPr rot="0" spcFirstLastPara="0" vert="horz" wrap="square" lIns="91440" tIns="45720" rIns="91440" bIns="45720" numCol="1" spcCol="0" rtlCol="0" fromWordArt="0" anchor="t" anchorCtr="0" forceAA="0" compatLnSpc="1">
        <a:prstTxWarp prst="textNoShape">
          <a:avLst/>
        </a:prstTxWarp>
        <a:noAutofit/>
      </a:bodyPr>
      <a:lstStyle>
        <a:defPPr algn="ctr">
          <a:spcBef>
            <a:spcPts val="500"/>
          </a:spcBef>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3"/>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500"/>
          </a:spcBef>
          <a:defRPr sz="1000"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Portrait-Template.potx" id="{27EFDBC8-D653-4088-BF5D-AB07D94CC782}" vid="{9450D5AE-6EB3-476B-A3B2-51BE4CC56071}"/>
    </a:ext>
  </a:extLst>
</a:theme>
</file>

<file path=ppt/theme/theme8.xml><?xml version="1.0" encoding="utf-8"?>
<a:theme xmlns:a="http://schemas.openxmlformats.org/drawingml/2006/main" name="1_Optum-Portrait-Template">
  <a:themeElements>
    <a:clrScheme name="Optum Color Palette">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solidFill>
            <a:schemeClr val="accent3"/>
          </a:solidFill>
          <a:miter lim="800000"/>
        </a:ln>
      </a:spPr>
      <a:bodyPr rot="0" spcFirstLastPara="0" vert="horz" wrap="square" lIns="91440" tIns="45720" rIns="91440" bIns="45720" numCol="1" spcCol="0" rtlCol="0" fromWordArt="0" anchor="t" anchorCtr="0" forceAA="0" compatLnSpc="1">
        <a:prstTxWarp prst="textNoShape">
          <a:avLst/>
        </a:prstTxWarp>
        <a:noAutofit/>
      </a:bodyPr>
      <a:lstStyle>
        <a:defPPr algn="ctr">
          <a:spcBef>
            <a:spcPts val="500"/>
          </a:spcBef>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3"/>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500"/>
          </a:spcBef>
          <a:defRPr sz="1000"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Portrait-Template.potx" id="{27EFDBC8-D653-4088-BF5D-AB07D94CC782}" vid="{9450D5AE-6EB3-476B-A3B2-51BE4CC56071}"/>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tum - Empower">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ptum - Empower">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WRMItemRecordClassificationTaxHTField0 xmlns="ffb91bc5-454c-4f62-a232-5449d08bc0d0">
      <Terms xmlns="http://schemas.microsoft.com/office/infopath/2007/PartnerControls"/>
    </CWRMItemRecordClassificationTaxHTField0>
    <CWRMItemRecordData xmlns="ffb91bc5-454c-4f62-a232-5449d08bc0d0" xsi:nil="true"/>
    <TaxCatchAll xmlns="c5b5009f-843b-44ad-8459-26128207763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205A749095442B6392F92CBF10934" ma:contentTypeVersion="0" ma:contentTypeDescription="Create a new document." ma:contentTypeScope="" ma:versionID="5b3c15f66702ba70e2390e95ed666a9c">
  <xsd:schema xmlns:xsd="http://www.w3.org/2001/XMLSchema" xmlns:xs="http://www.w3.org/2001/XMLSchema" xmlns:p="http://schemas.microsoft.com/office/2006/metadata/properties" xmlns:ns2="c5b5009f-843b-44ad-8459-261282077631" xmlns:ns3="ffb91bc5-454c-4f62-a232-5449d08bc0d0" targetNamespace="http://schemas.microsoft.com/office/2006/metadata/properties" ma:root="true" ma:fieldsID="6d9636cb4f72d8a6cc0b3081f996208a" ns2:_="" ns3:_="">
    <xsd:import namespace="c5b5009f-843b-44ad-8459-261282077631"/>
    <xsd:import namespace="ffb91bc5-454c-4f62-a232-5449d08bc0d0"/>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CWRMItemUniqueId" minOccurs="0"/>
                <xsd:element ref="ns3:CWRMItemRecordState" minOccurs="0"/>
                <xsd:element ref="ns3:CWRMItemRecordCategory" minOccurs="0"/>
                <xsd:element ref="ns3:CWRMItemRecordClassificationTaxHTField0" minOccurs="0"/>
                <xsd:element ref="ns3:CWRMItemRecordStatus" minOccurs="0"/>
                <xsd:element ref="ns3:CWRMItemRecordDeclaredDate" minOccurs="0"/>
                <xsd:element ref="ns3:CWRMItemRecordVital" minOccurs="0"/>
                <xsd:element ref="ns3:CWRMItemRecord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5009f-843b-44ad-8459-2612820776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5e61131b-483d-4a73-a489-d50743f48d9b}" ma:internalName="TaxCatchAll" ma:showField="CatchAllData" ma:web="ffb91bc5-454c-4f62-a232-5449d08bc0d0">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5e61131b-483d-4a73-a489-d50743f48d9b}" ma:internalName="TaxCatchAllLabel" ma:readOnly="true" ma:showField="CatchAllDataLabel" ma:web="ffb91bc5-454c-4f62-a232-5449d08bc0d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b91bc5-454c-4f62-a232-5449d08bc0d0" elementFormDefault="qualified">
    <xsd:import namespace="http://schemas.microsoft.com/office/2006/documentManagement/types"/>
    <xsd:import namespace="http://schemas.microsoft.com/office/infopath/2007/PartnerControls"/>
    <xsd:element name="CWRMItemUniqueId" ma:index="13" nillable="true" ma:displayName="Content ID" ma:description="A universally unique identifier assigned to the item." ma:hidden="true" ma:internalName="CWRMItemUniqueId" ma:readOnly="true">
      <xsd:simpleType>
        <xsd:restriction base="dms:Text"/>
      </xsd:simpleType>
    </xsd:element>
    <xsd:element name="CWRMItemRecordState" ma:index="14"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15"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16" nillable="true" ma:taxonomy="true" ma:internalName="CWRMItemRecordClassificationTaxHTField0" ma:taxonomyFieldName="CWRMItemRecordClassification" ma:displayName="Record Classification" ma:readOnly="false" ma:default="" ma:fieldId="{e94be97f-fb02-4deb-9c3d-6d978a059d35}" ma:sspId="fdf5619e-40eb-4dc4-9ea8-6d642bef26e9" ma:termSetId="4645d3fb-447f-4f30-adac-525cf60eaf77" ma:anchorId="00000000-0000-0000-0000-000000000000" ma:open="false" ma:isKeyword="false">
      <xsd:complexType>
        <xsd:sequence>
          <xsd:element ref="pc:Terms" minOccurs="0" maxOccurs="1"/>
        </xsd:sequence>
      </xsd:complexType>
    </xsd:element>
    <xsd:element name="CWRMItemRecordStatus" ma:index="18" nillable="true" ma:displayName="Record Status" ma:description="The current status of this item as it pertains to records management." ma:hidden="true" ma:internalName="CWRMItemRecordStatus" ma:readOnly="true">
      <xsd:simpleType>
        <xsd:restriction base="dms:Text"/>
      </xsd:simpleType>
    </xsd:element>
    <xsd:element name="CWRMItemRecordDeclaredDate" ma:index="19" nillable="true" ma:displayName="Record Declared Date" ma:description="The date and time that the item was declared a record." ma:hidden="true" ma:internalName="CWRMItemRecordDeclaredDate" ma:readOnly="true">
      <xsd:simpleType>
        <xsd:restriction base="dms:DateTime"/>
      </xsd:simpleType>
    </xsd:element>
    <xsd:element name="CWRMItemRecordVital" ma:index="20" nillable="true" ma:displayName="Record Vital" ma:description="Indicates if this item is considered vital to the organization." ma:hidden="true" ma:internalName="CWRMItemRecordVital" ma:readOnly="true">
      <xsd:simpleType>
        <xsd:restriction base="dms:Boolean"/>
      </xsd:simpleType>
    </xsd:element>
    <xsd:element name="CWRMItemRecordData" ma:index="21" nillable="true" ma:displayName="Record Data" ma:description="Contains system specific record data for the item." ma:hidden="true" ma:internalName="CWRMItemRecordData">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Collabware CLM Item Unique ID</Name>
    <Synchronization>Synchronous</Synchronization>
    <Type>1</Type>
    <SequenceNumber>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10002</Type>
    <SequenceNumber>10500</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10004</Type>
    <SequenceNumber>10501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10006</Type>
    <SequenceNumber>10502</SequenceNumber>
    <Url/>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Url/>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Url/>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Url/>
    <Assembly>Collabware.SharePoint.RecordsManagement, Version=1.0.0.0, Culture=neutral, PublicKeyToken=801662d3f2b71412</Assembly>
    <Class>Collabware.SharePoint.RecordsManagement.ItemSecurityContentTypeReceiver</Class>
    <Data/>
    <Filter/>
  </Receiver>
</spe:Receivers>
</file>

<file path=customXml/item5.xml><?xml version="1.0" encoding="utf-8"?>
<?mso-contentType ?>
<SharedContentType xmlns="Microsoft.SharePoint.Taxonomy.ContentTypeSync" SourceId="fdf5619e-40eb-4dc4-9ea8-6d642bef26e9" ContentTypeId="0x0101" PreviousValue="false"/>
</file>

<file path=customXml/itemProps1.xml><?xml version="1.0" encoding="utf-8"?>
<ds:datastoreItem xmlns:ds="http://schemas.openxmlformats.org/officeDocument/2006/customXml" ds:itemID="{63C64255-1E72-4751-B08E-AE6A81B42141}">
  <ds:schemaRefs>
    <ds:schemaRef ds:uri="http://purl.org/dc/elements/1.1/"/>
    <ds:schemaRef ds:uri="http://schemas.microsoft.com/office/2006/metadata/properties"/>
    <ds:schemaRef ds:uri="http://purl.org/dc/terms/"/>
    <ds:schemaRef ds:uri="http://schemas.openxmlformats.org/package/2006/metadata/core-properties"/>
    <ds:schemaRef ds:uri="c5b5009f-843b-44ad-8459-261282077631"/>
    <ds:schemaRef ds:uri="http://schemas.microsoft.com/office/2006/documentManagement/types"/>
    <ds:schemaRef ds:uri="http://schemas.microsoft.com/office/infopath/2007/PartnerControls"/>
    <ds:schemaRef ds:uri="ffb91bc5-454c-4f62-a232-5449d08bc0d0"/>
    <ds:schemaRef ds:uri="http://www.w3.org/XML/1998/namespace"/>
    <ds:schemaRef ds:uri="http://purl.org/dc/dcmitype/"/>
  </ds:schemaRefs>
</ds:datastoreItem>
</file>

<file path=customXml/itemProps2.xml><?xml version="1.0" encoding="utf-8"?>
<ds:datastoreItem xmlns:ds="http://schemas.openxmlformats.org/officeDocument/2006/customXml" ds:itemID="{5D86A67B-D751-4E1E-AF85-C8A8A2FC1F99}">
  <ds:schemaRefs>
    <ds:schemaRef ds:uri="http://schemas.microsoft.com/sharepoint/v3/contenttype/forms"/>
  </ds:schemaRefs>
</ds:datastoreItem>
</file>

<file path=customXml/itemProps3.xml><?xml version="1.0" encoding="utf-8"?>
<ds:datastoreItem xmlns:ds="http://schemas.openxmlformats.org/officeDocument/2006/customXml" ds:itemID="{1F8DC3A6-6596-4501-9BB7-13B7BF665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5009f-843b-44ad-8459-261282077631"/>
    <ds:schemaRef ds:uri="ffb91bc5-454c-4f62-a232-5449d08bc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C0ADA43-3287-4C00-9762-7FA4B37BCF29}">
  <ds:schemaRefs>
    <ds:schemaRef ds:uri="http://schemas.microsoft.com/sharepoint/events"/>
  </ds:schemaRefs>
</ds:datastoreItem>
</file>

<file path=customXml/itemProps5.xml><?xml version="1.0" encoding="utf-8"?>
<ds:datastoreItem xmlns:ds="http://schemas.openxmlformats.org/officeDocument/2006/customXml" ds:itemID="{BBF26DC7-79F4-4321-8551-6727B8A3994E}">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115357</TotalTime>
  <Words>951</Words>
  <Application>Microsoft Office PowerPoint</Application>
  <PresentationFormat>Custom</PresentationFormat>
  <Paragraphs>195</Paragraphs>
  <Slides>7</Slides>
  <Notes>0</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7</vt:i4>
      </vt:variant>
    </vt:vector>
  </HeadingPairs>
  <TitlesOfParts>
    <vt:vector size="18" baseType="lpstr">
      <vt:lpstr>Arial</vt:lpstr>
      <vt:lpstr>Calibri</vt:lpstr>
      <vt:lpstr>Times</vt:lpstr>
      <vt:lpstr>2_UnitedHealthcare</vt:lpstr>
      <vt:lpstr>3_UnitedHealthcare</vt:lpstr>
      <vt:lpstr>4_UnitedHealthcare</vt:lpstr>
      <vt:lpstr>7_UnitedHealthcare</vt:lpstr>
      <vt:lpstr>15_UnitedHealthcare</vt:lpstr>
      <vt:lpstr>22_UnitedHealthcare</vt:lpstr>
      <vt:lpstr>Optum-Portrait-Template</vt:lpstr>
      <vt:lpstr>1_Optum-Portrait-Template</vt:lpstr>
      <vt:lpstr>PowerPoint Presentation</vt:lpstr>
      <vt:lpstr>Executive Summary </vt:lpstr>
      <vt:lpstr>E&amp;I Initial Review – EDA Solutions</vt:lpstr>
      <vt:lpstr>E&amp;I Initial Review Predictive Model Deep Dive</vt:lpstr>
      <vt:lpstr>Opportunity : Already Released Claims</vt:lpstr>
      <vt:lpstr>Leakage Analysis</vt:lpstr>
      <vt:lpstr>PowerPoint Presentation</vt:lpstr>
    </vt:vector>
  </TitlesOfParts>
  <Company>nancy paterson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harshit_arora@optum.com</dc:creator>
  <cp:lastModifiedBy>Agarwal, Astitva</cp:lastModifiedBy>
  <cp:revision>7996</cp:revision>
  <cp:lastPrinted>2018-01-23T13:19:33Z</cp:lastPrinted>
  <dcterms:created xsi:type="dcterms:W3CDTF">2012-04-03T19:26:21Z</dcterms:created>
  <dcterms:modified xsi:type="dcterms:W3CDTF">2021-02-03T13:58:10Z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0x010100463205A749095442B6392F92CBF10934</vt:lpwstr>
  </property>
  <property fmtid="{D5CDD505-2E9C-101B-9397-08002B2CF9AE}" pid="3" name="CWRMItemRecordClassification">
    <vt:lpwstr/>
  </property>
</Properties>
</file>