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4630400" cy="8229600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1E7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CFCAB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1E7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85981" y="2682232"/>
            <a:ext cx="3040380" cy="4533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FCAB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1E7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4630397" cy="2835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6720" y="1348327"/>
            <a:ext cx="2976959" cy="704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1E7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6585" y="2380705"/>
            <a:ext cx="12757229" cy="443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CFCAB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sp>
          <p:nvSpPr>
            <p:cNvPr id="3" name="object 3"/>
            <p:cNvSpPr/>
            <p:nvPr/>
          </p:nvSpPr>
          <p:spPr>
            <a:xfrm>
              <a:off x="12839217" y="7749540"/>
              <a:ext cx="1722601" cy="411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0" y="0"/>
              <a:ext cx="5486399" cy="82295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089" y="2234414"/>
            <a:ext cx="5874385" cy="291973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ts val="7700"/>
              </a:lnSpc>
              <a:spcBef>
                <a:spcPts val="95"/>
              </a:spcBef>
            </a:pPr>
            <a:r>
              <a:rPr dirty="0" sz="6150"/>
              <a:t>Disease</a:t>
            </a:r>
            <a:r>
              <a:rPr dirty="0" sz="6150" spc="-125"/>
              <a:t> </a:t>
            </a:r>
            <a:r>
              <a:rPr dirty="0" sz="6150"/>
              <a:t>Prediction  Using Machine  Learning</a:t>
            </a:r>
            <a:endParaRPr sz="6150"/>
          </a:p>
        </p:txBody>
      </p:sp>
      <p:sp>
        <p:nvSpPr>
          <p:cNvPr id="6" name="object 6"/>
          <p:cNvSpPr txBox="1"/>
          <p:nvPr/>
        </p:nvSpPr>
        <p:spPr>
          <a:xfrm>
            <a:off x="781089" y="5611336"/>
            <a:ext cx="422084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Predicting </a:t>
            </a:r>
            <a:r>
              <a:rPr dirty="0" sz="1750" spc="15">
                <a:solidFill>
                  <a:srgbClr val="CFCABE"/>
                </a:solidFill>
                <a:latin typeface="Arial"/>
                <a:cs typeface="Arial"/>
              </a:rPr>
              <a:t>diseases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based </a:t>
            </a:r>
            <a:r>
              <a:rPr dirty="0" sz="1750" spc="55">
                <a:solidFill>
                  <a:srgbClr val="CFCABE"/>
                </a:solidFill>
                <a:latin typeface="Arial"/>
                <a:cs typeface="Arial"/>
              </a:rPr>
              <a:t>on</a:t>
            </a:r>
            <a:r>
              <a:rPr dirty="0" sz="1750" spc="-30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symptoms.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86399" cy="8229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489" y="768611"/>
            <a:ext cx="2928620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Future</a:t>
            </a:r>
            <a:r>
              <a:rPr dirty="0" spc="-70"/>
              <a:t> </a:t>
            </a:r>
            <a:r>
              <a:rPr dirty="0" spc="-5"/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67489" y="1902896"/>
            <a:ext cx="316103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Continued </a:t>
            </a: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research </a:t>
            </a:r>
            <a:r>
              <a:rPr dirty="0" sz="1750" spc="-20">
                <a:solidFill>
                  <a:srgbClr val="CFCABE"/>
                </a:solidFill>
                <a:latin typeface="Arial"/>
                <a:cs typeface="Arial"/>
              </a:rPr>
              <a:t>is</a:t>
            </a:r>
            <a:r>
              <a:rPr dirty="0" sz="1750" spc="-27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needed.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80189" y="2480307"/>
            <a:ext cx="3665220" cy="4936490"/>
          </a:xfrm>
          <a:custGeom>
            <a:avLst/>
            <a:gdLst/>
            <a:ahLst/>
            <a:cxnLst/>
            <a:rect l="l" t="t" r="r" b="b"/>
            <a:pathLst>
              <a:path w="3665220" h="4936490">
                <a:moveTo>
                  <a:pt x="3630853" y="0"/>
                </a:moveTo>
                <a:lnTo>
                  <a:pt x="34010" y="0"/>
                </a:lnTo>
                <a:lnTo>
                  <a:pt x="20772" y="2672"/>
                </a:lnTo>
                <a:lnTo>
                  <a:pt x="9961" y="9961"/>
                </a:lnTo>
                <a:lnTo>
                  <a:pt x="2672" y="20772"/>
                </a:lnTo>
                <a:lnTo>
                  <a:pt x="0" y="34010"/>
                </a:lnTo>
                <a:lnTo>
                  <a:pt x="0" y="4901971"/>
                </a:lnTo>
                <a:lnTo>
                  <a:pt x="2672" y="4915209"/>
                </a:lnTo>
                <a:lnTo>
                  <a:pt x="9961" y="4926020"/>
                </a:lnTo>
                <a:lnTo>
                  <a:pt x="20772" y="4933309"/>
                </a:lnTo>
                <a:lnTo>
                  <a:pt x="34010" y="4935982"/>
                </a:lnTo>
                <a:lnTo>
                  <a:pt x="3630853" y="4935982"/>
                </a:lnTo>
                <a:lnTo>
                  <a:pt x="3644092" y="4933309"/>
                </a:lnTo>
                <a:lnTo>
                  <a:pt x="3654902" y="4926020"/>
                </a:lnTo>
                <a:lnTo>
                  <a:pt x="3662191" y="4915209"/>
                </a:lnTo>
                <a:lnTo>
                  <a:pt x="3664864" y="4901971"/>
                </a:lnTo>
                <a:lnTo>
                  <a:pt x="3664864" y="34010"/>
                </a:lnTo>
                <a:lnTo>
                  <a:pt x="3662191" y="20772"/>
                </a:lnTo>
                <a:lnTo>
                  <a:pt x="3654902" y="9961"/>
                </a:lnTo>
                <a:lnTo>
                  <a:pt x="3644092" y="2672"/>
                </a:lnTo>
                <a:lnTo>
                  <a:pt x="3630853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94303" y="2682232"/>
            <a:ext cx="3175000" cy="41643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CFCABE"/>
                </a:solidFill>
                <a:latin typeface="Calibri"/>
                <a:cs typeface="Calibri"/>
              </a:rPr>
              <a:t>Real-Time</a:t>
            </a:r>
            <a:r>
              <a:rPr dirty="0" sz="2200" spc="35">
                <a:solidFill>
                  <a:srgbClr val="CFCABE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CFCABE"/>
                </a:solidFill>
                <a:latin typeface="Calibri"/>
                <a:cs typeface="Calibri"/>
              </a:rPr>
              <a:t>Prediction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38100"/>
              </a:lnSpc>
              <a:spcBef>
                <a:spcPts val="945"/>
              </a:spcBef>
            </a:pP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Integrate </a:t>
            </a:r>
            <a:r>
              <a:rPr dirty="0" sz="1750" spc="70">
                <a:solidFill>
                  <a:srgbClr val="CFCABE"/>
                </a:solidFill>
                <a:latin typeface="Arial"/>
                <a:cs typeface="Arial"/>
              </a:rPr>
              <a:t>models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into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clinical 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workflow. </a:t>
            </a:r>
            <a:r>
              <a:rPr dirty="0" sz="1750">
                <a:solidFill>
                  <a:srgbClr val="CFCABE"/>
                </a:solidFill>
                <a:latin typeface="Arial"/>
                <a:cs typeface="Arial"/>
              </a:rPr>
              <a:t>This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involves 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creating </a:t>
            </a: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seamless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interfaces  </a:t>
            </a:r>
            <a:r>
              <a:rPr dirty="0" sz="1750" spc="80">
                <a:solidFill>
                  <a:srgbClr val="CFCABE"/>
                </a:solidFill>
                <a:latin typeface="Arial"/>
                <a:cs typeface="Arial"/>
              </a:rPr>
              <a:t>between </a:t>
            </a:r>
            <a:r>
              <a:rPr dirty="0" sz="1750" spc="55">
                <a:solidFill>
                  <a:srgbClr val="CFCABE"/>
                </a:solidFill>
                <a:latin typeface="Arial"/>
                <a:cs typeface="Arial"/>
              </a:rPr>
              <a:t>predictive</a:t>
            </a:r>
            <a:r>
              <a:rPr dirty="0" sz="1750" spc="-21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algorithms 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and </a:t>
            </a:r>
            <a:r>
              <a:rPr dirty="0" sz="1750" spc="35">
                <a:solidFill>
                  <a:srgbClr val="CFCABE"/>
                </a:solidFill>
                <a:latin typeface="Arial"/>
                <a:cs typeface="Arial"/>
              </a:rPr>
              <a:t>existing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healthcare  </a:t>
            </a:r>
            <a:r>
              <a:rPr dirty="0" sz="1750" spc="65">
                <a:solidFill>
                  <a:srgbClr val="CFCABE"/>
                </a:solidFill>
                <a:latin typeface="Arial"/>
                <a:cs typeface="Arial"/>
              </a:rPr>
              <a:t>management </a:t>
            </a:r>
            <a:r>
              <a:rPr dirty="0" sz="1750" spc="15">
                <a:solidFill>
                  <a:srgbClr val="CFCABE"/>
                </a:solidFill>
                <a:latin typeface="Arial"/>
                <a:cs typeface="Arial"/>
              </a:rPr>
              <a:t>systems. </a:t>
            </a:r>
            <a:r>
              <a:rPr dirty="0" sz="1750" spc="25">
                <a:solidFill>
                  <a:srgbClr val="CFCABE"/>
                </a:solidFill>
                <a:latin typeface="Arial"/>
                <a:cs typeface="Arial"/>
              </a:rPr>
              <a:t>The 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aim </a:t>
            </a:r>
            <a:r>
              <a:rPr dirty="0" sz="1750" spc="-20">
                <a:solidFill>
                  <a:srgbClr val="CFCABE"/>
                </a:solidFill>
                <a:latin typeface="Arial"/>
                <a:cs typeface="Arial"/>
              </a:rPr>
              <a:t>is </a:t>
            </a:r>
            <a:r>
              <a:rPr dirty="0" sz="1750" spc="80">
                <a:solidFill>
                  <a:srgbClr val="CFCABE"/>
                </a:solidFill>
                <a:latin typeface="Arial"/>
                <a:cs typeface="Arial"/>
              </a:rPr>
              <a:t>to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provide </a:t>
            </a: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instant  </a:t>
            </a:r>
            <a:r>
              <a:rPr dirty="0" sz="1750" spc="15">
                <a:solidFill>
                  <a:srgbClr val="CFCABE"/>
                </a:solidFill>
                <a:latin typeface="Arial"/>
                <a:cs typeface="Arial"/>
              </a:rPr>
              <a:t>insights, </a:t>
            </a:r>
            <a:r>
              <a:rPr dirty="0" sz="1750" spc="65">
                <a:solidFill>
                  <a:srgbClr val="CFCABE"/>
                </a:solidFill>
                <a:latin typeface="Arial"/>
                <a:cs typeface="Arial"/>
              </a:rPr>
              <a:t>thereby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enhancing 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patient </a:t>
            </a:r>
            <a:r>
              <a:rPr dirty="0" sz="1750" spc="35">
                <a:solidFill>
                  <a:srgbClr val="CFCABE"/>
                </a:solidFill>
                <a:latin typeface="Arial"/>
                <a:cs typeface="Arial"/>
              </a:rPr>
              <a:t>care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and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decision-  making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15">
                <a:solidFill>
                  <a:srgbClr val="CFCABE"/>
                </a:solidFill>
                <a:latin typeface="Arial"/>
                <a:cs typeface="Arial"/>
              </a:rPr>
              <a:t>processes.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71866" y="2480307"/>
            <a:ext cx="3665220" cy="4936490"/>
          </a:xfrm>
          <a:custGeom>
            <a:avLst/>
            <a:gdLst/>
            <a:ahLst/>
            <a:cxnLst/>
            <a:rect l="l" t="t" r="r" b="b"/>
            <a:pathLst>
              <a:path w="3665219" h="4936490">
                <a:moveTo>
                  <a:pt x="3630853" y="0"/>
                </a:moveTo>
                <a:lnTo>
                  <a:pt x="34010" y="0"/>
                </a:lnTo>
                <a:lnTo>
                  <a:pt x="20772" y="2672"/>
                </a:lnTo>
                <a:lnTo>
                  <a:pt x="9961" y="9961"/>
                </a:lnTo>
                <a:lnTo>
                  <a:pt x="2672" y="20772"/>
                </a:lnTo>
                <a:lnTo>
                  <a:pt x="0" y="34010"/>
                </a:lnTo>
                <a:lnTo>
                  <a:pt x="0" y="4901971"/>
                </a:lnTo>
                <a:lnTo>
                  <a:pt x="2672" y="4915209"/>
                </a:lnTo>
                <a:lnTo>
                  <a:pt x="9961" y="4926020"/>
                </a:lnTo>
                <a:lnTo>
                  <a:pt x="20772" y="4933309"/>
                </a:lnTo>
                <a:lnTo>
                  <a:pt x="34010" y="4935982"/>
                </a:lnTo>
                <a:lnTo>
                  <a:pt x="3630853" y="4935982"/>
                </a:lnTo>
                <a:lnTo>
                  <a:pt x="3644092" y="4933309"/>
                </a:lnTo>
                <a:lnTo>
                  <a:pt x="3654902" y="4926020"/>
                </a:lnTo>
                <a:lnTo>
                  <a:pt x="3662191" y="4915209"/>
                </a:lnTo>
                <a:lnTo>
                  <a:pt x="3664864" y="4901971"/>
                </a:lnTo>
                <a:lnTo>
                  <a:pt x="3664864" y="34010"/>
                </a:lnTo>
                <a:lnTo>
                  <a:pt x="3662191" y="20772"/>
                </a:lnTo>
                <a:lnTo>
                  <a:pt x="3654902" y="9961"/>
                </a:lnTo>
                <a:lnTo>
                  <a:pt x="3644092" y="2672"/>
                </a:lnTo>
                <a:lnTo>
                  <a:pt x="3630853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Deep Learning</a:t>
            </a:r>
          </a:p>
          <a:p>
            <a:pPr marL="12700" marR="5080">
              <a:lnSpc>
                <a:spcPct val="138100"/>
              </a:lnSpc>
              <a:spcBef>
                <a:spcPts val="945"/>
              </a:spcBef>
            </a:pPr>
            <a:r>
              <a:rPr dirty="0" sz="1750" spc="35">
                <a:latin typeface="Arial"/>
                <a:cs typeface="Arial"/>
              </a:rPr>
              <a:t>Explore </a:t>
            </a:r>
            <a:r>
              <a:rPr dirty="0" sz="1750" spc="70">
                <a:latin typeface="Arial"/>
                <a:cs typeface="Arial"/>
              </a:rPr>
              <a:t>more </a:t>
            </a:r>
            <a:r>
              <a:rPr dirty="0" sz="1750" spc="75">
                <a:latin typeface="Arial"/>
                <a:cs typeface="Arial"/>
              </a:rPr>
              <a:t>complex  </a:t>
            </a:r>
            <a:r>
              <a:rPr dirty="0" sz="1750" spc="40">
                <a:latin typeface="Arial"/>
                <a:cs typeface="Arial"/>
              </a:rPr>
              <a:t>models. </a:t>
            </a:r>
            <a:r>
              <a:rPr dirty="0" sz="1750" spc="50">
                <a:latin typeface="Arial"/>
                <a:cs typeface="Arial"/>
              </a:rPr>
              <a:t>Deep </a:t>
            </a:r>
            <a:r>
              <a:rPr dirty="0" sz="1750" spc="40">
                <a:latin typeface="Arial"/>
                <a:cs typeface="Arial"/>
              </a:rPr>
              <a:t>learning  </a:t>
            </a:r>
            <a:r>
              <a:rPr dirty="0" sz="1750" spc="50">
                <a:latin typeface="Arial"/>
                <a:cs typeface="Arial"/>
              </a:rPr>
              <a:t>techniques </a:t>
            </a:r>
            <a:r>
              <a:rPr dirty="0" sz="1750" spc="35">
                <a:latin typeface="Arial"/>
                <a:cs typeface="Arial"/>
              </a:rPr>
              <a:t>can </a:t>
            </a:r>
            <a:r>
              <a:rPr dirty="0" sz="1750" spc="55">
                <a:latin typeface="Arial"/>
                <a:cs typeface="Arial"/>
              </a:rPr>
              <a:t>uncover  </a:t>
            </a:r>
            <a:r>
              <a:rPr dirty="0" sz="1750" spc="40">
                <a:latin typeface="Arial"/>
                <a:cs typeface="Arial"/>
              </a:rPr>
              <a:t>intricate </a:t>
            </a:r>
            <a:r>
              <a:rPr dirty="0" sz="1750" spc="45">
                <a:latin typeface="Arial"/>
                <a:cs typeface="Arial"/>
              </a:rPr>
              <a:t>patterns </a:t>
            </a:r>
            <a:r>
              <a:rPr dirty="0" sz="1750" spc="20">
                <a:latin typeface="Arial"/>
                <a:cs typeface="Arial"/>
              </a:rPr>
              <a:t>in </a:t>
            </a:r>
            <a:r>
              <a:rPr dirty="0" sz="1750" spc="65">
                <a:latin typeface="Arial"/>
                <a:cs typeface="Arial"/>
              </a:rPr>
              <a:t>medical  </a:t>
            </a:r>
            <a:r>
              <a:rPr dirty="0" sz="1750" spc="45">
                <a:latin typeface="Arial"/>
                <a:cs typeface="Arial"/>
              </a:rPr>
              <a:t>data</a:t>
            </a:r>
            <a:r>
              <a:rPr dirty="0" sz="1750" spc="-80">
                <a:latin typeface="Arial"/>
                <a:cs typeface="Arial"/>
              </a:rPr>
              <a:t> </a:t>
            </a:r>
            <a:r>
              <a:rPr dirty="0" sz="1750" spc="55">
                <a:latin typeface="Arial"/>
                <a:cs typeface="Arial"/>
              </a:rPr>
              <a:t>that</a:t>
            </a:r>
            <a:r>
              <a:rPr dirty="0" sz="1750" spc="-60">
                <a:latin typeface="Arial"/>
                <a:cs typeface="Arial"/>
              </a:rPr>
              <a:t> </a:t>
            </a:r>
            <a:r>
              <a:rPr dirty="0" sz="1750" spc="20">
                <a:latin typeface="Arial"/>
                <a:cs typeface="Arial"/>
              </a:rPr>
              <a:t>are</a:t>
            </a:r>
            <a:r>
              <a:rPr dirty="0" sz="1750" spc="-50">
                <a:latin typeface="Arial"/>
                <a:cs typeface="Arial"/>
              </a:rPr>
              <a:t> </a:t>
            </a:r>
            <a:r>
              <a:rPr dirty="0" sz="1750" spc="70">
                <a:latin typeface="Arial"/>
                <a:cs typeface="Arial"/>
              </a:rPr>
              <a:t>not</a:t>
            </a:r>
            <a:r>
              <a:rPr dirty="0" sz="1750" spc="-60">
                <a:latin typeface="Arial"/>
                <a:cs typeface="Arial"/>
              </a:rPr>
              <a:t> </a:t>
            </a:r>
            <a:r>
              <a:rPr dirty="0" sz="1750" spc="60">
                <a:latin typeface="Arial"/>
                <a:cs typeface="Arial"/>
              </a:rPr>
              <a:t>evident</a:t>
            </a:r>
            <a:r>
              <a:rPr dirty="0" sz="1750" spc="-55">
                <a:latin typeface="Arial"/>
                <a:cs typeface="Arial"/>
              </a:rPr>
              <a:t> </a:t>
            </a:r>
            <a:r>
              <a:rPr dirty="0" sz="1750" spc="75">
                <a:latin typeface="Arial"/>
                <a:cs typeface="Arial"/>
              </a:rPr>
              <a:t>with  </a:t>
            </a:r>
            <a:r>
              <a:rPr dirty="0" sz="1750" spc="45">
                <a:latin typeface="Arial"/>
                <a:cs typeface="Arial"/>
              </a:rPr>
              <a:t>traditional </a:t>
            </a:r>
            <a:r>
              <a:rPr dirty="0" sz="1750" spc="40">
                <a:latin typeface="Arial"/>
                <a:cs typeface="Arial"/>
              </a:rPr>
              <a:t>methods. </a:t>
            </a:r>
            <a:r>
              <a:rPr dirty="0" sz="1750">
                <a:latin typeface="Arial"/>
                <a:cs typeface="Arial"/>
              </a:rPr>
              <a:t>This  </a:t>
            </a:r>
            <a:r>
              <a:rPr dirty="0" sz="1750" spc="50">
                <a:latin typeface="Arial"/>
                <a:cs typeface="Arial"/>
              </a:rPr>
              <a:t>approach </a:t>
            </a:r>
            <a:r>
              <a:rPr dirty="0" sz="1750">
                <a:latin typeface="Arial"/>
                <a:cs typeface="Arial"/>
              </a:rPr>
              <a:t>has </a:t>
            </a:r>
            <a:r>
              <a:rPr dirty="0" sz="1750" spc="65">
                <a:latin typeface="Arial"/>
                <a:cs typeface="Arial"/>
              </a:rPr>
              <a:t>the </a:t>
            </a:r>
            <a:r>
              <a:rPr dirty="0" sz="1750" spc="55">
                <a:latin typeface="Arial"/>
                <a:cs typeface="Arial"/>
              </a:rPr>
              <a:t>potential</a:t>
            </a:r>
            <a:r>
              <a:rPr dirty="0" sz="1750" spc="-355">
                <a:latin typeface="Arial"/>
                <a:cs typeface="Arial"/>
              </a:rPr>
              <a:t> </a:t>
            </a:r>
            <a:r>
              <a:rPr dirty="0" sz="1750" spc="80">
                <a:latin typeface="Arial"/>
                <a:cs typeface="Arial"/>
              </a:rPr>
              <a:t>to  </a:t>
            </a:r>
            <a:r>
              <a:rPr dirty="0" sz="1750" spc="55">
                <a:latin typeface="Arial"/>
                <a:cs typeface="Arial"/>
              </a:rPr>
              <a:t>elevate </a:t>
            </a:r>
            <a:r>
              <a:rPr dirty="0" sz="1750" spc="65">
                <a:latin typeface="Arial"/>
                <a:cs typeface="Arial"/>
              </a:rPr>
              <a:t>the </a:t>
            </a:r>
            <a:r>
              <a:rPr dirty="0" sz="1750" spc="45">
                <a:latin typeface="Arial"/>
                <a:cs typeface="Arial"/>
              </a:rPr>
              <a:t>accuracy </a:t>
            </a:r>
            <a:r>
              <a:rPr dirty="0" sz="1750" spc="80">
                <a:latin typeface="Arial"/>
                <a:cs typeface="Arial"/>
              </a:rPr>
              <a:t>of  </a:t>
            </a:r>
            <a:r>
              <a:rPr dirty="0" sz="1750" spc="20">
                <a:latin typeface="Arial"/>
                <a:cs typeface="Arial"/>
              </a:rPr>
              <a:t>disease </a:t>
            </a:r>
            <a:r>
              <a:rPr dirty="0" sz="1750" spc="50">
                <a:latin typeface="Arial"/>
                <a:cs typeface="Arial"/>
              </a:rPr>
              <a:t>predictions </a:t>
            </a:r>
            <a:r>
              <a:rPr dirty="0" sz="1750" spc="45">
                <a:latin typeface="Arial"/>
                <a:cs typeface="Arial"/>
              </a:rPr>
              <a:t>and  </a:t>
            </a:r>
            <a:r>
              <a:rPr dirty="0" sz="1750" spc="35">
                <a:latin typeface="Arial"/>
                <a:cs typeface="Arial"/>
              </a:rPr>
              <a:t>personalization </a:t>
            </a:r>
            <a:r>
              <a:rPr dirty="0" sz="1750" spc="80">
                <a:latin typeface="Arial"/>
                <a:cs typeface="Arial"/>
              </a:rPr>
              <a:t>of </a:t>
            </a:r>
            <a:r>
              <a:rPr dirty="0" sz="1750" spc="65">
                <a:latin typeface="Arial"/>
                <a:cs typeface="Arial"/>
              </a:rPr>
              <a:t>treatment  </a:t>
            </a:r>
            <a:r>
              <a:rPr dirty="0" sz="1750" spc="5">
                <a:latin typeface="Arial"/>
                <a:cs typeface="Arial"/>
              </a:rPr>
              <a:t>plans.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86399" cy="8229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339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</a:t>
            </a:r>
            <a:r>
              <a:rPr dirty="0" spc="-5"/>
              <a:t>si</a:t>
            </a:r>
            <a:r>
              <a:rPr dirty="0" spc="5"/>
              <a:t>o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343525" marR="5080">
              <a:lnSpc>
                <a:spcPct val="138300"/>
              </a:lnSpc>
              <a:spcBef>
                <a:spcPts val="100"/>
              </a:spcBef>
            </a:pPr>
            <a:r>
              <a:rPr dirty="0"/>
              <a:t>Disease</a:t>
            </a:r>
            <a:r>
              <a:rPr dirty="0" spc="-40"/>
              <a:t> </a:t>
            </a:r>
            <a:r>
              <a:rPr dirty="0" spc="55"/>
              <a:t>prediction</a:t>
            </a:r>
            <a:r>
              <a:rPr dirty="0" spc="-50"/>
              <a:t> </a:t>
            </a:r>
            <a:r>
              <a:rPr dirty="0" spc="75"/>
              <a:t>with</a:t>
            </a:r>
            <a:r>
              <a:rPr dirty="0" spc="-20"/>
              <a:t> </a:t>
            </a:r>
            <a:r>
              <a:rPr dirty="0" spc="50"/>
              <a:t>machine</a:t>
            </a:r>
            <a:r>
              <a:rPr dirty="0" spc="-15"/>
              <a:t> </a:t>
            </a:r>
            <a:r>
              <a:rPr dirty="0" spc="40"/>
              <a:t>learning</a:t>
            </a:r>
            <a:r>
              <a:rPr dirty="0" spc="-25"/>
              <a:t> </a:t>
            </a:r>
            <a:r>
              <a:rPr dirty="0" spc="45"/>
              <a:t>offers</a:t>
            </a:r>
            <a:r>
              <a:rPr dirty="0" spc="-35"/>
              <a:t> </a:t>
            </a:r>
            <a:r>
              <a:rPr dirty="0" spc="45"/>
              <a:t>transformative</a:t>
            </a:r>
            <a:r>
              <a:rPr dirty="0" spc="-55"/>
              <a:t> </a:t>
            </a:r>
            <a:r>
              <a:rPr dirty="0" spc="55"/>
              <a:t>potential  </a:t>
            </a:r>
            <a:r>
              <a:rPr dirty="0" spc="20"/>
              <a:t>in </a:t>
            </a:r>
            <a:r>
              <a:rPr dirty="0" spc="65"/>
              <a:t>the </a:t>
            </a:r>
            <a:r>
              <a:rPr dirty="0" spc="60"/>
              <a:t>realm </a:t>
            </a:r>
            <a:r>
              <a:rPr dirty="0" spc="80"/>
              <a:t>of</a:t>
            </a:r>
            <a:r>
              <a:rPr dirty="0" spc="-330"/>
              <a:t> </a:t>
            </a:r>
            <a:r>
              <a:rPr dirty="0" spc="25"/>
              <a:t>healthcare.</a:t>
            </a:r>
          </a:p>
          <a:p>
            <a:pPr marL="5330825">
              <a:lnSpc>
                <a:spcPct val="100000"/>
              </a:lnSpc>
              <a:spcBef>
                <a:spcPts val="15"/>
              </a:spcBef>
            </a:pPr>
            <a:endParaRPr sz="1650"/>
          </a:p>
          <a:p>
            <a:pPr marL="5343525" marR="356235">
              <a:lnSpc>
                <a:spcPct val="138300"/>
              </a:lnSpc>
            </a:pPr>
            <a:r>
              <a:rPr dirty="0" spc="30"/>
              <a:t>By </a:t>
            </a:r>
            <a:r>
              <a:rPr dirty="0" spc="55"/>
              <a:t>accurately </a:t>
            </a:r>
            <a:r>
              <a:rPr dirty="0" spc="60"/>
              <a:t>predicting </a:t>
            </a:r>
            <a:r>
              <a:rPr dirty="0" spc="15"/>
              <a:t>diseases </a:t>
            </a:r>
            <a:r>
              <a:rPr dirty="0" spc="20"/>
              <a:t>in </a:t>
            </a:r>
            <a:r>
              <a:rPr dirty="0" spc="30"/>
              <a:t>earlier </a:t>
            </a:r>
            <a:r>
              <a:rPr dirty="0" spc="15"/>
              <a:t>stages, </a:t>
            </a:r>
            <a:r>
              <a:rPr dirty="0" spc="45"/>
              <a:t>it </a:t>
            </a:r>
            <a:r>
              <a:rPr dirty="0" spc="40"/>
              <a:t>enables </a:t>
            </a:r>
            <a:r>
              <a:rPr dirty="0" spc="45"/>
              <a:t>rapid  </a:t>
            </a:r>
            <a:r>
              <a:rPr dirty="0" spc="25"/>
              <a:t>diagnosis</a:t>
            </a:r>
            <a:r>
              <a:rPr dirty="0" spc="-30"/>
              <a:t> </a:t>
            </a:r>
            <a:r>
              <a:rPr dirty="0" spc="45"/>
              <a:t>and</a:t>
            </a:r>
            <a:r>
              <a:rPr dirty="0" spc="-40"/>
              <a:t> </a:t>
            </a:r>
            <a:r>
              <a:rPr dirty="0" spc="75"/>
              <a:t>timely</a:t>
            </a:r>
            <a:r>
              <a:rPr dirty="0" spc="-35"/>
              <a:t> </a:t>
            </a:r>
            <a:r>
              <a:rPr dirty="0" spc="30"/>
              <a:t>interventions,</a:t>
            </a:r>
            <a:r>
              <a:rPr dirty="0" spc="-15"/>
              <a:t> </a:t>
            </a:r>
            <a:r>
              <a:rPr dirty="0" spc="60"/>
              <a:t>potentially</a:t>
            </a:r>
            <a:r>
              <a:rPr dirty="0" spc="-65"/>
              <a:t> </a:t>
            </a:r>
            <a:r>
              <a:rPr dirty="0" spc="25"/>
              <a:t>saving</a:t>
            </a:r>
            <a:r>
              <a:rPr dirty="0" spc="-25"/>
              <a:t> </a:t>
            </a:r>
            <a:r>
              <a:rPr dirty="0" spc="50"/>
              <a:t>countless</a:t>
            </a:r>
            <a:r>
              <a:rPr dirty="0" spc="-40"/>
              <a:t> </a:t>
            </a:r>
            <a:r>
              <a:rPr dirty="0"/>
              <a:t>lives.</a:t>
            </a:r>
          </a:p>
          <a:p>
            <a:pPr marL="5330825">
              <a:lnSpc>
                <a:spcPct val="100000"/>
              </a:lnSpc>
              <a:spcBef>
                <a:spcPts val="20"/>
              </a:spcBef>
            </a:pPr>
            <a:endParaRPr sz="1650"/>
          </a:p>
          <a:p>
            <a:pPr marL="5343525" marR="41275">
              <a:lnSpc>
                <a:spcPct val="138300"/>
              </a:lnSpc>
            </a:pPr>
            <a:r>
              <a:rPr dirty="0" spc="35"/>
              <a:t>Moreover, </a:t>
            </a:r>
            <a:r>
              <a:rPr dirty="0" spc="25"/>
              <a:t>this </a:t>
            </a:r>
            <a:r>
              <a:rPr dirty="0" spc="70"/>
              <a:t>technology </a:t>
            </a:r>
            <a:r>
              <a:rPr dirty="0" spc="15"/>
              <a:t>aids </a:t>
            </a:r>
            <a:r>
              <a:rPr dirty="0" spc="20"/>
              <a:t>in </a:t>
            </a:r>
            <a:r>
              <a:rPr dirty="0" spc="65"/>
              <a:t>the </a:t>
            </a:r>
            <a:r>
              <a:rPr dirty="0" spc="80"/>
              <a:t>development of </a:t>
            </a:r>
            <a:r>
              <a:rPr dirty="0" spc="40"/>
              <a:t>personalized  </a:t>
            </a:r>
            <a:r>
              <a:rPr dirty="0" spc="65"/>
              <a:t>treatment</a:t>
            </a:r>
            <a:r>
              <a:rPr dirty="0" spc="-55"/>
              <a:t> </a:t>
            </a:r>
            <a:r>
              <a:rPr dirty="0" spc="15"/>
              <a:t>plans,</a:t>
            </a:r>
            <a:r>
              <a:rPr dirty="0" spc="-40"/>
              <a:t> </a:t>
            </a:r>
            <a:r>
              <a:rPr dirty="0" spc="45"/>
              <a:t>aligning</a:t>
            </a:r>
            <a:r>
              <a:rPr dirty="0" spc="-20"/>
              <a:t> </a:t>
            </a:r>
            <a:r>
              <a:rPr dirty="0" spc="35"/>
              <a:t>therapies</a:t>
            </a:r>
            <a:r>
              <a:rPr dirty="0" spc="-60"/>
              <a:t> </a:t>
            </a:r>
            <a:r>
              <a:rPr dirty="0" spc="60"/>
              <a:t>closely</a:t>
            </a:r>
            <a:r>
              <a:rPr dirty="0" spc="-55"/>
              <a:t> </a:t>
            </a:r>
            <a:r>
              <a:rPr dirty="0" spc="75"/>
              <a:t>with</a:t>
            </a:r>
            <a:r>
              <a:rPr dirty="0" spc="-30"/>
              <a:t> </a:t>
            </a:r>
            <a:r>
              <a:rPr dirty="0" spc="45"/>
              <a:t>individual</a:t>
            </a:r>
            <a:r>
              <a:rPr dirty="0" spc="-45"/>
              <a:t> </a:t>
            </a:r>
            <a:r>
              <a:rPr dirty="0" spc="50"/>
              <a:t>patient</a:t>
            </a:r>
            <a:r>
              <a:rPr dirty="0" spc="-45"/>
              <a:t> </a:t>
            </a:r>
            <a:r>
              <a:rPr dirty="0" spc="45"/>
              <a:t>needs  and </a:t>
            </a:r>
            <a:r>
              <a:rPr dirty="0" spc="60"/>
              <a:t>genetic</a:t>
            </a:r>
            <a:r>
              <a:rPr dirty="0" spc="-130"/>
              <a:t> </a:t>
            </a:r>
            <a:r>
              <a:rPr dirty="0" spc="25"/>
              <a:t>profiles.</a:t>
            </a:r>
          </a:p>
          <a:p>
            <a:pPr marL="5330825">
              <a:lnSpc>
                <a:spcPct val="100000"/>
              </a:lnSpc>
              <a:spcBef>
                <a:spcPts val="30"/>
              </a:spcBef>
            </a:pPr>
            <a:endParaRPr sz="1600"/>
          </a:p>
          <a:p>
            <a:pPr marL="5343525" marR="455295">
              <a:lnSpc>
                <a:spcPct val="138300"/>
              </a:lnSpc>
            </a:pPr>
            <a:r>
              <a:rPr dirty="0" spc="20"/>
              <a:t>Overall,</a:t>
            </a:r>
            <a:r>
              <a:rPr dirty="0" spc="-70"/>
              <a:t> </a:t>
            </a:r>
            <a:r>
              <a:rPr dirty="0" spc="65"/>
              <a:t>the</a:t>
            </a:r>
            <a:r>
              <a:rPr dirty="0" spc="-40"/>
              <a:t> </a:t>
            </a:r>
            <a:r>
              <a:rPr dirty="0" spc="45"/>
              <a:t>integration</a:t>
            </a:r>
            <a:r>
              <a:rPr dirty="0" spc="-35"/>
              <a:t> </a:t>
            </a:r>
            <a:r>
              <a:rPr dirty="0" spc="80"/>
              <a:t>of</a:t>
            </a:r>
            <a:r>
              <a:rPr dirty="0" spc="-45"/>
              <a:t> </a:t>
            </a:r>
            <a:r>
              <a:rPr dirty="0" spc="50"/>
              <a:t>machine</a:t>
            </a:r>
            <a:r>
              <a:rPr dirty="0" spc="-30"/>
              <a:t> </a:t>
            </a:r>
            <a:r>
              <a:rPr dirty="0" spc="40"/>
              <a:t>learning</a:t>
            </a:r>
            <a:r>
              <a:rPr dirty="0" spc="-50"/>
              <a:t> </a:t>
            </a:r>
            <a:r>
              <a:rPr dirty="0" spc="50"/>
              <a:t>into</a:t>
            </a:r>
            <a:r>
              <a:rPr dirty="0" spc="-30"/>
              <a:t> </a:t>
            </a:r>
            <a:r>
              <a:rPr dirty="0" spc="45"/>
              <a:t>healthcare</a:t>
            </a:r>
            <a:r>
              <a:rPr dirty="0" spc="-65"/>
              <a:t> </a:t>
            </a:r>
            <a:r>
              <a:rPr dirty="0" spc="40"/>
              <a:t>systems  promises</a:t>
            </a:r>
            <a:r>
              <a:rPr dirty="0" spc="-45"/>
              <a:t> </a:t>
            </a:r>
            <a:r>
              <a:rPr dirty="0" spc="70"/>
              <a:t>not</a:t>
            </a:r>
            <a:r>
              <a:rPr dirty="0" spc="-25"/>
              <a:t> </a:t>
            </a:r>
            <a:r>
              <a:rPr dirty="0" spc="35"/>
              <a:t>just</a:t>
            </a:r>
            <a:r>
              <a:rPr dirty="0" spc="-40"/>
              <a:t> </a:t>
            </a:r>
            <a:r>
              <a:rPr dirty="0" spc="50"/>
              <a:t>advancements</a:t>
            </a:r>
            <a:r>
              <a:rPr dirty="0" spc="-55"/>
              <a:t> </a:t>
            </a:r>
            <a:r>
              <a:rPr dirty="0" spc="20"/>
              <a:t>in</a:t>
            </a:r>
            <a:r>
              <a:rPr dirty="0" spc="-15"/>
              <a:t> </a:t>
            </a:r>
            <a:r>
              <a:rPr dirty="0" spc="35"/>
              <a:t>care</a:t>
            </a:r>
            <a:r>
              <a:rPr dirty="0" spc="-45"/>
              <a:t> </a:t>
            </a:r>
            <a:r>
              <a:rPr dirty="0" spc="35"/>
              <a:t>quality,</a:t>
            </a:r>
            <a:r>
              <a:rPr dirty="0" spc="-50"/>
              <a:t> </a:t>
            </a:r>
            <a:r>
              <a:rPr dirty="0" spc="90"/>
              <a:t>but</a:t>
            </a:r>
            <a:r>
              <a:rPr dirty="0" spc="-45"/>
              <a:t> </a:t>
            </a:r>
            <a:r>
              <a:rPr dirty="0" spc="25"/>
              <a:t>also</a:t>
            </a:r>
            <a:r>
              <a:rPr dirty="0" spc="-50"/>
              <a:t> </a:t>
            </a:r>
            <a:r>
              <a:rPr dirty="0" spc="35"/>
              <a:t>significant  </a:t>
            </a:r>
            <a:r>
              <a:rPr dirty="0" spc="60"/>
              <a:t>improvements</a:t>
            </a:r>
            <a:r>
              <a:rPr dirty="0" spc="-40"/>
              <a:t> </a:t>
            </a:r>
            <a:r>
              <a:rPr dirty="0" spc="20"/>
              <a:t>in</a:t>
            </a:r>
            <a:r>
              <a:rPr dirty="0" spc="-30"/>
              <a:t> </a:t>
            </a:r>
            <a:r>
              <a:rPr dirty="0" spc="45"/>
              <a:t>healthcare</a:t>
            </a:r>
            <a:r>
              <a:rPr dirty="0" spc="-65"/>
              <a:t> </a:t>
            </a:r>
            <a:r>
              <a:rPr dirty="0" spc="40"/>
              <a:t>logistics</a:t>
            </a:r>
            <a:r>
              <a:rPr dirty="0" spc="-20"/>
              <a:t> </a:t>
            </a:r>
            <a:r>
              <a:rPr dirty="0" spc="45"/>
              <a:t>and</a:t>
            </a:r>
            <a:r>
              <a:rPr dirty="0" spc="-40"/>
              <a:t> </a:t>
            </a:r>
            <a:r>
              <a:rPr dirty="0" spc="40"/>
              <a:t>resource</a:t>
            </a:r>
            <a:r>
              <a:rPr dirty="0" spc="-65"/>
              <a:t> </a:t>
            </a:r>
            <a:r>
              <a:rPr dirty="0" spc="30"/>
              <a:t>allocation.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86399" cy="8229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489" y="2706616"/>
            <a:ext cx="3170555" cy="9639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150"/>
              <a:t>Our</a:t>
            </a:r>
            <a:r>
              <a:rPr dirty="0" sz="6150" spc="-85"/>
              <a:t> </a:t>
            </a:r>
            <a:r>
              <a:rPr dirty="0" sz="6150" spc="-5"/>
              <a:t>Team</a:t>
            </a:r>
            <a:endParaRPr sz="6150"/>
          </a:p>
        </p:txBody>
      </p:sp>
      <p:sp>
        <p:nvSpPr>
          <p:cNvPr id="4" name="object 4"/>
          <p:cNvSpPr txBox="1"/>
          <p:nvPr/>
        </p:nvSpPr>
        <p:spPr>
          <a:xfrm>
            <a:off x="6267489" y="4288385"/>
            <a:ext cx="13525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1E782"/>
                </a:solidFill>
                <a:latin typeface="Calibri"/>
                <a:cs typeface="Calibri"/>
              </a:rPr>
              <a:t>Pulkit</a:t>
            </a:r>
            <a:r>
              <a:rPr dirty="0" sz="2200" spc="-80">
                <a:solidFill>
                  <a:srgbClr val="F1E782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1E782"/>
                </a:solidFill>
                <a:latin typeface="Calibri"/>
                <a:cs typeface="Calibri"/>
              </a:rPr>
              <a:t>Malik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7489" y="4935061"/>
            <a:ext cx="149479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105">
                <a:solidFill>
                  <a:srgbClr val="CFCABE"/>
                </a:solidFill>
                <a:latin typeface="Arial"/>
                <a:cs typeface="Arial"/>
              </a:rPr>
              <a:t>E</a:t>
            </a:r>
            <a:r>
              <a:rPr dirty="0" sz="1750" spc="-70">
                <a:solidFill>
                  <a:srgbClr val="CFCABE"/>
                </a:solidFill>
                <a:latin typeface="Arial"/>
                <a:cs typeface="Arial"/>
              </a:rPr>
              <a:t>2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3</a:t>
            </a:r>
            <a:r>
              <a:rPr dirty="0" sz="1750" spc="-65">
                <a:solidFill>
                  <a:srgbClr val="CFCABE"/>
                </a:solidFill>
                <a:latin typeface="Arial"/>
                <a:cs typeface="Arial"/>
              </a:rPr>
              <a:t>C</a:t>
            </a:r>
            <a:r>
              <a:rPr dirty="0" sz="1750" spc="-105">
                <a:solidFill>
                  <a:srgbClr val="CFCABE"/>
                </a:solidFill>
                <a:latin typeface="Arial"/>
                <a:cs typeface="Arial"/>
              </a:rPr>
              <a:t>S</a:t>
            </a:r>
            <a:r>
              <a:rPr dirty="0" sz="1750" spc="-105">
                <a:solidFill>
                  <a:srgbClr val="CFCABE"/>
                </a:solidFill>
                <a:latin typeface="Arial"/>
                <a:cs typeface="Arial"/>
              </a:rPr>
              <a:t>E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U</a:t>
            </a:r>
            <a:r>
              <a:rPr dirty="0" sz="1750" spc="90">
                <a:solidFill>
                  <a:srgbClr val="CFCABE"/>
                </a:solidFill>
                <a:latin typeface="Arial"/>
                <a:cs typeface="Arial"/>
              </a:rPr>
              <a:t>0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6</a:t>
            </a:r>
            <a:r>
              <a:rPr dirty="0" sz="1750" spc="15">
                <a:solidFill>
                  <a:srgbClr val="CFCABE"/>
                </a:solidFill>
                <a:latin typeface="Arial"/>
                <a:cs typeface="Arial"/>
              </a:rPr>
              <a:t>7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7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8066" y="4288385"/>
            <a:ext cx="17405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1E782"/>
                </a:solidFill>
                <a:latin typeface="Calibri"/>
                <a:cs typeface="Calibri"/>
              </a:rPr>
              <a:t>Sanskar</a:t>
            </a:r>
            <a:r>
              <a:rPr dirty="0" sz="2200" spc="-70">
                <a:solidFill>
                  <a:srgbClr val="F1E782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1E782"/>
                </a:solidFill>
                <a:latin typeface="Calibri"/>
                <a:cs typeface="Calibri"/>
              </a:rPr>
              <a:t>Sengar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8066" y="4935061"/>
            <a:ext cx="151003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20">
                <a:solidFill>
                  <a:srgbClr val="CFCABE"/>
                </a:solidFill>
                <a:latin typeface="Arial"/>
                <a:cs typeface="Arial"/>
              </a:rPr>
              <a:t>E23CSEU0667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8641" y="4288385"/>
            <a:ext cx="16732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1E782"/>
                </a:solidFill>
                <a:latin typeface="Calibri"/>
                <a:cs typeface="Calibri"/>
              </a:rPr>
              <a:t>Faculty</a:t>
            </a:r>
            <a:r>
              <a:rPr dirty="0" sz="2200" spc="-45">
                <a:solidFill>
                  <a:srgbClr val="F1E782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1E782"/>
                </a:solidFill>
                <a:latin typeface="Calibri"/>
                <a:cs typeface="Calibri"/>
              </a:rPr>
              <a:t>Details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88641" y="4935061"/>
            <a:ext cx="167513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50">
                <a:solidFill>
                  <a:srgbClr val="CFCABE"/>
                </a:solidFill>
                <a:latin typeface="Arial"/>
                <a:cs typeface="Arial"/>
              </a:rPr>
              <a:t>Dr. </a:t>
            </a:r>
            <a:r>
              <a:rPr dirty="0" sz="1750" spc="15">
                <a:solidFill>
                  <a:srgbClr val="CFCABE"/>
                </a:solidFill>
                <a:latin typeface="Arial"/>
                <a:cs typeface="Arial"/>
              </a:rPr>
              <a:t>Sanchali</a:t>
            </a:r>
            <a:r>
              <a:rPr dirty="0" sz="1750" spc="-12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CFCABE"/>
                </a:solidFill>
                <a:latin typeface="Arial"/>
                <a:cs typeface="Arial"/>
              </a:rPr>
              <a:t>Das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089" y="3918529"/>
            <a:ext cx="45078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>
                <a:solidFill>
                  <a:srgbClr val="F1E782"/>
                </a:solidFill>
                <a:latin typeface="Calibri"/>
                <a:cs typeface="Calibri"/>
              </a:rPr>
              <a:t>Problem</a:t>
            </a:r>
            <a:r>
              <a:rPr dirty="0" sz="4450" spc="-95">
                <a:solidFill>
                  <a:srgbClr val="F1E782"/>
                </a:solidFill>
                <a:latin typeface="Calibri"/>
                <a:cs typeface="Calibri"/>
              </a:rPr>
              <a:t> </a:t>
            </a:r>
            <a:r>
              <a:rPr dirty="0" sz="4450" spc="-5">
                <a:solidFill>
                  <a:srgbClr val="F1E782"/>
                </a:solidFill>
                <a:latin typeface="Calibri"/>
                <a:cs typeface="Calibri"/>
              </a:rPr>
              <a:t>Statement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089" y="5052814"/>
            <a:ext cx="389255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Accurate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disease </a:t>
            </a:r>
            <a:r>
              <a:rPr dirty="0" sz="1750" spc="55">
                <a:solidFill>
                  <a:srgbClr val="CFCABE"/>
                </a:solidFill>
                <a:latin typeface="Arial"/>
                <a:cs typeface="Arial"/>
              </a:rPr>
              <a:t>prediction </a:t>
            </a:r>
            <a:r>
              <a:rPr dirty="0" sz="1750" spc="-20">
                <a:solidFill>
                  <a:srgbClr val="CFCABE"/>
                </a:solidFill>
                <a:latin typeface="Arial"/>
                <a:cs typeface="Arial"/>
              </a:rPr>
              <a:t>is</a:t>
            </a:r>
            <a:r>
              <a:rPr dirty="0" sz="1750" spc="-3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crucial.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789" y="5885376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5" y="0"/>
                </a:moveTo>
                <a:lnTo>
                  <a:pt x="34023" y="0"/>
                </a:lnTo>
                <a:lnTo>
                  <a:pt x="20777" y="2672"/>
                </a:lnTo>
                <a:lnTo>
                  <a:pt x="9963" y="9963"/>
                </a:lnTo>
                <a:lnTo>
                  <a:pt x="2672" y="20777"/>
                </a:lnTo>
                <a:lnTo>
                  <a:pt x="0" y="34023"/>
                </a:lnTo>
                <a:lnTo>
                  <a:pt x="0" y="476288"/>
                </a:lnTo>
                <a:lnTo>
                  <a:pt x="2672" y="489526"/>
                </a:lnTo>
                <a:lnTo>
                  <a:pt x="9963" y="500337"/>
                </a:lnTo>
                <a:lnTo>
                  <a:pt x="20777" y="507625"/>
                </a:lnTo>
                <a:lnTo>
                  <a:pt x="34023" y="510298"/>
                </a:lnTo>
                <a:lnTo>
                  <a:pt x="476275" y="510298"/>
                </a:lnTo>
                <a:lnTo>
                  <a:pt x="489521" y="507625"/>
                </a:lnTo>
                <a:lnTo>
                  <a:pt x="500335" y="500337"/>
                </a:lnTo>
                <a:lnTo>
                  <a:pt x="507625" y="489526"/>
                </a:lnTo>
                <a:lnTo>
                  <a:pt x="510298" y="476288"/>
                </a:lnTo>
                <a:lnTo>
                  <a:pt x="510298" y="34023"/>
                </a:lnTo>
                <a:lnTo>
                  <a:pt x="507625" y="20777"/>
                </a:lnTo>
                <a:lnTo>
                  <a:pt x="500335" y="9963"/>
                </a:lnTo>
                <a:lnTo>
                  <a:pt x="489521" y="2672"/>
                </a:lnTo>
                <a:lnTo>
                  <a:pt x="476275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50865" y="5878441"/>
            <a:ext cx="19621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>
                <a:solidFill>
                  <a:srgbClr val="CFCABE"/>
                </a:solidFill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206" y="5860486"/>
            <a:ext cx="2791460" cy="848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CFCABE"/>
                </a:solidFill>
                <a:latin typeface="Calibri"/>
                <a:cs typeface="Calibri"/>
              </a:rPr>
              <a:t>Early</a:t>
            </a:r>
            <a:r>
              <a:rPr dirty="0" sz="2200" spc="-10">
                <a:solidFill>
                  <a:srgbClr val="CFCABE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CFCABE"/>
                </a:solidFill>
                <a:latin typeface="Calibri"/>
                <a:cs typeface="Calibri"/>
              </a:rPr>
              <a:t>Detection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dirty="0" sz="1750" spc="55">
                <a:solidFill>
                  <a:srgbClr val="CFCABE"/>
                </a:solidFill>
                <a:latin typeface="Arial"/>
                <a:cs typeface="Arial"/>
              </a:rPr>
              <a:t>Improve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patient</a:t>
            </a:r>
            <a:r>
              <a:rPr dirty="0" sz="1750" spc="-19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outcomes.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16961" y="5885376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39" h="510539">
                <a:moveTo>
                  <a:pt x="476275" y="0"/>
                </a:moveTo>
                <a:lnTo>
                  <a:pt x="34023" y="0"/>
                </a:lnTo>
                <a:lnTo>
                  <a:pt x="20777" y="2672"/>
                </a:lnTo>
                <a:lnTo>
                  <a:pt x="9963" y="9963"/>
                </a:lnTo>
                <a:lnTo>
                  <a:pt x="2672" y="20777"/>
                </a:lnTo>
                <a:lnTo>
                  <a:pt x="0" y="34023"/>
                </a:lnTo>
                <a:lnTo>
                  <a:pt x="0" y="476288"/>
                </a:lnTo>
                <a:lnTo>
                  <a:pt x="2672" y="489526"/>
                </a:lnTo>
                <a:lnTo>
                  <a:pt x="9963" y="500337"/>
                </a:lnTo>
                <a:lnTo>
                  <a:pt x="20777" y="507625"/>
                </a:lnTo>
                <a:lnTo>
                  <a:pt x="34023" y="510298"/>
                </a:lnTo>
                <a:lnTo>
                  <a:pt x="476275" y="510298"/>
                </a:lnTo>
                <a:lnTo>
                  <a:pt x="489521" y="507625"/>
                </a:lnTo>
                <a:lnTo>
                  <a:pt x="500335" y="500337"/>
                </a:lnTo>
                <a:lnTo>
                  <a:pt x="507625" y="489526"/>
                </a:lnTo>
                <a:lnTo>
                  <a:pt x="510298" y="476288"/>
                </a:lnTo>
                <a:lnTo>
                  <a:pt x="510298" y="34023"/>
                </a:lnTo>
                <a:lnTo>
                  <a:pt x="507625" y="20777"/>
                </a:lnTo>
                <a:lnTo>
                  <a:pt x="500335" y="9963"/>
                </a:lnTo>
                <a:lnTo>
                  <a:pt x="489521" y="2672"/>
                </a:lnTo>
                <a:lnTo>
                  <a:pt x="476275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73719" y="5878441"/>
            <a:ext cx="19621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>
                <a:solidFill>
                  <a:srgbClr val="CFCABE"/>
                </a:solidFill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1377" y="5860486"/>
            <a:ext cx="2783205" cy="1217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CFCABE"/>
                </a:solidFill>
                <a:latin typeface="Calibri"/>
                <a:cs typeface="Calibri"/>
              </a:rPr>
              <a:t>No Targeted</a:t>
            </a:r>
            <a:r>
              <a:rPr dirty="0" sz="2200" spc="-10">
                <a:solidFill>
                  <a:srgbClr val="CFCABE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CFCABE"/>
                </a:solidFill>
                <a:latin typeface="Calibri"/>
                <a:cs typeface="Calibri"/>
              </a:rPr>
              <a:t>Treatment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38300"/>
              </a:lnSpc>
              <a:spcBef>
                <a:spcPts val="940"/>
              </a:spcBef>
            </a:pP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Lack </a:t>
            </a:r>
            <a:r>
              <a:rPr dirty="0" sz="1750" spc="80">
                <a:solidFill>
                  <a:srgbClr val="CFCABE"/>
                </a:solidFill>
                <a:latin typeface="Arial"/>
                <a:cs typeface="Arial"/>
              </a:rPr>
              <a:t>of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specific</a:t>
            </a:r>
            <a:r>
              <a:rPr dirty="0" sz="1750" spc="-31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healthcare  </a:t>
            </a:r>
            <a:r>
              <a:rPr dirty="0" sz="1750" spc="25">
                <a:solidFill>
                  <a:srgbClr val="CFCABE"/>
                </a:solidFill>
                <a:latin typeface="Arial"/>
                <a:cs typeface="Arial"/>
              </a:rPr>
              <a:t>approaches.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40133" y="5885376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5" y="0"/>
                </a:moveTo>
                <a:lnTo>
                  <a:pt x="34023" y="0"/>
                </a:lnTo>
                <a:lnTo>
                  <a:pt x="20777" y="2672"/>
                </a:lnTo>
                <a:lnTo>
                  <a:pt x="9963" y="9963"/>
                </a:lnTo>
                <a:lnTo>
                  <a:pt x="2672" y="20777"/>
                </a:lnTo>
                <a:lnTo>
                  <a:pt x="0" y="34023"/>
                </a:lnTo>
                <a:lnTo>
                  <a:pt x="0" y="476288"/>
                </a:lnTo>
                <a:lnTo>
                  <a:pt x="2672" y="489526"/>
                </a:lnTo>
                <a:lnTo>
                  <a:pt x="9963" y="500337"/>
                </a:lnTo>
                <a:lnTo>
                  <a:pt x="20777" y="507625"/>
                </a:lnTo>
                <a:lnTo>
                  <a:pt x="34023" y="510298"/>
                </a:lnTo>
                <a:lnTo>
                  <a:pt x="476275" y="510298"/>
                </a:lnTo>
                <a:lnTo>
                  <a:pt x="489521" y="507625"/>
                </a:lnTo>
                <a:lnTo>
                  <a:pt x="500335" y="500337"/>
                </a:lnTo>
                <a:lnTo>
                  <a:pt x="507625" y="489526"/>
                </a:lnTo>
                <a:lnTo>
                  <a:pt x="510298" y="476288"/>
                </a:lnTo>
                <a:lnTo>
                  <a:pt x="510298" y="34023"/>
                </a:lnTo>
                <a:lnTo>
                  <a:pt x="507625" y="20777"/>
                </a:lnTo>
                <a:lnTo>
                  <a:pt x="500335" y="9963"/>
                </a:lnTo>
                <a:lnTo>
                  <a:pt x="489521" y="2672"/>
                </a:lnTo>
                <a:lnTo>
                  <a:pt x="476275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797652" y="5878441"/>
            <a:ext cx="19621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>
                <a:solidFill>
                  <a:srgbClr val="CFCABE"/>
                </a:solidFill>
                <a:latin typeface="Calibri"/>
                <a:cs typeface="Calibri"/>
              </a:rPr>
              <a:t>3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64548" y="5860486"/>
            <a:ext cx="2862580" cy="848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CFCABE"/>
                </a:solidFill>
                <a:latin typeface="Calibri"/>
                <a:cs typeface="Calibri"/>
              </a:rPr>
              <a:t>Resource</a:t>
            </a:r>
            <a:r>
              <a:rPr dirty="0" sz="2200" spc="5">
                <a:solidFill>
                  <a:srgbClr val="CFCABE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CFCABE"/>
                </a:solidFill>
                <a:latin typeface="Calibri"/>
                <a:cs typeface="Calibri"/>
              </a:rPr>
              <a:t>Allocation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dirty="0" sz="1750" spc="35">
                <a:solidFill>
                  <a:srgbClr val="CFCABE"/>
                </a:solidFill>
                <a:latin typeface="Arial"/>
                <a:cs typeface="Arial"/>
              </a:rPr>
              <a:t>Efficient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healthcare</a:t>
            </a:r>
            <a:r>
              <a:rPr dirty="0" sz="1750" spc="-16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system.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0"/>
            <a:ext cx="5486399" cy="8229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89" y="2578600"/>
            <a:ext cx="491680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Dataset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089" y="3712884"/>
            <a:ext cx="350583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The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dataset </a:t>
            </a:r>
            <a:r>
              <a:rPr dirty="0" sz="1750" spc="35">
                <a:solidFill>
                  <a:srgbClr val="CFCABE"/>
                </a:solidFill>
                <a:latin typeface="Arial"/>
                <a:cs typeface="Arial"/>
              </a:rPr>
              <a:t>contains </a:t>
            </a:r>
            <a:r>
              <a:rPr dirty="0" sz="1750" spc="-114">
                <a:solidFill>
                  <a:srgbClr val="CFCABE"/>
                </a:solidFill>
                <a:latin typeface="Arial"/>
                <a:cs typeface="Arial"/>
              </a:rPr>
              <a:t>132</a:t>
            </a:r>
            <a:r>
              <a:rPr dirty="0" sz="1750" spc="-33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features.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9979" y="4286482"/>
            <a:ext cx="7564120" cy="1323975"/>
            <a:chOff x="789979" y="4286482"/>
            <a:chExt cx="7564120" cy="1323975"/>
          </a:xfrm>
        </p:grpSpPr>
        <p:sp>
          <p:nvSpPr>
            <p:cNvPr id="6" name="object 6"/>
            <p:cNvSpPr/>
            <p:nvPr/>
          </p:nvSpPr>
          <p:spPr>
            <a:xfrm>
              <a:off x="793789" y="4290292"/>
              <a:ext cx="7556500" cy="1316355"/>
            </a:xfrm>
            <a:custGeom>
              <a:avLst/>
              <a:gdLst/>
              <a:ahLst/>
              <a:cxnLst/>
              <a:rect l="l" t="t" r="r" b="b"/>
              <a:pathLst>
                <a:path w="7556500" h="1316354">
                  <a:moveTo>
                    <a:pt x="0" y="34036"/>
                  </a:moveTo>
                  <a:lnTo>
                    <a:pt x="2674" y="20788"/>
                  </a:lnTo>
                  <a:lnTo>
                    <a:pt x="9969" y="9969"/>
                  </a:lnTo>
                  <a:lnTo>
                    <a:pt x="20788" y="2674"/>
                  </a:lnTo>
                  <a:lnTo>
                    <a:pt x="34036" y="0"/>
                  </a:lnTo>
                  <a:lnTo>
                    <a:pt x="7522387" y="0"/>
                  </a:lnTo>
                  <a:lnTo>
                    <a:pt x="7535635" y="2674"/>
                  </a:lnTo>
                  <a:lnTo>
                    <a:pt x="7546454" y="9969"/>
                  </a:lnTo>
                  <a:lnTo>
                    <a:pt x="7553748" y="20788"/>
                  </a:lnTo>
                  <a:lnTo>
                    <a:pt x="7556423" y="34036"/>
                  </a:lnTo>
                  <a:lnTo>
                    <a:pt x="7556423" y="1281849"/>
                  </a:lnTo>
                  <a:lnTo>
                    <a:pt x="7553748" y="1295096"/>
                  </a:lnTo>
                  <a:lnTo>
                    <a:pt x="7546454" y="1305915"/>
                  </a:lnTo>
                  <a:lnTo>
                    <a:pt x="7535635" y="1313210"/>
                  </a:lnTo>
                  <a:lnTo>
                    <a:pt x="7522387" y="1315885"/>
                  </a:lnTo>
                  <a:lnTo>
                    <a:pt x="34036" y="1315885"/>
                  </a:lnTo>
                  <a:lnTo>
                    <a:pt x="20788" y="1313210"/>
                  </a:lnTo>
                  <a:lnTo>
                    <a:pt x="9969" y="1305915"/>
                  </a:lnTo>
                  <a:lnTo>
                    <a:pt x="2674" y="1295096"/>
                  </a:lnTo>
                  <a:lnTo>
                    <a:pt x="0" y="1281849"/>
                  </a:lnTo>
                  <a:lnTo>
                    <a:pt x="0" y="34036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1408" y="4297921"/>
              <a:ext cx="7541259" cy="650875"/>
            </a:xfrm>
            <a:custGeom>
              <a:avLst/>
              <a:gdLst/>
              <a:ahLst/>
              <a:cxnLst/>
              <a:rect l="l" t="t" r="r" b="b"/>
              <a:pathLst>
                <a:path w="7541259" h="650875">
                  <a:moveTo>
                    <a:pt x="7541183" y="0"/>
                  </a:moveTo>
                  <a:lnTo>
                    <a:pt x="0" y="0"/>
                  </a:lnTo>
                  <a:lnTo>
                    <a:pt x="0" y="650316"/>
                  </a:lnTo>
                  <a:lnTo>
                    <a:pt x="7541183" y="650316"/>
                  </a:lnTo>
                  <a:lnTo>
                    <a:pt x="754118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28223" y="4482267"/>
            <a:ext cx="198564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50" spc="75">
                <a:solidFill>
                  <a:srgbClr val="CFCABE"/>
                </a:solidFill>
                <a:latin typeface="Arial"/>
                <a:cs typeface="Arial"/>
              </a:rPr>
              <a:t>Symptom</a:t>
            </a:r>
            <a:r>
              <a:rPr dirty="0" sz="1750" spc="-9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25">
                <a:solidFill>
                  <a:srgbClr val="CFCABE"/>
                </a:solidFill>
                <a:latin typeface="Arial"/>
                <a:cs typeface="Arial"/>
              </a:rPr>
              <a:t>Features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2559" y="4482267"/>
            <a:ext cx="1888489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CFCABE"/>
                </a:solidFill>
                <a:latin typeface="Arial"/>
                <a:cs typeface="Arial"/>
              </a:rPr>
              <a:t>Disease</a:t>
            </a:r>
            <a:r>
              <a:rPr dirty="0" sz="1750" spc="-8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15">
                <a:solidFill>
                  <a:srgbClr val="CFCABE"/>
                </a:solidFill>
                <a:latin typeface="Arial"/>
                <a:cs typeface="Arial"/>
              </a:rPr>
              <a:t>Prognosis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1408" y="4948237"/>
            <a:ext cx="7541259" cy="650875"/>
          </a:xfrm>
          <a:custGeom>
            <a:avLst/>
            <a:gdLst/>
            <a:ahLst/>
            <a:cxnLst/>
            <a:rect l="l" t="t" r="r" b="b"/>
            <a:pathLst>
              <a:path w="7541259" h="650875">
                <a:moveTo>
                  <a:pt x="7541183" y="0"/>
                </a:moveTo>
                <a:lnTo>
                  <a:pt x="0" y="0"/>
                </a:lnTo>
                <a:lnTo>
                  <a:pt x="0" y="650316"/>
                </a:lnTo>
                <a:lnTo>
                  <a:pt x="7541183" y="650316"/>
                </a:lnTo>
                <a:lnTo>
                  <a:pt x="7541183" y="0"/>
                </a:lnTo>
                <a:close/>
              </a:path>
            </a:pathLst>
          </a:custGeom>
          <a:solidFill>
            <a:srgbClr val="000000">
              <a:alpha val="3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28223" y="5132585"/>
            <a:ext cx="229552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50" spc="25">
                <a:solidFill>
                  <a:srgbClr val="CFCABE"/>
                </a:solidFill>
                <a:latin typeface="Arial"/>
                <a:cs typeface="Arial"/>
              </a:rPr>
              <a:t>Patient</a:t>
            </a:r>
            <a:r>
              <a:rPr dirty="0" sz="1750" spc="-9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Demographics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2559" y="5132585"/>
            <a:ext cx="22275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CFCABE"/>
                </a:solidFill>
                <a:latin typeface="Arial"/>
                <a:cs typeface="Arial"/>
              </a:rPr>
              <a:t>Disease</a:t>
            </a:r>
            <a:r>
              <a:rPr dirty="0" sz="1750" spc="-8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Classification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9" y="1417026"/>
            <a:ext cx="3956050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75"/>
              <a:t> </a:t>
            </a:r>
            <a:r>
              <a:rPr dirty="0"/>
              <a:t>Preparation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089" y="2630606"/>
            <a:ext cx="6047740" cy="190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The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dataset</a:t>
            </a:r>
            <a:r>
              <a:rPr dirty="0" sz="1750" spc="-8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used</a:t>
            </a:r>
            <a:r>
              <a:rPr dirty="0" sz="1750" spc="-5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35">
                <a:solidFill>
                  <a:srgbClr val="CFCABE"/>
                </a:solidFill>
                <a:latin typeface="Arial"/>
                <a:cs typeface="Arial"/>
              </a:rPr>
              <a:t>was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55">
                <a:solidFill>
                  <a:srgbClr val="CFCABE"/>
                </a:solidFill>
                <a:latin typeface="Arial"/>
                <a:cs typeface="Arial"/>
              </a:rPr>
              <a:t>obtained</a:t>
            </a:r>
            <a:r>
              <a:rPr dirty="0" sz="1750" spc="-6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80">
                <a:solidFill>
                  <a:srgbClr val="CFCABE"/>
                </a:solidFill>
                <a:latin typeface="Arial"/>
                <a:cs typeface="Arial"/>
              </a:rPr>
              <a:t>from</a:t>
            </a:r>
            <a:r>
              <a:rPr dirty="0" sz="1750" spc="-5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Kaggle.</a:t>
            </a:r>
            <a:endParaRPr sz="1750">
              <a:latin typeface="Arial"/>
              <a:cs typeface="Arial"/>
            </a:endParaRPr>
          </a:p>
          <a:p>
            <a:pPr marL="354965" marR="5080" indent="-342900">
              <a:lnSpc>
                <a:spcPct val="1383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The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dataset </a:t>
            </a:r>
            <a:r>
              <a:rPr dirty="0" sz="1750" spc="35">
                <a:solidFill>
                  <a:srgbClr val="CFCABE"/>
                </a:solidFill>
                <a:latin typeface="Arial"/>
                <a:cs typeface="Arial"/>
              </a:rPr>
              <a:t>contains </a:t>
            </a:r>
            <a:r>
              <a:rPr dirty="0" sz="1750" spc="-105">
                <a:solidFill>
                  <a:srgbClr val="CFCABE"/>
                </a:solidFill>
                <a:latin typeface="Arial"/>
                <a:cs typeface="Arial"/>
              </a:rPr>
              <a:t>133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columns, </a:t>
            </a:r>
            <a:r>
              <a:rPr dirty="0" sz="1750" spc="65">
                <a:solidFill>
                  <a:srgbClr val="CFCABE"/>
                </a:solidFill>
                <a:latin typeface="Arial"/>
                <a:cs typeface="Arial"/>
              </a:rPr>
              <a:t>where</a:t>
            </a:r>
            <a:r>
              <a:rPr dirty="0" sz="1750" spc="-22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-114">
                <a:solidFill>
                  <a:srgbClr val="CFCABE"/>
                </a:solidFill>
                <a:latin typeface="Arial"/>
                <a:cs typeface="Arial"/>
              </a:rPr>
              <a:t>132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represent  </a:t>
            </a:r>
            <a:r>
              <a:rPr dirty="0" sz="1750" spc="70">
                <a:solidFill>
                  <a:srgbClr val="CFCABE"/>
                </a:solidFill>
                <a:latin typeface="Arial"/>
                <a:cs typeface="Arial"/>
              </a:rPr>
              <a:t>symptoms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and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55">
                <a:solidFill>
                  <a:srgbClr val="CFCABE"/>
                </a:solidFill>
                <a:latin typeface="Arial"/>
                <a:cs typeface="Arial"/>
              </a:rPr>
              <a:t>one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represents</a:t>
            </a:r>
            <a:r>
              <a:rPr dirty="0" sz="1750" spc="-7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disease</a:t>
            </a:r>
            <a:r>
              <a:rPr dirty="0" sz="1750" spc="-6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prognosis.</a:t>
            </a: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The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target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80">
                <a:solidFill>
                  <a:srgbClr val="CFCABE"/>
                </a:solidFill>
                <a:latin typeface="Arial"/>
                <a:cs typeface="Arial"/>
              </a:rPr>
              <a:t>column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10">
                <a:solidFill>
                  <a:srgbClr val="CFCABE"/>
                </a:solidFill>
                <a:latin typeface="Arial"/>
                <a:cs typeface="Arial"/>
              </a:rPr>
              <a:t>(prognosis)</a:t>
            </a:r>
            <a:r>
              <a:rPr dirty="0" sz="1750" spc="-3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35">
                <a:solidFill>
                  <a:srgbClr val="CFCABE"/>
                </a:solidFill>
                <a:latin typeface="Arial"/>
                <a:cs typeface="Arial"/>
              </a:rPr>
              <a:t>was</a:t>
            </a:r>
            <a:r>
              <a:rPr dirty="0" sz="1750" spc="-5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75">
                <a:solidFill>
                  <a:srgbClr val="CFCABE"/>
                </a:solidFill>
                <a:latin typeface="Arial"/>
                <a:cs typeface="Arial"/>
              </a:rPr>
              <a:t>encoded</a:t>
            </a:r>
            <a:r>
              <a:rPr dirty="0" sz="1750" spc="-5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35">
                <a:solidFill>
                  <a:srgbClr val="CFCABE"/>
                </a:solidFill>
                <a:latin typeface="Arial"/>
                <a:cs typeface="Arial"/>
              </a:rPr>
              <a:t>using</a:t>
            </a:r>
            <a:endParaRPr sz="175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805"/>
              </a:spcBef>
            </a:pPr>
            <a:r>
              <a:rPr dirty="0" sz="1750">
                <a:solidFill>
                  <a:srgbClr val="CFCABE"/>
                </a:solidFill>
                <a:latin typeface="Arial"/>
                <a:cs typeface="Arial"/>
              </a:rPr>
              <a:t>`LabelEncoder`.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9520" y="2765821"/>
            <a:ext cx="6244698" cy="374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9" y="1585143"/>
            <a:ext cx="596709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Machine Learning</a:t>
            </a:r>
            <a:r>
              <a:rPr dirty="0" spc="-15"/>
              <a:t> </a:t>
            </a:r>
            <a:r>
              <a:rPr dirty="0" spc="-5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089" y="2832893"/>
            <a:ext cx="287972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70">
                <a:solidFill>
                  <a:srgbClr val="CFCABE"/>
                </a:solidFill>
                <a:latin typeface="Arial"/>
                <a:cs typeface="Arial"/>
              </a:rPr>
              <a:t>Multiple models were</a:t>
            </a:r>
            <a:r>
              <a:rPr dirty="0" sz="1750" spc="-3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10">
                <a:solidFill>
                  <a:srgbClr val="CFCABE"/>
                </a:solidFill>
                <a:latin typeface="Arial"/>
                <a:cs typeface="Arial"/>
              </a:rPr>
              <a:t>used.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089" y="3612229"/>
            <a:ext cx="46100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1E782"/>
                </a:solidFill>
                <a:latin typeface="Calibri"/>
                <a:cs typeface="Calibri"/>
              </a:rPr>
              <a:t>S</a:t>
            </a:r>
            <a:r>
              <a:rPr dirty="0" sz="2200" spc="-5">
                <a:solidFill>
                  <a:srgbClr val="F1E782"/>
                </a:solidFill>
                <a:latin typeface="Calibri"/>
                <a:cs typeface="Calibri"/>
              </a:rPr>
              <a:t>VC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089" y="4156998"/>
            <a:ext cx="3854450" cy="223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0"/>
              </a:spcBef>
            </a:pP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Support </a:t>
            </a:r>
            <a:r>
              <a:rPr dirty="0" sz="1750" spc="55">
                <a:solidFill>
                  <a:srgbClr val="CFCABE"/>
                </a:solidFill>
                <a:latin typeface="Arial"/>
                <a:cs typeface="Arial"/>
              </a:rPr>
              <a:t>Vector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Classification </a:t>
            </a:r>
            <a:r>
              <a:rPr dirty="0" sz="1750" spc="-80">
                <a:solidFill>
                  <a:srgbClr val="CFCABE"/>
                </a:solidFill>
                <a:latin typeface="Arial"/>
                <a:cs typeface="Arial"/>
              </a:rPr>
              <a:t>(SVC) </a:t>
            </a:r>
            <a:r>
              <a:rPr dirty="0" sz="1750" spc="-20">
                <a:solidFill>
                  <a:srgbClr val="CFCABE"/>
                </a:solidFill>
                <a:latin typeface="Arial"/>
                <a:cs typeface="Arial"/>
              </a:rPr>
              <a:t>is  a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supervised</a:t>
            </a:r>
            <a:r>
              <a:rPr dirty="0" sz="1750" spc="-7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learning</a:t>
            </a:r>
            <a:r>
              <a:rPr dirty="0" sz="1750" spc="-5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95">
                <a:solidFill>
                  <a:srgbClr val="CFCABE"/>
                </a:solidFill>
                <a:latin typeface="Arial"/>
                <a:cs typeface="Arial"/>
              </a:rPr>
              <a:t>model</a:t>
            </a:r>
            <a:r>
              <a:rPr dirty="0" sz="1750" spc="-6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used</a:t>
            </a:r>
            <a:r>
              <a:rPr dirty="0" sz="1750" spc="-5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for  </a:t>
            </a: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classification </a:t>
            </a:r>
            <a:r>
              <a:rPr dirty="0" sz="1750" spc="-15">
                <a:solidFill>
                  <a:srgbClr val="CFCABE"/>
                </a:solidFill>
                <a:latin typeface="Arial"/>
                <a:cs typeface="Arial"/>
              </a:rPr>
              <a:t>tasks.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It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constructs </a:t>
            </a:r>
            <a:r>
              <a:rPr dirty="0" sz="1750" spc="-20">
                <a:solidFill>
                  <a:srgbClr val="CFCABE"/>
                </a:solidFill>
                <a:latin typeface="Arial"/>
                <a:cs typeface="Arial"/>
              </a:rPr>
              <a:t>a  </a:t>
            </a:r>
            <a:r>
              <a:rPr dirty="0" sz="1750" spc="55">
                <a:solidFill>
                  <a:srgbClr val="CFCABE"/>
                </a:solidFill>
                <a:latin typeface="Arial"/>
                <a:cs typeface="Arial"/>
              </a:rPr>
              <a:t>hyperplane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in </a:t>
            </a:r>
            <a:r>
              <a:rPr dirty="0" sz="1750" spc="-20">
                <a:solidFill>
                  <a:srgbClr val="CFCABE"/>
                </a:solidFill>
                <a:latin typeface="Arial"/>
                <a:cs typeface="Arial"/>
              </a:rPr>
              <a:t>a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multi-dimensional 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space </a:t>
            </a:r>
            <a:r>
              <a:rPr dirty="0" sz="1750" spc="55">
                <a:solidFill>
                  <a:srgbClr val="CFCABE"/>
                </a:solidFill>
                <a:latin typeface="Arial"/>
                <a:cs typeface="Arial"/>
              </a:rPr>
              <a:t>that </a:t>
            </a:r>
            <a:r>
              <a:rPr dirty="0" sz="1750" spc="70">
                <a:solidFill>
                  <a:srgbClr val="CFCABE"/>
                </a:solidFill>
                <a:latin typeface="Arial"/>
                <a:cs typeface="Arial"/>
              </a:rPr>
              <a:t>optimally </a:t>
            </a:r>
            <a:r>
              <a:rPr dirty="0" sz="1750" spc="25">
                <a:solidFill>
                  <a:srgbClr val="CFCABE"/>
                </a:solidFill>
                <a:latin typeface="Arial"/>
                <a:cs typeface="Arial"/>
              </a:rPr>
              <a:t>separates 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different</a:t>
            </a:r>
            <a:r>
              <a:rPr dirty="0" sz="1750" spc="-6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-5">
                <a:solidFill>
                  <a:srgbClr val="CFCABE"/>
                </a:solidFill>
                <a:latin typeface="Arial"/>
                <a:cs typeface="Arial"/>
              </a:rPr>
              <a:t>classes.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0227" y="3612229"/>
            <a:ext cx="13931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1E782"/>
                </a:solidFill>
                <a:latin typeface="Calibri"/>
                <a:cs typeface="Calibri"/>
              </a:rPr>
              <a:t>Naive</a:t>
            </a:r>
            <a:r>
              <a:rPr dirty="0" sz="2200" spc="-60">
                <a:solidFill>
                  <a:srgbClr val="F1E782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1E782"/>
                </a:solidFill>
                <a:latin typeface="Calibri"/>
                <a:cs typeface="Calibri"/>
              </a:rPr>
              <a:t>Bayes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0227" y="4156998"/>
            <a:ext cx="3866515" cy="223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0"/>
              </a:spcBef>
            </a:pPr>
            <a:r>
              <a:rPr dirty="0" sz="1750" spc="35">
                <a:solidFill>
                  <a:srgbClr val="CFCABE"/>
                </a:solidFill>
                <a:latin typeface="Arial"/>
                <a:cs typeface="Arial"/>
              </a:rPr>
              <a:t>Naive </a:t>
            </a:r>
            <a:r>
              <a:rPr dirty="0" sz="1750" spc="15">
                <a:solidFill>
                  <a:srgbClr val="CFCABE"/>
                </a:solidFill>
                <a:latin typeface="Arial"/>
                <a:cs typeface="Arial"/>
              </a:rPr>
              <a:t>Bayes </a:t>
            </a:r>
            <a:r>
              <a:rPr dirty="0" sz="1750" spc="-20">
                <a:solidFill>
                  <a:srgbClr val="CFCABE"/>
                </a:solidFill>
                <a:latin typeface="Arial"/>
                <a:cs typeface="Arial"/>
              </a:rPr>
              <a:t>is a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probabilistic  </a:t>
            </a: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classification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algorithm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based </a:t>
            </a:r>
            <a:r>
              <a:rPr dirty="0" sz="1750" spc="55">
                <a:solidFill>
                  <a:srgbClr val="CFCABE"/>
                </a:solidFill>
                <a:latin typeface="Arial"/>
                <a:cs typeface="Arial"/>
              </a:rPr>
              <a:t>on  </a:t>
            </a:r>
            <a:r>
              <a:rPr dirty="0" sz="1750" spc="15">
                <a:solidFill>
                  <a:srgbClr val="CFCABE"/>
                </a:solidFill>
                <a:latin typeface="Arial"/>
                <a:cs typeface="Arial"/>
              </a:rPr>
              <a:t>Bayes' </a:t>
            </a:r>
            <a:r>
              <a:rPr dirty="0" sz="1750" spc="25">
                <a:solidFill>
                  <a:srgbClr val="CFCABE"/>
                </a:solidFill>
                <a:latin typeface="Arial"/>
                <a:cs typeface="Arial"/>
              </a:rPr>
              <a:t>Theorem.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It </a:t>
            </a:r>
            <a:r>
              <a:rPr dirty="0" sz="1750" spc="25">
                <a:solidFill>
                  <a:srgbClr val="CFCABE"/>
                </a:solidFill>
                <a:latin typeface="Arial"/>
                <a:cs typeface="Arial"/>
              </a:rPr>
              <a:t>assumes 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independence</a:t>
            </a:r>
            <a:r>
              <a:rPr dirty="0" sz="1750" spc="-6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70">
                <a:solidFill>
                  <a:srgbClr val="CFCABE"/>
                </a:solidFill>
                <a:latin typeface="Arial"/>
                <a:cs typeface="Arial"/>
              </a:rPr>
              <a:t>among</a:t>
            </a:r>
            <a:r>
              <a:rPr dirty="0" sz="1750" spc="-5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features</a:t>
            </a:r>
            <a:r>
              <a:rPr dirty="0" sz="1750" spc="-7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and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CFCABE"/>
                </a:solidFill>
                <a:latin typeface="Arial"/>
                <a:cs typeface="Arial"/>
              </a:rPr>
              <a:t>is 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particularly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effective for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large  </a:t>
            </a:r>
            <a:r>
              <a:rPr dirty="0" sz="1750" spc="15">
                <a:solidFill>
                  <a:srgbClr val="CFCABE"/>
                </a:solidFill>
                <a:latin typeface="Arial"/>
                <a:cs typeface="Arial"/>
              </a:rPr>
              <a:t>datasets.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9367" y="3612229"/>
            <a:ext cx="17545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1E782"/>
                </a:solidFill>
                <a:latin typeface="Calibri"/>
                <a:cs typeface="Calibri"/>
              </a:rPr>
              <a:t>Random</a:t>
            </a:r>
            <a:r>
              <a:rPr dirty="0" sz="2200" spc="-45">
                <a:solidFill>
                  <a:srgbClr val="F1E782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1E782"/>
                </a:solidFill>
                <a:latin typeface="Calibri"/>
                <a:cs typeface="Calibri"/>
              </a:rPr>
              <a:t>Forest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59367" y="4156998"/>
            <a:ext cx="3564890" cy="223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0"/>
              </a:spcBef>
            </a:pP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Random </a:t>
            </a: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Forest </a:t>
            </a:r>
            <a:r>
              <a:rPr dirty="0" sz="1750" spc="-20">
                <a:solidFill>
                  <a:srgbClr val="CFCABE"/>
                </a:solidFill>
                <a:latin typeface="Arial"/>
                <a:cs typeface="Arial"/>
              </a:rPr>
              <a:t>is </a:t>
            </a:r>
            <a:r>
              <a:rPr dirty="0" sz="1750" spc="15">
                <a:solidFill>
                  <a:srgbClr val="CFCABE"/>
                </a:solidFill>
                <a:latin typeface="Arial"/>
                <a:cs typeface="Arial"/>
              </a:rPr>
              <a:t>an </a:t>
            </a:r>
            <a:r>
              <a:rPr dirty="0" sz="1750" spc="65">
                <a:solidFill>
                  <a:srgbClr val="CFCABE"/>
                </a:solidFill>
                <a:latin typeface="Arial"/>
                <a:cs typeface="Arial"/>
              </a:rPr>
              <a:t>ensemble 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learning </a:t>
            </a:r>
            <a:r>
              <a:rPr dirty="0" sz="1750" spc="85">
                <a:solidFill>
                  <a:srgbClr val="CFCABE"/>
                </a:solidFill>
                <a:latin typeface="Arial"/>
                <a:cs typeface="Arial"/>
              </a:rPr>
              <a:t>method </a:t>
            </a:r>
            <a:r>
              <a:rPr dirty="0" sz="1750" spc="55">
                <a:solidFill>
                  <a:srgbClr val="CFCABE"/>
                </a:solidFill>
                <a:latin typeface="Arial"/>
                <a:cs typeface="Arial"/>
              </a:rPr>
              <a:t>that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constructs  </a:t>
            </a:r>
            <a:r>
              <a:rPr dirty="0" sz="1750" spc="80">
                <a:solidFill>
                  <a:srgbClr val="CFCABE"/>
                </a:solidFill>
                <a:latin typeface="Arial"/>
                <a:cs typeface="Arial"/>
              </a:rPr>
              <a:t>multiple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decision trees at </a:t>
            </a:r>
            <a:r>
              <a:rPr dirty="0" sz="1750" spc="35">
                <a:solidFill>
                  <a:srgbClr val="CFCABE"/>
                </a:solidFill>
                <a:latin typeface="Arial"/>
                <a:cs typeface="Arial"/>
              </a:rPr>
              <a:t>training  </a:t>
            </a:r>
            <a:r>
              <a:rPr dirty="0" sz="1750" spc="25">
                <a:solidFill>
                  <a:srgbClr val="CFCABE"/>
                </a:solidFill>
                <a:latin typeface="Arial"/>
                <a:cs typeface="Arial"/>
              </a:rPr>
              <a:t>time.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It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improves </a:t>
            </a: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classification 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accuracy </a:t>
            </a:r>
            <a:r>
              <a:rPr dirty="0" sz="1750" spc="85">
                <a:solidFill>
                  <a:srgbClr val="CFCABE"/>
                </a:solidFill>
                <a:latin typeface="Arial"/>
                <a:cs typeface="Arial"/>
              </a:rPr>
              <a:t>by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averaging</a:t>
            </a:r>
            <a:r>
              <a:rPr dirty="0" sz="1750" spc="-28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predictions  </a:t>
            </a:r>
            <a:r>
              <a:rPr dirty="0" sz="1750" spc="80">
                <a:solidFill>
                  <a:srgbClr val="CFCABE"/>
                </a:solidFill>
                <a:latin typeface="Arial"/>
                <a:cs typeface="Arial"/>
              </a:rPr>
              <a:t>from</a:t>
            </a:r>
            <a:r>
              <a:rPr dirty="0" sz="1750" spc="-5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its</a:t>
            </a:r>
            <a:r>
              <a:rPr dirty="0" sz="1750" spc="-2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diverse</a:t>
            </a:r>
            <a:r>
              <a:rPr dirty="0" sz="1750" spc="-6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set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80">
                <a:solidFill>
                  <a:srgbClr val="CFCABE"/>
                </a:solidFill>
                <a:latin typeface="Arial"/>
                <a:cs typeface="Arial"/>
              </a:rPr>
              <a:t>of</a:t>
            </a:r>
            <a:r>
              <a:rPr dirty="0" sz="1750" spc="-5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5">
                <a:solidFill>
                  <a:srgbClr val="CFCABE"/>
                </a:solidFill>
                <a:latin typeface="Arial"/>
                <a:cs typeface="Arial"/>
              </a:rPr>
              <a:t>trees.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14" y="527438"/>
            <a:ext cx="6818630" cy="650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5"/>
              <a:t>Evaluation </a:t>
            </a:r>
            <a:r>
              <a:rPr dirty="0" sz="4100"/>
              <a:t>and </a:t>
            </a:r>
            <a:r>
              <a:rPr dirty="0" sz="4100" spc="-5"/>
              <a:t>Ensemble</a:t>
            </a:r>
            <a:r>
              <a:rPr dirty="0" sz="4100" spc="-120"/>
              <a:t> </a:t>
            </a:r>
            <a:r>
              <a:rPr dirty="0" sz="4100" spc="-5"/>
              <a:t>Model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732116" y="1647349"/>
            <a:ext cx="6426157" cy="3971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9414" y="5855485"/>
            <a:ext cx="6442075" cy="176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-5">
                <a:solidFill>
                  <a:srgbClr val="CFCABE"/>
                </a:solidFill>
                <a:latin typeface="Calibri"/>
                <a:cs typeface="Calibri"/>
              </a:rPr>
              <a:t>K-Fold</a:t>
            </a:r>
            <a:r>
              <a:rPr dirty="0" sz="2050" spc="-25">
                <a:solidFill>
                  <a:srgbClr val="CFCABE"/>
                </a:solidFill>
                <a:latin typeface="Calibri"/>
                <a:cs typeface="Calibri"/>
              </a:rPr>
              <a:t> </a:t>
            </a:r>
            <a:r>
              <a:rPr dirty="0" sz="2050" spc="-5">
                <a:solidFill>
                  <a:srgbClr val="CFCABE"/>
                </a:solidFill>
                <a:latin typeface="Calibri"/>
                <a:cs typeface="Calibri"/>
              </a:rPr>
              <a:t>Cross-Validation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35400"/>
              </a:lnSpc>
              <a:spcBef>
                <a:spcPts val="869"/>
              </a:spcBef>
            </a:pPr>
            <a:r>
              <a:rPr dirty="0" sz="1600" spc="65">
                <a:solidFill>
                  <a:srgbClr val="CFCABE"/>
                </a:solidFill>
                <a:latin typeface="Arial"/>
                <a:cs typeface="Arial"/>
              </a:rPr>
              <a:t>K-fold</a:t>
            </a:r>
            <a:r>
              <a:rPr dirty="0" sz="1600" spc="-2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CFCABE"/>
                </a:solidFill>
                <a:latin typeface="Arial"/>
                <a:cs typeface="Arial"/>
              </a:rPr>
              <a:t>cross-validation</a:t>
            </a:r>
            <a:r>
              <a:rPr dirty="0" sz="1600" spc="2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CFCABE"/>
                </a:solidFill>
                <a:latin typeface="Arial"/>
                <a:cs typeface="Arial"/>
              </a:rPr>
              <a:t>was</a:t>
            </a:r>
            <a:r>
              <a:rPr dirty="0" sz="160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CFCABE"/>
                </a:solidFill>
                <a:latin typeface="Arial"/>
                <a:cs typeface="Arial"/>
              </a:rPr>
              <a:t>used</a:t>
            </a:r>
            <a:r>
              <a:rPr dirty="0" sz="1600" spc="-2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CFCABE"/>
                </a:solidFill>
                <a:latin typeface="Arial"/>
                <a:cs typeface="Arial"/>
              </a:rPr>
              <a:t>to</a:t>
            </a:r>
            <a:r>
              <a:rPr dirty="0" sz="1600" spc="-2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CFCABE"/>
                </a:solidFill>
                <a:latin typeface="Arial"/>
                <a:cs typeface="Arial"/>
              </a:rPr>
              <a:t>evaluate</a:t>
            </a:r>
            <a:r>
              <a:rPr dirty="0" sz="1600" spc="-1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CFCABE"/>
                </a:solidFill>
                <a:latin typeface="Arial"/>
                <a:cs typeface="Arial"/>
              </a:rPr>
              <a:t>the</a:t>
            </a:r>
            <a:r>
              <a:rPr dirty="0" sz="1600" spc="-3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CFCABE"/>
                </a:solidFill>
                <a:latin typeface="Arial"/>
                <a:cs typeface="Arial"/>
              </a:rPr>
              <a:t>performance</a:t>
            </a:r>
            <a:r>
              <a:rPr dirty="0" sz="1600" spc="-1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CFCABE"/>
                </a:solidFill>
                <a:latin typeface="Arial"/>
                <a:cs typeface="Arial"/>
              </a:rPr>
              <a:t>of</a:t>
            </a:r>
            <a:r>
              <a:rPr dirty="0" sz="1600" spc="-3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CFCABE"/>
                </a:solidFill>
                <a:latin typeface="Arial"/>
                <a:cs typeface="Arial"/>
              </a:rPr>
              <a:t>the  </a:t>
            </a:r>
            <a:r>
              <a:rPr dirty="0" sz="1600" spc="40">
                <a:solidFill>
                  <a:srgbClr val="CFCABE"/>
                </a:solidFill>
                <a:latin typeface="Arial"/>
                <a:cs typeface="Arial"/>
              </a:rPr>
              <a:t>machine </a:t>
            </a:r>
            <a:r>
              <a:rPr dirty="0" sz="1600" spc="35">
                <a:solidFill>
                  <a:srgbClr val="CFCABE"/>
                </a:solidFill>
                <a:latin typeface="Arial"/>
                <a:cs typeface="Arial"/>
              </a:rPr>
              <a:t>learning </a:t>
            </a:r>
            <a:r>
              <a:rPr dirty="0" sz="1600" spc="30">
                <a:solidFill>
                  <a:srgbClr val="CFCABE"/>
                </a:solidFill>
                <a:latin typeface="Arial"/>
                <a:cs typeface="Arial"/>
              </a:rPr>
              <a:t>models. </a:t>
            </a:r>
            <a:r>
              <a:rPr dirty="0" sz="1600" spc="25">
                <a:solidFill>
                  <a:srgbClr val="CFCABE"/>
                </a:solidFill>
                <a:latin typeface="Arial"/>
                <a:cs typeface="Arial"/>
              </a:rPr>
              <a:t>The </a:t>
            </a:r>
            <a:r>
              <a:rPr dirty="0" sz="1600" spc="30">
                <a:solidFill>
                  <a:srgbClr val="CFCABE"/>
                </a:solidFill>
                <a:latin typeface="Arial"/>
                <a:cs typeface="Arial"/>
              </a:rPr>
              <a:t>dataset </a:t>
            </a:r>
            <a:r>
              <a:rPr dirty="0" sz="1600" spc="25">
                <a:solidFill>
                  <a:srgbClr val="CFCABE"/>
                </a:solidFill>
                <a:latin typeface="Arial"/>
                <a:cs typeface="Arial"/>
              </a:rPr>
              <a:t>was </a:t>
            </a:r>
            <a:r>
              <a:rPr dirty="0" sz="1600" spc="55">
                <a:solidFill>
                  <a:srgbClr val="CFCABE"/>
                </a:solidFill>
                <a:latin typeface="Arial"/>
                <a:cs typeface="Arial"/>
              </a:rPr>
              <a:t>divided </a:t>
            </a:r>
            <a:r>
              <a:rPr dirty="0" sz="1600" spc="45">
                <a:solidFill>
                  <a:srgbClr val="CFCABE"/>
                </a:solidFill>
                <a:latin typeface="Arial"/>
                <a:cs typeface="Arial"/>
              </a:rPr>
              <a:t>into </a:t>
            </a:r>
            <a:r>
              <a:rPr dirty="0" sz="1600" spc="-45">
                <a:solidFill>
                  <a:srgbClr val="CFCABE"/>
                </a:solidFill>
                <a:latin typeface="Arial"/>
                <a:cs typeface="Arial"/>
              </a:rPr>
              <a:t>K </a:t>
            </a:r>
            <a:r>
              <a:rPr dirty="0" sz="1600" spc="10">
                <a:solidFill>
                  <a:srgbClr val="CFCABE"/>
                </a:solidFill>
                <a:latin typeface="Arial"/>
                <a:cs typeface="Arial"/>
              </a:rPr>
              <a:t>subsets,  </a:t>
            </a:r>
            <a:r>
              <a:rPr dirty="0" sz="1600" spc="35">
                <a:solidFill>
                  <a:srgbClr val="CFCABE"/>
                </a:solidFill>
                <a:latin typeface="Arial"/>
                <a:cs typeface="Arial"/>
              </a:rPr>
              <a:t>and </a:t>
            </a:r>
            <a:r>
              <a:rPr dirty="0" sz="1600" spc="60">
                <a:solidFill>
                  <a:srgbClr val="CFCABE"/>
                </a:solidFill>
                <a:latin typeface="Arial"/>
                <a:cs typeface="Arial"/>
              </a:rPr>
              <a:t>the models were </a:t>
            </a:r>
            <a:r>
              <a:rPr dirty="0" sz="1600" spc="35">
                <a:solidFill>
                  <a:srgbClr val="CFCABE"/>
                </a:solidFill>
                <a:latin typeface="Arial"/>
                <a:cs typeface="Arial"/>
              </a:rPr>
              <a:t>trained and </a:t>
            </a:r>
            <a:r>
              <a:rPr dirty="0" sz="1600" spc="55">
                <a:solidFill>
                  <a:srgbClr val="CFCABE"/>
                </a:solidFill>
                <a:latin typeface="Arial"/>
                <a:cs typeface="Arial"/>
              </a:rPr>
              <a:t>tested </a:t>
            </a:r>
            <a:r>
              <a:rPr dirty="0" sz="1600" spc="45">
                <a:solidFill>
                  <a:srgbClr val="CFCABE"/>
                </a:solidFill>
                <a:latin typeface="Arial"/>
                <a:cs typeface="Arial"/>
              </a:rPr>
              <a:t>on </a:t>
            </a:r>
            <a:r>
              <a:rPr dirty="0" sz="1600" spc="55">
                <a:solidFill>
                  <a:srgbClr val="CFCABE"/>
                </a:solidFill>
                <a:latin typeface="Arial"/>
                <a:cs typeface="Arial"/>
              </a:rPr>
              <a:t>different </a:t>
            </a:r>
            <a:r>
              <a:rPr dirty="0" sz="1600" spc="40">
                <a:solidFill>
                  <a:srgbClr val="CFCABE"/>
                </a:solidFill>
                <a:latin typeface="Arial"/>
                <a:cs typeface="Arial"/>
              </a:rPr>
              <a:t>combinations  </a:t>
            </a:r>
            <a:r>
              <a:rPr dirty="0" sz="1600" spc="65">
                <a:solidFill>
                  <a:srgbClr val="CFCABE"/>
                </a:solidFill>
                <a:latin typeface="Arial"/>
                <a:cs typeface="Arial"/>
              </a:rPr>
              <a:t>of </a:t>
            </a:r>
            <a:r>
              <a:rPr dirty="0" sz="1600" spc="35">
                <a:solidFill>
                  <a:srgbClr val="CFCABE"/>
                </a:solidFill>
                <a:latin typeface="Arial"/>
                <a:cs typeface="Arial"/>
              </a:rPr>
              <a:t>these </a:t>
            </a:r>
            <a:r>
              <a:rPr dirty="0" sz="1600" spc="25">
                <a:solidFill>
                  <a:srgbClr val="CFCABE"/>
                </a:solidFill>
                <a:latin typeface="Arial"/>
                <a:cs typeface="Arial"/>
              </a:rPr>
              <a:t>subsets </a:t>
            </a:r>
            <a:r>
              <a:rPr dirty="0" sz="1600" spc="75">
                <a:solidFill>
                  <a:srgbClr val="CFCABE"/>
                </a:solidFill>
                <a:latin typeface="Arial"/>
                <a:cs typeface="Arial"/>
              </a:rPr>
              <a:t>to </a:t>
            </a:r>
            <a:r>
              <a:rPr dirty="0" sz="1600" spc="-20">
                <a:solidFill>
                  <a:srgbClr val="CFCABE"/>
                </a:solidFill>
                <a:latin typeface="Arial"/>
                <a:cs typeface="Arial"/>
              </a:rPr>
              <a:t>assess </a:t>
            </a:r>
            <a:r>
              <a:rPr dirty="0" sz="1600" spc="40">
                <a:solidFill>
                  <a:srgbClr val="CFCABE"/>
                </a:solidFill>
                <a:latin typeface="Arial"/>
                <a:cs typeface="Arial"/>
              </a:rPr>
              <a:t>their</a:t>
            </a:r>
            <a:r>
              <a:rPr dirty="0" sz="1600" spc="-31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CFCABE"/>
                </a:solidFill>
                <a:latin typeface="Arial"/>
                <a:cs typeface="Arial"/>
              </a:rPr>
              <a:t>generalization </a:t>
            </a:r>
            <a:r>
              <a:rPr dirty="0" sz="1600" spc="15">
                <a:solidFill>
                  <a:srgbClr val="CFCABE"/>
                </a:solidFill>
                <a:latin typeface="Arial"/>
                <a:cs typeface="Arial"/>
              </a:rPr>
              <a:t>ability.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72006" y="1647348"/>
            <a:ext cx="6426275" cy="3971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59305" y="5855604"/>
            <a:ext cx="6026150" cy="176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>
                <a:solidFill>
                  <a:srgbClr val="CFCABE"/>
                </a:solidFill>
                <a:latin typeface="Calibri"/>
                <a:cs typeface="Calibri"/>
              </a:rPr>
              <a:t>Ensemble</a:t>
            </a:r>
            <a:r>
              <a:rPr dirty="0" sz="2050" spc="-15">
                <a:solidFill>
                  <a:srgbClr val="CFCABE"/>
                </a:solidFill>
                <a:latin typeface="Calibri"/>
                <a:cs typeface="Calibri"/>
              </a:rPr>
              <a:t> </a:t>
            </a:r>
            <a:r>
              <a:rPr dirty="0" sz="2050" spc="-5">
                <a:solidFill>
                  <a:srgbClr val="CFCABE"/>
                </a:solidFill>
                <a:latin typeface="Calibri"/>
                <a:cs typeface="Calibri"/>
              </a:rPr>
              <a:t>Model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35400"/>
              </a:lnSpc>
              <a:spcBef>
                <a:spcPts val="869"/>
              </a:spcBef>
            </a:pPr>
            <a:r>
              <a:rPr dirty="0" sz="1600" spc="25">
                <a:solidFill>
                  <a:srgbClr val="CFCABE"/>
                </a:solidFill>
                <a:latin typeface="Arial"/>
                <a:cs typeface="Arial"/>
              </a:rPr>
              <a:t>The</a:t>
            </a:r>
            <a:r>
              <a:rPr dirty="0" sz="1600" spc="-3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CFCABE"/>
                </a:solidFill>
                <a:latin typeface="Arial"/>
                <a:cs typeface="Arial"/>
              </a:rPr>
              <a:t>predictions</a:t>
            </a:r>
            <a:r>
              <a:rPr dirty="0" sz="1600" spc="-1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CFCABE"/>
                </a:solidFill>
                <a:latin typeface="Arial"/>
                <a:cs typeface="Arial"/>
              </a:rPr>
              <a:t>from</a:t>
            </a:r>
            <a:r>
              <a:rPr dirty="0" sz="1600" spc="-2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CFCABE"/>
                </a:solidFill>
                <a:latin typeface="Arial"/>
                <a:cs typeface="Arial"/>
              </a:rPr>
              <a:t>all</a:t>
            </a:r>
            <a:r>
              <a:rPr dirty="0" sz="1600" spc="-1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CFCABE"/>
                </a:solidFill>
                <a:latin typeface="Arial"/>
                <a:cs typeface="Arial"/>
              </a:rPr>
              <a:t>three</a:t>
            </a:r>
            <a:r>
              <a:rPr dirty="0" sz="1600" spc="-2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CFCABE"/>
                </a:solidFill>
                <a:latin typeface="Arial"/>
                <a:cs typeface="Arial"/>
              </a:rPr>
              <a:t>models</a:t>
            </a:r>
            <a:r>
              <a:rPr dirty="0" sz="1600" spc="-1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CFCABE"/>
                </a:solidFill>
                <a:latin typeface="Arial"/>
                <a:cs typeface="Arial"/>
              </a:rPr>
              <a:t>were</a:t>
            </a:r>
            <a:r>
              <a:rPr dirty="0" sz="1600" spc="-2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CFCABE"/>
                </a:solidFill>
                <a:latin typeface="Arial"/>
                <a:cs typeface="Arial"/>
              </a:rPr>
              <a:t>combined</a:t>
            </a:r>
            <a:r>
              <a:rPr dirty="0" sz="1600" spc="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CFCABE"/>
                </a:solidFill>
                <a:latin typeface="Arial"/>
                <a:cs typeface="Arial"/>
              </a:rPr>
              <a:t>using</a:t>
            </a:r>
            <a:r>
              <a:rPr dirty="0" sz="1600" spc="-2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CFCABE"/>
                </a:solidFill>
                <a:latin typeface="Arial"/>
                <a:cs typeface="Arial"/>
              </a:rPr>
              <a:t>the  </a:t>
            </a:r>
            <a:r>
              <a:rPr dirty="0" sz="1600" spc="80">
                <a:solidFill>
                  <a:srgbClr val="CFCABE"/>
                </a:solidFill>
                <a:latin typeface="Arial"/>
                <a:cs typeface="Arial"/>
              </a:rPr>
              <a:t>mode</a:t>
            </a:r>
            <a:r>
              <a:rPr dirty="0" sz="1600" spc="-1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CFCABE"/>
                </a:solidFill>
                <a:latin typeface="Arial"/>
                <a:cs typeface="Arial"/>
              </a:rPr>
              <a:t>of</a:t>
            </a:r>
            <a:r>
              <a:rPr dirty="0" sz="1600" spc="-3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CFCABE"/>
                </a:solidFill>
                <a:latin typeface="Arial"/>
                <a:cs typeface="Arial"/>
              </a:rPr>
              <a:t>their</a:t>
            </a:r>
            <a:r>
              <a:rPr dirty="0" sz="1600" spc="-2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CFCABE"/>
                </a:solidFill>
                <a:latin typeface="Arial"/>
                <a:cs typeface="Arial"/>
              </a:rPr>
              <a:t>predictions</a:t>
            </a:r>
            <a:r>
              <a:rPr dirty="0" sz="1600" spc="-1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CFCABE"/>
                </a:solidFill>
                <a:latin typeface="Arial"/>
                <a:cs typeface="Arial"/>
              </a:rPr>
              <a:t>to</a:t>
            </a:r>
            <a:r>
              <a:rPr dirty="0" sz="160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CFCABE"/>
                </a:solidFill>
                <a:latin typeface="Arial"/>
                <a:cs typeface="Arial"/>
              </a:rPr>
              <a:t>improve</a:t>
            </a:r>
            <a:r>
              <a:rPr dirty="0" sz="1600" spc="-1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CFCABE"/>
                </a:solidFill>
                <a:latin typeface="Arial"/>
                <a:cs typeface="Arial"/>
              </a:rPr>
              <a:t>robustness.</a:t>
            </a:r>
            <a:r>
              <a:rPr dirty="0" sz="1600" spc="-1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CFCABE"/>
                </a:solidFill>
                <a:latin typeface="Arial"/>
                <a:cs typeface="Arial"/>
              </a:rPr>
              <a:t>This</a:t>
            </a:r>
            <a:r>
              <a:rPr dirty="0" sz="1600" spc="-1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CFCABE"/>
                </a:solidFill>
                <a:latin typeface="Arial"/>
                <a:cs typeface="Arial"/>
              </a:rPr>
              <a:t>ensemble  </a:t>
            </a:r>
            <a:r>
              <a:rPr dirty="0" sz="1600" spc="40">
                <a:solidFill>
                  <a:srgbClr val="CFCABE"/>
                </a:solidFill>
                <a:latin typeface="Arial"/>
                <a:cs typeface="Arial"/>
              </a:rPr>
              <a:t>approach </a:t>
            </a:r>
            <a:r>
              <a:rPr dirty="0" sz="1600" spc="30">
                <a:solidFill>
                  <a:srgbClr val="CFCABE"/>
                </a:solidFill>
                <a:latin typeface="Arial"/>
                <a:cs typeface="Arial"/>
              </a:rPr>
              <a:t>leverages </a:t>
            </a:r>
            <a:r>
              <a:rPr dirty="0" sz="1600" spc="60">
                <a:solidFill>
                  <a:srgbClr val="CFCABE"/>
                </a:solidFill>
                <a:latin typeface="Arial"/>
                <a:cs typeface="Arial"/>
              </a:rPr>
              <a:t>the </a:t>
            </a:r>
            <a:r>
              <a:rPr dirty="0" sz="1600" spc="40">
                <a:solidFill>
                  <a:srgbClr val="CFCABE"/>
                </a:solidFill>
                <a:latin typeface="Arial"/>
                <a:cs typeface="Arial"/>
              </a:rPr>
              <a:t>strengths </a:t>
            </a:r>
            <a:r>
              <a:rPr dirty="0" sz="1600" spc="65">
                <a:solidFill>
                  <a:srgbClr val="CFCABE"/>
                </a:solidFill>
                <a:latin typeface="Arial"/>
                <a:cs typeface="Arial"/>
              </a:rPr>
              <a:t>of </a:t>
            </a:r>
            <a:r>
              <a:rPr dirty="0" sz="1600" spc="30">
                <a:solidFill>
                  <a:srgbClr val="CFCABE"/>
                </a:solidFill>
                <a:latin typeface="Arial"/>
                <a:cs typeface="Arial"/>
              </a:rPr>
              <a:t>each </a:t>
            </a:r>
            <a:r>
              <a:rPr dirty="0" sz="1600" spc="35">
                <a:solidFill>
                  <a:srgbClr val="CFCABE"/>
                </a:solidFill>
                <a:latin typeface="Arial"/>
                <a:cs typeface="Arial"/>
              </a:rPr>
              <a:t>individual </a:t>
            </a:r>
            <a:r>
              <a:rPr dirty="0" sz="1600" spc="80">
                <a:solidFill>
                  <a:srgbClr val="CFCABE"/>
                </a:solidFill>
                <a:latin typeface="Arial"/>
                <a:cs typeface="Arial"/>
              </a:rPr>
              <a:t>model </a:t>
            </a:r>
            <a:r>
              <a:rPr dirty="0" sz="1600" spc="75">
                <a:solidFill>
                  <a:srgbClr val="CFCABE"/>
                </a:solidFill>
                <a:latin typeface="Arial"/>
                <a:cs typeface="Arial"/>
              </a:rPr>
              <a:t>to  </a:t>
            </a:r>
            <a:r>
              <a:rPr dirty="0" sz="1600" spc="35">
                <a:solidFill>
                  <a:srgbClr val="CFCABE"/>
                </a:solidFill>
                <a:latin typeface="Arial"/>
                <a:cs typeface="Arial"/>
              </a:rPr>
              <a:t>enhance </a:t>
            </a:r>
            <a:r>
              <a:rPr dirty="0" sz="1600" spc="60">
                <a:solidFill>
                  <a:srgbClr val="CFCABE"/>
                </a:solidFill>
                <a:latin typeface="Arial"/>
                <a:cs typeface="Arial"/>
              </a:rPr>
              <a:t>the </a:t>
            </a:r>
            <a:r>
              <a:rPr dirty="0" sz="1600" spc="40">
                <a:solidFill>
                  <a:srgbClr val="CFCABE"/>
                </a:solidFill>
                <a:latin typeface="Arial"/>
                <a:cs typeface="Arial"/>
              </a:rPr>
              <a:t>overall </a:t>
            </a:r>
            <a:r>
              <a:rPr dirty="0" sz="1600" spc="50">
                <a:solidFill>
                  <a:srgbClr val="CFCABE"/>
                </a:solidFill>
                <a:latin typeface="Arial"/>
                <a:cs typeface="Arial"/>
              </a:rPr>
              <a:t>prediction</a:t>
            </a:r>
            <a:r>
              <a:rPr dirty="0" sz="1600" spc="-21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CFCABE"/>
                </a:solidFill>
                <a:latin typeface="Arial"/>
                <a:cs typeface="Arial"/>
              </a:rPr>
              <a:t>accuracy.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sp>
          <p:nvSpPr>
            <p:cNvPr id="3" name="object 3"/>
            <p:cNvSpPr/>
            <p:nvPr/>
          </p:nvSpPr>
          <p:spPr>
            <a:xfrm>
              <a:off x="12839217" y="7749540"/>
              <a:ext cx="1722601" cy="411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0" y="0"/>
              <a:ext cx="5486399" cy="82295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089" y="2337974"/>
            <a:ext cx="4509770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Prediction</a:t>
            </a:r>
            <a:r>
              <a:rPr dirty="0" spc="-45"/>
              <a:t> </a:t>
            </a:r>
            <a:r>
              <a:rPr dirty="0" spc="-5"/>
              <a:t>Function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089" y="3370352"/>
            <a:ext cx="6887845" cy="2446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42545" indent="-342900">
              <a:lnSpc>
                <a:spcPct val="1383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750" spc="15">
                <a:solidFill>
                  <a:srgbClr val="CFCABE"/>
                </a:solidFill>
                <a:latin typeface="Arial"/>
                <a:cs typeface="Arial"/>
              </a:rPr>
              <a:t>A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function</a:t>
            </a:r>
            <a:r>
              <a:rPr dirty="0" sz="1750" spc="-3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35">
                <a:solidFill>
                  <a:srgbClr val="CFCABE"/>
                </a:solidFill>
                <a:latin typeface="Arial"/>
                <a:cs typeface="Arial"/>
              </a:rPr>
              <a:t>was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created</a:t>
            </a:r>
            <a:r>
              <a:rPr dirty="0" sz="1750" spc="-5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80">
                <a:solidFill>
                  <a:srgbClr val="CFCABE"/>
                </a:solidFill>
                <a:latin typeface="Arial"/>
                <a:cs typeface="Arial"/>
              </a:rPr>
              <a:t>to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take</a:t>
            </a:r>
            <a:r>
              <a:rPr dirty="0" sz="1750" spc="-5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input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70">
                <a:solidFill>
                  <a:srgbClr val="CFCABE"/>
                </a:solidFill>
                <a:latin typeface="Arial"/>
                <a:cs typeface="Arial"/>
              </a:rPr>
              <a:t>symptoms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and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5">
                <a:solidFill>
                  <a:srgbClr val="CFCABE"/>
                </a:solidFill>
                <a:latin typeface="Arial"/>
                <a:cs typeface="Arial"/>
              </a:rPr>
              <a:t>predict</a:t>
            </a:r>
            <a:r>
              <a:rPr dirty="0" sz="1750" spc="-5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5">
                <a:solidFill>
                  <a:srgbClr val="CFCABE"/>
                </a:solidFill>
                <a:latin typeface="Arial"/>
                <a:cs typeface="Arial"/>
              </a:rPr>
              <a:t>the 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disease</a:t>
            </a:r>
            <a:r>
              <a:rPr dirty="0" sz="1750" spc="-7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based</a:t>
            </a:r>
            <a:r>
              <a:rPr dirty="0" sz="1750" spc="-6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55">
                <a:solidFill>
                  <a:srgbClr val="CFCABE"/>
                </a:solidFill>
                <a:latin typeface="Arial"/>
                <a:cs typeface="Arial"/>
              </a:rPr>
              <a:t>on</a:t>
            </a:r>
            <a:r>
              <a:rPr dirty="0" sz="1750" spc="-3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5">
                <a:solidFill>
                  <a:srgbClr val="CFCABE"/>
                </a:solidFill>
                <a:latin typeface="Arial"/>
                <a:cs typeface="Arial"/>
              </a:rPr>
              <a:t>the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5">
                <a:solidFill>
                  <a:srgbClr val="CFCABE"/>
                </a:solidFill>
                <a:latin typeface="Arial"/>
                <a:cs typeface="Arial"/>
              </a:rPr>
              <a:t>ensemble</a:t>
            </a:r>
            <a:r>
              <a:rPr dirty="0" sz="1750" spc="-6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50">
                <a:solidFill>
                  <a:srgbClr val="CFCABE"/>
                </a:solidFill>
                <a:latin typeface="Arial"/>
                <a:cs typeface="Arial"/>
              </a:rPr>
              <a:t>model.</a:t>
            </a: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The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function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takes</a:t>
            </a:r>
            <a:r>
              <a:rPr dirty="0" sz="1750" spc="-5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CFCABE"/>
                </a:solidFill>
                <a:latin typeface="Arial"/>
                <a:cs typeface="Arial"/>
              </a:rPr>
              <a:t>a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35">
                <a:solidFill>
                  <a:srgbClr val="CFCABE"/>
                </a:solidFill>
                <a:latin typeface="Arial"/>
                <a:cs typeface="Arial"/>
              </a:rPr>
              <a:t>list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80">
                <a:solidFill>
                  <a:srgbClr val="CFCABE"/>
                </a:solidFill>
                <a:latin typeface="Arial"/>
                <a:cs typeface="Arial"/>
              </a:rPr>
              <a:t>of</a:t>
            </a:r>
            <a:r>
              <a:rPr dirty="0" sz="1750" spc="-5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70">
                <a:solidFill>
                  <a:srgbClr val="CFCABE"/>
                </a:solidFill>
                <a:latin typeface="Arial"/>
                <a:cs typeface="Arial"/>
              </a:rPr>
              <a:t>symptoms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CFCABE"/>
                </a:solidFill>
                <a:latin typeface="Arial"/>
                <a:cs typeface="Arial"/>
              </a:rPr>
              <a:t>as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25">
                <a:solidFill>
                  <a:srgbClr val="CFCABE"/>
                </a:solidFill>
                <a:latin typeface="Arial"/>
                <a:cs typeface="Arial"/>
              </a:rPr>
              <a:t>input.</a:t>
            </a:r>
            <a:endParaRPr sz="1750">
              <a:latin typeface="Arial"/>
              <a:cs typeface="Arial"/>
            </a:endParaRPr>
          </a:p>
          <a:p>
            <a:pPr marL="354965" marR="5080" indent="-342900">
              <a:lnSpc>
                <a:spcPct val="1384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The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function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utilizes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5">
                <a:solidFill>
                  <a:srgbClr val="CFCABE"/>
                </a:solidFill>
                <a:latin typeface="Arial"/>
                <a:cs typeface="Arial"/>
              </a:rPr>
              <a:t>the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5">
                <a:solidFill>
                  <a:srgbClr val="CFCABE"/>
                </a:solidFill>
                <a:latin typeface="Arial"/>
                <a:cs typeface="Arial"/>
              </a:rPr>
              <a:t>trained</a:t>
            </a:r>
            <a:r>
              <a:rPr dirty="0" sz="1750" spc="-6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5">
                <a:solidFill>
                  <a:srgbClr val="CFCABE"/>
                </a:solidFill>
                <a:latin typeface="Arial"/>
                <a:cs typeface="Arial"/>
              </a:rPr>
              <a:t>ensemble</a:t>
            </a:r>
            <a:r>
              <a:rPr dirty="0" sz="1750" spc="-5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95">
                <a:solidFill>
                  <a:srgbClr val="CFCABE"/>
                </a:solidFill>
                <a:latin typeface="Arial"/>
                <a:cs typeface="Arial"/>
              </a:rPr>
              <a:t>model</a:t>
            </a:r>
            <a:r>
              <a:rPr dirty="0" sz="1750" spc="-5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80">
                <a:solidFill>
                  <a:srgbClr val="CFCABE"/>
                </a:solidFill>
                <a:latin typeface="Arial"/>
                <a:cs typeface="Arial"/>
              </a:rPr>
              <a:t>to</a:t>
            </a:r>
            <a:r>
              <a:rPr dirty="0" sz="1750" spc="-5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classify</a:t>
            </a:r>
            <a:r>
              <a:rPr dirty="0" sz="1750" spc="-6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5">
                <a:solidFill>
                  <a:srgbClr val="CFCABE"/>
                </a:solidFill>
                <a:latin typeface="Arial"/>
                <a:cs typeface="Arial"/>
              </a:rPr>
              <a:t>the  </a:t>
            </a:r>
            <a:r>
              <a:rPr dirty="0" sz="1750">
                <a:solidFill>
                  <a:srgbClr val="CFCABE"/>
                </a:solidFill>
                <a:latin typeface="Arial"/>
                <a:cs typeface="Arial"/>
              </a:rPr>
              <a:t>disease.</a:t>
            </a: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750" spc="30">
                <a:solidFill>
                  <a:srgbClr val="CFCABE"/>
                </a:solidFill>
                <a:latin typeface="Arial"/>
                <a:cs typeface="Arial"/>
              </a:rPr>
              <a:t>The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0">
                <a:solidFill>
                  <a:srgbClr val="CFCABE"/>
                </a:solidFill>
                <a:latin typeface="Arial"/>
                <a:cs typeface="Arial"/>
              </a:rPr>
              <a:t>function</a:t>
            </a:r>
            <a:r>
              <a:rPr dirty="0" sz="175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40">
                <a:solidFill>
                  <a:srgbClr val="CFCABE"/>
                </a:solidFill>
                <a:latin typeface="Arial"/>
                <a:cs typeface="Arial"/>
              </a:rPr>
              <a:t>returns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65">
                <a:solidFill>
                  <a:srgbClr val="CFCABE"/>
                </a:solidFill>
                <a:latin typeface="Arial"/>
                <a:cs typeface="Arial"/>
              </a:rPr>
              <a:t>the</a:t>
            </a:r>
            <a:r>
              <a:rPr dirty="0" sz="1750" spc="-4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70">
                <a:solidFill>
                  <a:srgbClr val="CFCABE"/>
                </a:solidFill>
                <a:latin typeface="Arial"/>
                <a:cs typeface="Arial"/>
              </a:rPr>
              <a:t>predicted</a:t>
            </a:r>
            <a:r>
              <a:rPr dirty="0" sz="1750" spc="-5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20">
                <a:solidFill>
                  <a:srgbClr val="CFCABE"/>
                </a:solidFill>
                <a:latin typeface="Arial"/>
                <a:cs typeface="Arial"/>
              </a:rPr>
              <a:t>disease</a:t>
            </a:r>
            <a:r>
              <a:rPr dirty="0" sz="1750" spc="-6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750" spc="25">
                <a:solidFill>
                  <a:srgbClr val="CFCABE"/>
                </a:solidFill>
                <a:latin typeface="Arial"/>
                <a:cs typeface="Arial"/>
              </a:rPr>
              <a:t>label.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397" cy="2447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623" y="3099617"/>
            <a:ext cx="2496820" cy="6127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50"/>
              <a:t>Key</a:t>
            </a:r>
            <a:r>
              <a:rPr dirty="0" sz="3850" spc="-75"/>
              <a:t> </a:t>
            </a:r>
            <a:r>
              <a:rPr dirty="0" sz="3850" spc="-5"/>
              <a:t>Findings</a:t>
            </a:r>
            <a:endParaRPr sz="3850"/>
          </a:p>
        </p:txBody>
      </p:sp>
      <p:sp>
        <p:nvSpPr>
          <p:cNvPr id="4" name="object 4"/>
          <p:cNvSpPr txBox="1"/>
          <p:nvPr/>
        </p:nvSpPr>
        <p:spPr>
          <a:xfrm>
            <a:off x="672623" y="4084216"/>
            <a:ext cx="11688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25">
                <a:solidFill>
                  <a:srgbClr val="CFCABE"/>
                </a:solidFill>
                <a:latin typeface="Arial"/>
                <a:cs typeface="Arial"/>
              </a:rPr>
              <a:t>The</a:t>
            </a:r>
            <a:r>
              <a:rPr dirty="0" sz="1500" spc="-3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CFCABE"/>
                </a:solidFill>
                <a:latin typeface="Arial"/>
                <a:cs typeface="Arial"/>
              </a:rPr>
              <a:t>machine</a:t>
            </a:r>
            <a:r>
              <a:rPr dirty="0" sz="1500" spc="-3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CFCABE"/>
                </a:solidFill>
                <a:latin typeface="Arial"/>
                <a:cs typeface="Arial"/>
              </a:rPr>
              <a:t>learning</a:t>
            </a:r>
            <a:r>
              <a:rPr dirty="0" sz="1500" spc="-3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60">
                <a:solidFill>
                  <a:srgbClr val="CFCABE"/>
                </a:solidFill>
                <a:latin typeface="Arial"/>
                <a:cs typeface="Arial"/>
              </a:rPr>
              <a:t>models</a:t>
            </a:r>
            <a:r>
              <a:rPr dirty="0" sz="1500" spc="-1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65">
                <a:solidFill>
                  <a:srgbClr val="CFCABE"/>
                </a:solidFill>
                <a:latin typeface="Arial"/>
                <a:cs typeface="Arial"/>
              </a:rPr>
              <a:t>developed</a:t>
            </a:r>
            <a:r>
              <a:rPr dirty="0" sz="1500" spc="-1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50">
                <a:solidFill>
                  <a:srgbClr val="CFCABE"/>
                </a:solidFill>
                <a:latin typeface="Arial"/>
                <a:cs typeface="Arial"/>
              </a:rPr>
              <a:t>demonstrated</a:t>
            </a:r>
            <a:r>
              <a:rPr dirty="0" sz="1500" spc="-3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CFCABE"/>
                </a:solidFill>
                <a:latin typeface="Arial"/>
                <a:cs typeface="Arial"/>
              </a:rPr>
              <a:t>impressive</a:t>
            </a:r>
            <a:r>
              <a:rPr dirty="0" sz="1500" spc="-1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CFCABE"/>
                </a:solidFill>
                <a:latin typeface="Arial"/>
                <a:cs typeface="Arial"/>
              </a:rPr>
              <a:t>accuracy,</a:t>
            </a:r>
            <a:r>
              <a:rPr dirty="0" sz="1500" spc="-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CFCABE"/>
                </a:solidFill>
                <a:latin typeface="Arial"/>
                <a:cs typeface="Arial"/>
              </a:rPr>
              <a:t>highlighting</a:t>
            </a:r>
            <a:r>
              <a:rPr dirty="0" sz="1500" spc="-1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CFCABE"/>
                </a:solidFill>
                <a:latin typeface="Arial"/>
                <a:cs typeface="Arial"/>
              </a:rPr>
              <a:t>significant</a:t>
            </a:r>
            <a:r>
              <a:rPr dirty="0" sz="1500" spc="-2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CFCABE"/>
                </a:solidFill>
                <a:latin typeface="Arial"/>
                <a:cs typeface="Arial"/>
              </a:rPr>
              <a:t>advancements</a:t>
            </a:r>
            <a:r>
              <a:rPr dirty="0" sz="1500" spc="-3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10">
                <a:solidFill>
                  <a:srgbClr val="CFCABE"/>
                </a:solidFill>
                <a:latin typeface="Arial"/>
                <a:cs typeface="Arial"/>
              </a:rPr>
              <a:t>in</a:t>
            </a:r>
            <a:r>
              <a:rPr dirty="0" sz="1500" spc="-2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CFCABE"/>
                </a:solidFill>
                <a:latin typeface="Arial"/>
                <a:cs typeface="Arial"/>
              </a:rPr>
              <a:t>our</a:t>
            </a:r>
            <a:r>
              <a:rPr dirty="0" sz="1500" spc="-2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CFCABE"/>
                </a:solidFill>
                <a:latin typeface="Arial"/>
                <a:cs typeface="Arial"/>
              </a:rPr>
              <a:t>approach.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362" y="5635219"/>
            <a:ext cx="3926204" cy="1689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CFCABE"/>
                </a:solidFill>
                <a:latin typeface="Calibri"/>
                <a:cs typeface="Calibri"/>
              </a:rPr>
              <a:t>Outlier</a:t>
            </a:r>
            <a:r>
              <a:rPr dirty="0" sz="1900" spc="5">
                <a:solidFill>
                  <a:srgbClr val="CFCABE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CFCABE"/>
                </a:solidFill>
                <a:latin typeface="Calibri"/>
                <a:cs typeface="Calibri"/>
              </a:rPr>
              <a:t>Detection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38900"/>
              </a:lnSpc>
              <a:spcBef>
                <a:spcPts val="825"/>
              </a:spcBef>
            </a:pPr>
            <a:r>
              <a:rPr dirty="0" sz="1500" spc="65">
                <a:solidFill>
                  <a:srgbClr val="CFCABE"/>
                </a:solidFill>
                <a:latin typeface="Arial"/>
                <a:cs typeface="Arial"/>
              </a:rPr>
              <a:t>Implemented </a:t>
            </a:r>
            <a:r>
              <a:rPr dirty="0" sz="1500" spc="25">
                <a:solidFill>
                  <a:srgbClr val="CFCABE"/>
                </a:solidFill>
                <a:latin typeface="Arial"/>
                <a:cs typeface="Arial"/>
              </a:rPr>
              <a:t>using </a:t>
            </a:r>
            <a:r>
              <a:rPr dirty="0" sz="1500" spc="65">
                <a:solidFill>
                  <a:srgbClr val="CFCABE"/>
                </a:solidFill>
                <a:latin typeface="Arial"/>
                <a:cs typeface="Arial"/>
              </a:rPr>
              <a:t>both </a:t>
            </a:r>
            <a:r>
              <a:rPr dirty="0" sz="1500" spc="45">
                <a:solidFill>
                  <a:srgbClr val="CFCABE"/>
                </a:solidFill>
                <a:latin typeface="Arial"/>
                <a:cs typeface="Arial"/>
              </a:rPr>
              <a:t>Z-score </a:t>
            </a:r>
            <a:r>
              <a:rPr dirty="0" sz="1500" spc="35">
                <a:solidFill>
                  <a:srgbClr val="CFCABE"/>
                </a:solidFill>
                <a:latin typeface="Arial"/>
                <a:cs typeface="Arial"/>
              </a:rPr>
              <a:t>and </a:t>
            </a:r>
            <a:r>
              <a:rPr dirty="0" sz="1500" spc="-65">
                <a:solidFill>
                  <a:srgbClr val="CFCABE"/>
                </a:solidFill>
                <a:latin typeface="Arial"/>
                <a:cs typeface="Arial"/>
              </a:rPr>
              <a:t>IQR  </a:t>
            </a:r>
            <a:r>
              <a:rPr dirty="0" sz="1500" spc="40">
                <a:solidFill>
                  <a:srgbClr val="CFCABE"/>
                </a:solidFill>
                <a:latin typeface="Arial"/>
                <a:cs typeface="Arial"/>
              </a:rPr>
              <a:t>methods, </a:t>
            </a:r>
            <a:r>
              <a:rPr dirty="0" sz="1500" spc="35">
                <a:solidFill>
                  <a:srgbClr val="CFCABE"/>
                </a:solidFill>
                <a:latin typeface="Arial"/>
                <a:cs typeface="Arial"/>
              </a:rPr>
              <a:t>these </a:t>
            </a:r>
            <a:r>
              <a:rPr dirty="0" sz="1500" spc="40">
                <a:solidFill>
                  <a:srgbClr val="CFCABE"/>
                </a:solidFill>
                <a:latin typeface="Arial"/>
                <a:cs typeface="Arial"/>
              </a:rPr>
              <a:t>techniques </a:t>
            </a:r>
            <a:r>
              <a:rPr dirty="0" sz="1500" spc="55">
                <a:solidFill>
                  <a:srgbClr val="CFCABE"/>
                </a:solidFill>
                <a:latin typeface="Arial"/>
                <a:cs typeface="Arial"/>
              </a:rPr>
              <a:t>effectively  </a:t>
            </a:r>
            <a:r>
              <a:rPr dirty="0" sz="1500" spc="40">
                <a:solidFill>
                  <a:srgbClr val="CFCABE"/>
                </a:solidFill>
                <a:latin typeface="Arial"/>
                <a:cs typeface="Arial"/>
              </a:rPr>
              <a:t>identified </a:t>
            </a:r>
            <a:r>
              <a:rPr dirty="0" sz="1500" spc="35">
                <a:solidFill>
                  <a:srgbClr val="CFCABE"/>
                </a:solidFill>
                <a:latin typeface="Arial"/>
                <a:cs typeface="Arial"/>
              </a:rPr>
              <a:t>and </a:t>
            </a:r>
            <a:r>
              <a:rPr dirty="0" sz="1500" spc="50">
                <a:solidFill>
                  <a:srgbClr val="CFCABE"/>
                </a:solidFill>
                <a:latin typeface="Arial"/>
                <a:cs typeface="Arial"/>
              </a:rPr>
              <a:t>managed </a:t>
            </a:r>
            <a:r>
              <a:rPr dirty="0" sz="1500" spc="15">
                <a:solidFill>
                  <a:srgbClr val="CFCABE"/>
                </a:solidFill>
                <a:latin typeface="Arial"/>
                <a:cs typeface="Arial"/>
              </a:rPr>
              <a:t>anomalies,</a:t>
            </a:r>
            <a:r>
              <a:rPr dirty="0" sz="1500" spc="-26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CFCABE"/>
                </a:solidFill>
                <a:latin typeface="Arial"/>
                <a:cs typeface="Arial"/>
              </a:rPr>
              <a:t>ensuring  </a:t>
            </a:r>
            <a:r>
              <a:rPr dirty="0" sz="1500" spc="35">
                <a:solidFill>
                  <a:srgbClr val="CFCABE"/>
                </a:solidFill>
                <a:latin typeface="Arial"/>
                <a:cs typeface="Arial"/>
              </a:rPr>
              <a:t>data </a:t>
            </a:r>
            <a:r>
              <a:rPr dirty="0" sz="1500" spc="45">
                <a:solidFill>
                  <a:srgbClr val="CFCABE"/>
                </a:solidFill>
                <a:latin typeface="Arial"/>
                <a:cs typeface="Arial"/>
              </a:rPr>
              <a:t>integrity </a:t>
            </a:r>
            <a:r>
              <a:rPr dirty="0" sz="1500" spc="35">
                <a:solidFill>
                  <a:srgbClr val="CFCABE"/>
                </a:solidFill>
                <a:latin typeface="Arial"/>
                <a:cs typeface="Arial"/>
              </a:rPr>
              <a:t>and</a:t>
            </a:r>
            <a:r>
              <a:rPr dirty="0" sz="1500" spc="-19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10">
                <a:solidFill>
                  <a:srgbClr val="CFCABE"/>
                </a:solidFill>
                <a:latin typeface="Arial"/>
                <a:cs typeface="Arial"/>
              </a:rPr>
              <a:t>robustness.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323" y="4583315"/>
            <a:ext cx="13259745" cy="783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88201" y="5635219"/>
            <a:ext cx="3858895" cy="1689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solidFill>
                  <a:srgbClr val="CFCABE"/>
                </a:solidFill>
                <a:latin typeface="Calibri"/>
                <a:cs typeface="Calibri"/>
              </a:rPr>
              <a:t>Data</a:t>
            </a:r>
            <a:r>
              <a:rPr dirty="0" sz="1900" spc="10">
                <a:solidFill>
                  <a:srgbClr val="CFCABE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CFCABE"/>
                </a:solidFill>
                <a:latin typeface="Calibri"/>
                <a:cs typeface="Calibri"/>
              </a:rPr>
              <a:t>Preprocessing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38900"/>
              </a:lnSpc>
              <a:spcBef>
                <a:spcPts val="825"/>
              </a:spcBef>
            </a:pPr>
            <a:r>
              <a:rPr dirty="0" sz="1500" spc="35">
                <a:solidFill>
                  <a:srgbClr val="CFCABE"/>
                </a:solidFill>
                <a:latin typeface="Arial"/>
                <a:cs typeface="Arial"/>
              </a:rPr>
              <a:t>Comprehensive preprocessing </a:t>
            </a:r>
            <a:r>
              <a:rPr dirty="0" sz="1500" spc="10">
                <a:solidFill>
                  <a:srgbClr val="CFCABE"/>
                </a:solidFill>
                <a:latin typeface="Arial"/>
                <a:cs typeface="Arial"/>
              </a:rPr>
              <a:t>steps,  </a:t>
            </a:r>
            <a:r>
              <a:rPr dirty="0" sz="1500" spc="50">
                <a:solidFill>
                  <a:srgbClr val="CFCABE"/>
                </a:solidFill>
                <a:latin typeface="Arial"/>
                <a:cs typeface="Arial"/>
              </a:rPr>
              <a:t>including </a:t>
            </a:r>
            <a:r>
              <a:rPr dirty="0" sz="1500" spc="30">
                <a:solidFill>
                  <a:srgbClr val="CFCABE"/>
                </a:solidFill>
                <a:latin typeface="Arial"/>
                <a:cs typeface="Arial"/>
              </a:rPr>
              <a:t>normalization </a:t>
            </a:r>
            <a:r>
              <a:rPr dirty="0" sz="1500" spc="35">
                <a:solidFill>
                  <a:srgbClr val="CFCABE"/>
                </a:solidFill>
                <a:latin typeface="Arial"/>
                <a:cs typeface="Arial"/>
              </a:rPr>
              <a:t>and </a:t>
            </a:r>
            <a:r>
              <a:rPr dirty="0" sz="1500" spc="40">
                <a:solidFill>
                  <a:srgbClr val="CFCABE"/>
                </a:solidFill>
                <a:latin typeface="Arial"/>
                <a:cs typeface="Arial"/>
              </a:rPr>
              <a:t>feature</a:t>
            </a:r>
            <a:r>
              <a:rPr dirty="0" sz="1500" spc="-28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15">
                <a:solidFill>
                  <a:srgbClr val="CFCABE"/>
                </a:solidFill>
                <a:latin typeface="Arial"/>
                <a:cs typeface="Arial"/>
              </a:rPr>
              <a:t>scaling,  </a:t>
            </a:r>
            <a:r>
              <a:rPr dirty="0" sz="1500" spc="30">
                <a:solidFill>
                  <a:srgbClr val="CFCABE"/>
                </a:solidFill>
                <a:latin typeface="Arial"/>
                <a:cs typeface="Arial"/>
              </a:rPr>
              <a:t>significantly </a:t>
            </a:r>
            <a:r>
              <a:rPr dirty="0" sz="1500" spc="40">
                <a:solidFill>
                  <a:srgbClr val="CFCABE"/>
                </a:solidFill>
                <a:latin typeface="Arial"/>
                <a:cs typeface="Arial"/>
              </a:rPr>
              <a:t>enhanced </a:t>
            </a:r>
            <a:r>
              <a:rPr dirty="0" sz="1500" spc="75">
                <a:solidFill>
                  <a:srgbClr val="CFCABE"/>
                </a:solidFill>
                <a:latin typeface="Arial"/>
                <a:cs typeface="Arial"/>
              </a:rPr>
              <a:t>model</a:t>
            </a:r>
            <a:r>
              <a:rPr dirty="0" sz="1500" spc="-145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40">
                <a:solidFill>
                  <a:srgbClr val="CFCABE"/>
                </a:solidFill>
                <a:latin typeface="Arial"/>
                <a:cs typeface="Arial"/>
              </a:rPr>
              <a:t>performance,  resulting </a:t>
            </a:r>
            <a:r>
              <a:rPr dirty="0" sz="1500" spc="10">
                <a:solidFill>
                  <a:srgbClr val="CFCABE"/>
                </a:solidFill>
                <a:latin typeface="Arial"/>
                <a:cs typeface="Arial"/>
              </a:rPr>
              <a:t>in </a:t>
            </a:r>
            <a:r>
              <a:rPr dirty="0" sz="1500" spc="60">
                <a:solidFill>
                  <a:srgbClr val="CFCABE"/>
                </a:solidFill>
                <a:latin typeface="Arial"/>
                <a:cs typeface="Arial"/>
              </a:rPr>
              <a:t>more </a:t>
            </a:r>
            <a:r>
              <a:rPr dirty="0" sz="1500" spc="35">
                <a:solidFill>
                  <a:srgbClr val="CFCABE"/>
                </a:solidFill>
                <a:latin typeface="Arial"/>
                <a:cs typeface="Arial"/>
              </a:rPr>
              <a:t>reliable</a:t>
            </a:r>
            <a:r>
              <a:rPr dirty="0" sz="1500" spc="-254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CFCABE"/>
                </a:solidFill>
                <a:latin typeface="Arial"/>
                <a:cs typeface="Arial"/>
              </a:rPr>
              <a:t>predictions.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8157" y="5635219"/>
            <a:ext cx="3951604" cy="1689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>
                <a:solidFill>
                  <a:srgbClr val="CFCABE"/>
                </a:solidFill>
                <a:latin typeface="Calibri"/>
                <a:cs typeface="Calibri"/>
              </a:rPr>
              <a:t>Model</a:t>
            </a:r>
            <a:r>
              <a:rPr dirty="0" sz="1900" spc="5">
                <a:solidFill>
                  <a:srgbClr val="CFCABE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CFCABE"/>
                </a:solidFill>
                <a:latin typeface="Calibri"/>
                <a:cs typeface="Calibri"/>
              </a:rPr>
              <a:t>Comparison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38900"/>
              </a:lnSpc>
              <a:spcBef>
                <a:spcPts val="825"/>
              </a:spcBef>
            </a:pPr>
            <a:r>
              <a:rPr dirty="0" sz="1500" spc="40">
                <a:solidFill>
                  <a:srgbClr val="CFCABE"/>
                </a:solidFill>
                <a:latin typeface="Arial"/>
                <a:cs typeface="Arial"/>
              </a:rPr>
              <a:t>Through </a:t>
            </a:r>
            <a:r>
              <a:rPr dirty="0" sz="1500" spc="30">
                <a:solidFill>
                  <a:srgbClr val="CFCABE"/>
                </a:solidFill>
                <a:latin typeface="Arial"/>
                <a:cs typeface="Arial"/>
              </a:rPr>
              <a:t>rigorous </a:t>
            </a:r>
            <a:r>
              <a:rPr dirty="0" sz="1500" spc="20">
                <a:solidFill>
                  <a:srgbClr val="CFCABE"/>
                </a:solidFill>
                <a:latin typeface="Arial"/>
                <a:cs typeface="Arial"/>
              </a:rPr>
              <a:t>evaluation, </a:t>
            </a:r>
            <a:r>
              <a:rPr dirty="0" sz="1500" spc="30">
                <a:solidFill>
                  <a:srgbClr val="CFCABE"/>
                </a:solidFill>
                <a:latin typeface="Arial"/>
                <a:cs typeface="Arial"/>
              </a:rPr>
              <a:t>Random</a:t>
            </a:r>
            <a:r>
              <a:rPr dirty="0" sz="1500" spc="-250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CFCABE"/>
                </a:solidFill>
                <a:latin typeface="Arial"/>
                <a:cs typeface="Arial"/>
              </a:rPr>
              <a:t>Forest  </a:t>
            </a:r>
            <a:r>
              <a:rPr dirty="0" sz="1500" spc="65">
                <a:solidFill>
                  <a:srgbClr val="CFCABE"/>
                </a:solidFill>
                <a:latin typeface="Arial"/>
                <a:cs typeface="Arial"/>
              </a:rPr>
              <a:t>emerged </a:t>
            </a:r>
            <a:r>
              <a:rPr dirty="0" sz="1500" spc="-25">
                <a:solidFill>
                  <a:srgbClr val="CFCABE"/>
                </a:solidFill>
                <a:latin typeface="Arial"/>
                <a:cs typeface="Arial"/>
              </a:rPr>
              <a:t>as </a:t>
            </a:r>
            <a:r>
              <a:rPr dirty="0" sz="1500" spc="55">
                <a:solidFill>
                  <a:srgbClr val="CFCABE"/>
                </a:solidFill>
                <a:latin typeface="Arial"/>
                <a:cs typeface="Arial"/>
              </a:rPr>
              <a:t>the </a:t>
            </a:r>
            <a:r>
              <a:rPr dirty="0" sz="1500" spc="65">
                <a:solidFill>
                  <a:srgbClr val="CFCABE"/>
                </a:solidFill>
                <a:latin typeface="Arial"/>
                <a:cs typeface="Arial"/>
              </a:rPr>
              <a:t>top-performing </a:t>
            </a:r>
            <a:r>
              <a:rPr dirty="0" sz="1500" spc="50">
                <a:solidFill>
                  <a:srgbClr val="CFCABE"/>
                </a:solidFill>
                <a:latin typeface="Arial"/>
                <a:cs typeface="Arial"/>
              </a:rPr>
              <a:t>model,  </a:t>
            </a:r>
            <a:r>
              <a:rPr dirty="0" sz="1500" spc="40">
                <a:solidFill>
                  <a:srgbClr val="CFCABE"/>
                </a:solidFill>
                <a:latin typeface="Arial"/>
                <a:cs typeface="Arial"/>
              </a:rPr>
              <a:t>consistently </a:t>
            </a:r>
            <a:r>
              <a:rPr dirty="0" sz="1500" spc="30">
                <a:solidFill>
                  <a:srgbClr val="CFCABE"/>
                </a:solidFill>
                <a:latin typeface="Arial"/>
                <a:cs typeface="Arial"/>
              </a:rPr>
              <a:t>achieving </a:t>
            </a:r>
            <a:r>
              <a:rPr dirty="0" sz="1500" spc="35">
                <a:solidFill>
                  <a:srgbClr val="CFCABE"/>
                </a:solidFill>
                <a:latin typeface="Arial"/>
                <a:cs typeface="Arial"/>
              </a:rPr>
              <a:t>higher accuracy  </a:t>
            </a:r>
            <a:r>
              <a:rPr dirty="0" sz="1500" spc="60">
                <a:solidFill>
                  <a:srgbClr val="CFCABE"/>
                </a:solidFill>
                <a:latin typeface="Arial"/>
                <a:cs typeface="Arial"/>
              </a:rPr>
              <a:t>compared </a:t>
            </a:r>
            <a:r>
              <a:rPr dirty="0" sz="1500" spc="70">
                <a:solidFill>
                  <a:srgbClr val="CFCABE"/>
                </a:solidFill>
                <a:latin typeface="Arial"/>
                <a:cs typeface="Arial"/>
              </a:rPr>
              <a:t>to </a:t>
            </a:r>
            <a:r>
              <a:rPr dirty="0" sz="1500" spc="45">
                <a:solidFill>
                  <a:srgbClr val="CFCABE"/>
                </a:solidFill>
                <a:latin typeface="Arial"/>
                <a:cs typeface="Arial"/>
              </a:rPr>
              <a:t>other</a:t>
            </a:r>
            <a:r>
              <a:rPr dirty="0" sz="1500" spc="-254">
                <a:solidFill>
                  <a:srgbClr val="CFCABE"/>
                </a:solidFill>
                <a:latin typeface="Arial"/>
                <a:cs typeface="Arial"/>
              </a:rPr>
              <a:t> </a:t>
            </a:r>
            <a:r>
              <a:rPr dirty="0" sz="1500" spc="25">
                <a:solidFill>
                  <a:srgbClr val="CFCABE"/>
                </a:solidFill>
                <a:latin typeface="Arial"/>
                <a:cs typeface="Arial"/>
              </a:rPr>
              <a:t>algorithms.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dc:subject>PptxGenJS Presentation</dc:subject>
  <dc:title>PptxGenJS Presentation</dc:title>
  <dcterms:created xsi:type="dcterms:W3CDTF">2024-11-17T08:41:03Z</dcterms:created>
  <dcterms:modified xsi:type="dcterms:W3CDTF">2024-11-17T08:41:03Z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2024-11-17T00:00:00Z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2024-11-17T00:00:00Z</vt:filetime>
  </property>
</Properties>
</file>