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9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7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50E57-FAA7-1BD7-2134-775C757E8670}" v="248" dt="2024-04-08T20:59:22.135"/>
    <p1510:client id="{1BBC65FD-F7B0-1612-74F9-56D68E39BEF1}" v="88" dt="2024-04-10T11:08:45.470"/>
    <p1510:client id="{42AEFA46-E164-FA79-5685-33872A1A7F3E}" v="129" dt="2024-04-09T14:40:12.790"/>
    <p1510:client id="{813480DF-18DA-1A88-3957-713FF043CABB}" v="190" dt="2024-04-10T11:25:52.054"/>
    <p1510:client id="{99DCFD58-F5C6-34F9-E5DD-DF00F3B5F708}" v="40" dt="2024-04-09T20:26:47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D7-3DD2-4146-BAEC-48279708F1B3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44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D7-3DD2-4146-BAEC-48279708F1B3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558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D7-3DD2-4146-BAEC-48279708F1B3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760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D7-3DD2-4146-BAEC-48279708F1B3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42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D7-3DD2-4146-BAEC-48279708F1B3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1059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D7-3DD2-4146-BAEC-48279708F1B3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883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D7-3DD2-4146-BAEC-48279708F1B3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5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D7-3DD2-4146-BAEC-48279708F1B3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87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D7-3DD2-4146-BAEC-48279708F1B3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425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D7-3DD2-4146-BAEC-48279708F1B3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99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3EBF2D7-3DD2-4146-BAEC-48279708F1B3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57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3EBF2D7-3DD2-4146-BAEC-48279708F1B3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673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C21DDB-B594-D409-4DE6-77FA2B57A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Identyfikacja i modelowanie statystyczne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CAE21CF-D717-446E-9560-60C3A2C4F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Temat 3 – </a:t>
            </a:r>
            <a:r>
              <a:rPr lang="pl-PL" err="1"/>
              <a:t>Empirical</a:t>
            </a:r>
            <a:r>
              <a:rPr lang="pl-PL"/>
              <a:t> </a:t>
            </a:r>
            <a:r>
              <a:rPr lang="pl-PL" err="1"/>
              <a:t>Mode</a:t>
            </a:r>
            <a:r>
              <a:rPr lang="pl-PL"/>
              <a:t> </a:t>
            </a:r>
            <a:r>
              <a:rPr lang="pl-PL" err="1"/>
              <a:t>Decomposition</a:t>
            </a:r>
            <a:r>
              <a:rPr lang="pl-PL"/>
              <a:t> (EMD)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0011F-B1FA-B650-23A2-858C7BB0FC85}"/>
              </a:ext>
            </a:extLst>
          </p:cNvPr>
          <p:cNvSpPr txBox="1"/>
          <p:nvPr/>
        </p:nvSpPr>
        <p:spPr>
          <a:xfrm>
            <a:off x="128649" y="5512129"/>
            <a:ext cx="583870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259360 Paulina Graczyk</a:t>
            </a:r>
          </a:p>
          <a:p>
            <a:r>
              <a:rPr lang="en-GB"/>
              <a:t>259005 Mateusz Sabuk</a:t>
            </a:r>
            <a:endParaRPr lang="en-GB" dirty="0"/>
          </a:p>
          <a:p>
            <a:r>
              <a:rPr lang="en-GB" dirty="0"/>
              <a:t>248418 Patryk </a:t>
            </a:r>
            <a:r>
              <a:rPr lang="en-GB" dirty="0" err="1"/>
              <a:t>Karnasiewicz</a:t>
            </a:r>
          </a:p>
          <a:p>
            <a:r>
              <a:rPr lang="en-GB" dirty="0"/>
              <a:t>259550 Hubert Kowalczyk</a:t>
            </a:r>
          </a:p>
        </p:txBody>
      </p:sp>
    </p:spTree>
    <p:extLst>
      <p:ext uri="{BB962C8B-B14F-4D97-AF65-F5344CB8AC3E}">
        <p14:creationId xmlns:p14="http://schemas.microsoft.com/office/powerpoint/2010/main" val="306189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CDEA8C54-9806-8A5B-BEB4-5A515BDE530C}"/>
              </a:ext>
            </a:extLst>
          </p:cNvPr>
          <p:cNvSpPr txBox="1"/>
          <p:nvPr/>
        </p:nvSpPr>
        <p:spPr>
          <a:xfrm>
            <a:off x="2153920" y="426720"/>
            <a:ext cx="788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Działanie algorytmu EMD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8A7FDEF0-9AAE-DED9-BCD0-8F3352F7BAA7}"/>
                  </a:ext>
                </a:extLst>
              </p:cNvPr>
              <p:cNvSpPr txBox="1"/>
              <p:nvPr/>
            </p:nvSpPr>
            <p:spPr>
              <a:xfrm>
                <a:off x="7871460" y="1138000"/>
                <a:ext cx="4333240" cy="2913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Jeżeli warunek: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pl-PL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pl-P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l-P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𝑟𝑒𝑠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𝑟𝑒𝑠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l-P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𝑟𝑒𝑠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l-P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pl-PL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l-PL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jest spełniony res(t) zostaje pierwszym IMF:</a:t>
                </a:r>
              </a:p>
              <a:p>
                <a:pPr algn="ctr"/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res(t)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𝑖𝑚𝑓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pl-PL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pl-PL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zostaje wykorzystana d</a:t>
                </a:r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zaktualizowania sygnału f(t):</a:t>
                </a:r>
              </a:p>
              <a:p>
                <a:pPr algn="ctr"/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f(t) = f(t)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𝑖𝑚𝑓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pl-PL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8A7FDEF0-9AAE-DED9-BCD0-8F3352F7B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460" y="1138000"/>
                <a:ext cx="4333240" cy="2913298"/>
              </a:xfrm>
              <a:prstGeom prst="rect">
                <a:avLst/>
              </a:prstGeom>
              <a:blipFill>
                <a:blip r:embed="rId2"/>
                <a:stretch>
                  <a:fillRect l="-1125" t="-1255" r="-1266" b="-230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Obraz 1">
            <a:extLst>
              <a:ext uri="{FF2B5EF4-FFF2-40B4-BE49-F238E27FC236}">
                <a16:creationId xmlns:a16="http://schemas.microsoft.com/office/drawing/2014/main" id="{55E05F0C-72A4-7A02-0BBC-D370D860C8C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49" t="1704" r="1148" b="1146"/>
          <a:stretch/>
        </p:blipFill>
        <p:spPr>
          <a:xfrm>
            <a:off x="340360" y="1132880"/>
            <a:ext cx="72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CDEA8C54-9806-8A5B-BEB4-5A515BDE530C}"/>
              </a:ext>
            </a:extLst>
          </p:cNvPr>
          <p:cNvSpPr txBox="1"/>
          <p:nvPr/>
        </p:nvSpPr>
        <p:spPr>
          <a:xfrm>
            <a:off x="2153920" y="426720"/>
            <a:ext cx="788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Działanie algorytmu EMD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8A7FDEF0-9AAE-DED9-BCD0-8F3352F7BAA7}"/>
                  </a:ext>
                </a:extLst>
              </p:cNvPr>
              <p:cNvSpPr txBox="1"/>
              <p:nvPr/>
            </p:nvSpPr>
            <p:spPr>
              <a:xfrm>
                <a:off x="7871460" y="1138000"/>
                <a:ext cx="4333240" cy="2955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eżeli warunek: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pl-PL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pl-P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l-P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𝑟𝑒𝑠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𝑟𝑒𝑠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l-P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𝑟𝑒𝑠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l-P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pl-P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pl-PL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l-PL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jest spełniony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𝑟𝑒𝑠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zostaje j-tym IMF: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𝑟𝑒𝑠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pl-P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𝑖𝑚𝑓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pl-PL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pl-PL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zostaje wykorzystana d</a:t>
                </a:r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zaktualizowania sygnału f(t):</a:t>
                </a:r>
              </a:p>
              <a:p>
                <a:pPr algn="ctr"/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f(t) = f(t)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𝑖𝑚𝑓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pl-PL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8A7FDEF0-9AAE-DED9-BCD0-8F3352F7B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460" y="1138000"/>
                <a:ext cx="4333240" cy="2955617"/>
              </a:xfrm>
              <a:prstGeom prst="rect">
                <a:avLst/>
              </a:prstGeom>
              <a:blipFill>
                <a:blip r:embed="rId2"/>
                <a:stretch>
                  <a:fillRect l="-1125" t="-1237" r="-1266" b="-144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B44C634C-920F-BC0F-E1B7-4F3F67B89E17}"/>
                  </a:ext>
                </a:extLst>
              </p:cNvPr>
              <p:cNvSpPr txBox="1"/>
              <p:nvPr/>
            </p:nvSpPr>
            <p:spPr>
              <a:xfrm>
                <a:off x="7871460" y="4051298"/>
                <a:ext cx="4218940" cy="2703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 jest powtarzany do momentu aż sygnał resztkowy będzie zbliżony do funkcji monotonicznej. Wynikiem sumy wszystkich uzyskanych IMF i pozostałego sygnału resztkowego jest oryginalny sygnał f(t)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l-P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l-PL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l-PL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𝑖𝑚𝑓</m:t>
                              </m:r>
                            </m:e>
                            <m:sub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𝑟𝑒𝑠</m:t>
                          </m:r>
                          <m:r>
                            <a:rPr lang="pl-P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pl-P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pl-P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l-PL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l-PL"/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B44C634C-920F-BC0F-E1B7-4F3F67B89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460" y="4051298"/>
                <a:ext cx="4218940" cy="2703561"/>
              </a:xfrm>
              <a:prstGeom prst="rect">
                <a:avLst/>
              </a:prstGeom>
              <a:blipFill>
                <a:blip r:embed="rId3"/>
                <a:stretch>
                  <a:fillRect l="-1156" t="-1354" r="-130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az 7">
            <a:extLst>
              <a:ext uri="{FF2B5EF4-FFF2-40B4-BE49-F238E27FC236}">
                <a16:creationId xmlns:a16="http://schemas.microsoft.com/office/drawing/2014/main" id="{43BD87EA-2C5C-C22E-E1CD-1F8F7C9F782A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1683" t="1009" r="4275" b="1172"/>
          <a:stretch/>
        </p:blipFill>
        <p:spPr>
          <a:xfrm>
            <a:off x="269240" y="1138000"/>
            <a:ext cx="72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9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3AC892-D6BA-0352-ED31-2D9CDA59E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Przykładowe zastosowania</a:t>
            </a:r>
          </a:p>
        </p:txBody>
      </p:sp>
    </p:spTree>
    <p:extLst>
      <p:ext uri="{BB962C8B-B14F-4D97-AF65-F5344CB8AC3E}">
        <p14:creationId xmlns:p14="http://schemas.microsoft.com/office/powerpoint/2010/main" val="393511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EB8879-781B-3488-C4C6-580D4572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36" y="532892"/>
            <a:ext cx="7729728" cy="1188720"/>
          </a:xfrm>
        </p:spPr>
        <p:txBody>
          <a:bodyPr/>
          <a:lstStyle/>
          <a:p>
            <a:r>
              <a:rPr lang="pl-PL" dirty="0">
                <a:ea typeface="+mj-lt"/>
                <a:cs typeface="+mj-lt"/>
              </a:rPr>
              <a:t>Dekompozycja sygnałów EEG</a:t>
            </a:r>
            <a:endParaRPr lang="pl-PL" dirty="0"/>
          </a:p>
        </p:txBody>
      </p:sp>
      <p:pic>
        <p:nvPicPr>
          <p:cNvPr id="4" name="Symbol zastępczy zawartości 3" descr="Obraz zawierający tekst, Czcionka, numer, linia&#10;&#10;Opis wygenerowany automatycznie">
            <a:extLst>
              <a:ext uri="{FF2B5EF4-FFF2-40B4-BE49-F238E27FC236}">
                <a16:creationId xmlns:a16="http://schemas.microsoft.com/office/drawing/2014/main" id="{4CC7AE97-DE8A-AF93-B90C-356CD425A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590" y="2309434"/>
            <a:ext cx="4840726" cy="4182005"/>
          </a:xfrm>
        </p:spPr>
      </p:pic>
      <p:pic>
        <p:nvPicPr>
          <p:cNvPr id="5" name="Obraz 4" descr="Obraz zawierający tekst, Czcionka, paragon, numer&#10;&#10;Opis wygenerowany automatycznie">
            <a:extLst>
              <a:ext uri="{FF2B5EF4-FFF2-40B4-BE49-F238E27FC236}">
                <a16:creationId xmlns:a16="http://schemas.microsoft.com/office/drawing/2014/main" id="{20A88D84-D65F-C364-32F1-2345DC83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14" y="2185535"/>
            <a:ext cx="4493532" cy="4325407"/>
          </a:xfrm>
          <a:prstGeom prst="rect">
            <a:avLst/>
          </a:prstGeom>
        </p:spPr>
      </p:pic>
      <p:pic>
        <p:nvPicPr>
          <p:cNvPr id="6" name="Obraz 5" descr="Obraz zawierający tekst, linia, Czcionka, paragon&#10;&#10;Opis wygenerowany automatycznie">
            <a:extLst>
              <a:ext uri="{FF2B5EF4-FFF2-40B4-BE49-F238E27FC236}">
                <a16:creationId xmlns:a16="http://schemas.microsoft.com/office/drawing/2014/main" id="{129FA930-AB5E-CFA6-2A45-356E1EECD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678" y="-151"/>
            <a:ext cx="3435502" cy="18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9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3FA428-F7CC-8C5C-E8CE-16020F49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36" y="338158"/>
            <a:ext cx="7729728" cy="118872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000000"/>
                </a:solidFill>
                <a:ea typeface="+mj-lt"/>
                <a:cs typeface="+mj-lt"/>
              </a:rPr>
              <a:t>Wykrywanie uszkodzeń w systemach przekładniowych</a:t>
            </a:r>
            <a:endParaRPr lang="pl-PL" dirty="0"/>
          </a:p>
        </p:txBody>
      </p:sp>
      <p:pic>
        <p:nvPicPr>
          <p:cNvPr id="5" name="Obraz 4" descr="Obraz zawierający szkic, czarne i białe, monochromatyzm&#10;&#10;Opis wygenerowany automatycznie">
            <a:extLst>
              <a:ext uri="{FF2B5EF4-FFF2-40B4-BE49-F238E27FC236}">
                <a16:creationId xmlns:a16="http://schemas.microsoft.com/office/drawing/2014/main" id="{4E47FCAF-FA95-9B84-3AD4-F806DC63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686" y="3962199"/>
            <a:ext cx="3239102" cy="2613977"/>
          </a:xfrm>
          <a:prstGeom prst="rect">
            <a:avLst/>
          </a:prstGeom>
        </p:spPr>
      </p:pic>
      <p:pic>
        <p:nvPicPr>
          <p:cNvPr id="6" name="Obraz 5" descr="Obraz zawierający tekst, Czcionka, numer, pismo odręczne&#10;&#10;Opis wygenerowany automatycznie">
            <a:extLst>
              <a:ext uri="{FF2B5EF4-FFF2-40B4-BE49-F238E27FC236}">
                <a16:creationId xmlns:a16="http://schemas.microsoft.com/office/drawing/2014/main" id="{01C2C7CA-0D62-8124-EBE9-5F923AF76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28" y="2026114"/>
            <a:ext cx="5005009" cy="4148343"/>
          </a:xfrm>
          <a:prstGeom prst="rect">
            <a:avLst/>
          </a:prstGeom>
        </p:spPr>
      </p:pic>
      <p:pic>
        <p:nvPicPr>
          <p:cNvPr id="7" name="Obraz 6" descr="Obraz zawierający zrzut ekranu, tekst, diagram, design&#10;&#10;Opis wygenerowany automatycznie">
            <a:extLst>
              <a:ext uri="{FF2B5EF4-FFF2-40B4-BE49-F238E27FC236}">
                <a16:creationId xmlns:a16="http://schemas.microsoft.com/office/drawing/2014/main" id="{C597438A-D383-84C7-F0F9-1590DB678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427" y="1588812"/>
            <a:ext cx="3952722" cy="231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50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7307F6-31B5-343C-FF31-BED0CA37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669" y="21962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pl-PL" dirty="0">
                <a:ea typeface="+mj-lt"/>
                <a:cs typeface="+mj-lt"/>
              </a:rPr>
              <a:t>Wykrywanie uszkodzeń w systemach</a:t>
            </a:r>
            <a:br>
              <a:rPr lang="pl-PL" dirty="0">
                <a:ea typeface="+mj-lt"/>
                <a:cs typeface="+mj-lt"/>
              </a:rPr>
            </a:br>
            <a:r>
              <a:rPr lang="pl-PL" dirty="0">
                <a:ea typeface="+mj-lt"/>
                <a:cs typeface="+mj-lt"/>
              </a:rPr>
              <a:t>przekładniowych</a:t>
            </a:r>
            <a:endParaRPr lang="pl-PL" dirty="0"/>
          </a:p>
        </p:txBody>
      </p:sp>
      <p:pic>
        <p:nvPicPr>
          <p:cNvPr id="4" name="Symbol zastępczy zawartości 3" descr="Obraz zawierający tekst, diagram, Rysunek techniczny&#10;&#10;Opis wygenerowany automatycznie">
            <a:extLst>
              <a:ext uri="{FF2B5EF4-FFF2-40B4-BE49-F238E27FC236}">
                <a16:creationId xmlns:a16="http://schemas.microsoft.com/office/drawing/2014/main" id="{B3D5EDE9-1489-2BF7-5720-C519B4B34F2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490" y="1515533"/>
            <a:ext cx="6600430" cy="512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6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945577-A6E8-B591-3ADB-18EE798A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02" y="681037"/>
            <a:ext cx="7729728" cy="1188720"/>
          </a:xfrm>
        </p:spPr>
        <p:txBody>
          <a:bodyPr/>
          <a:lstStyle/>
          <a:p>
            <a:r>
              <a:rPr lang="pl-PL" dirty="0"/>
              <a:t>Inne zastosowania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A4AFF0-AA47-DD74-F6CE-DDAE684D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0577"/>
            <a:ext cx="10515600" cy="39763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Przetwarzanie sygnałów biomedycznych (np. filtrowanie szumu w sygnałach EKG)</a:t>
            </a:r>
          </a:p>
          <a:p>
            <a:r>
              <a:rPr lang="pl-PL">
                <a:ea typeface="+mn-lt"/>
                <a:cs typeface="+mn-lt"/>
              </a:rPr>
              <a:t>Prognozowanie rynków finansowych</a:t>
            </a:r>
            <a:endParaRPr lang="pl-PL" dirty="0">
              <a:ea typeface="+mn-lt"/>
              <a:cs typeface="+mn-lt"/>
            </a:endParaRPr>
          </a:p>
          <a:p>
            <a:r>
              <a:rPr lang="pl-PL" dirty="0"/>
              <a:t>Prognozowanie prędkości i siły wiatru</a:t>
            </a:r>
          </a:p>
          <a:p>
            <a:r>
              <a:rPr lang="pl-PL" dirty="0">
                <a:solidFill>
                  <a:srgbClr val="000000"/>
                </a:solidFill>
              </a:rPr>
              <a:t>Przetwarzanie sygnałów sejsmograficznych </a:t>
            </a:r>
          </a:p>
          <a:p>
            <a:r>
              <a:rPr lang="pl-PL" dirty="0">
                <a:solidFill>
                  <a:srgbClr val="000000"/>
                </a:solidFill>
              </a:rPr>
              <a:t>Przetwarzanie obrazów (np. kompresja)</a:t>
            </a:r>
          </a:p>
        </p:txBody>
      </p:sp>
    </p:spTree>
    <p:extLst>
      <p:ext uri="{BB962C8B-B14F-4D97-AF65-F5344CB8AC3E}">
        <p14:creationId xmlns:p14="http://schemas.microsoft.com/office/powerpoint/2010/main" val="3807541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3AC892-D6BA-0352-ED31-2D9CDA59E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EMD + 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03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7927-A9CC-AE18-1156-934A97BA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2159"/>
            <a:ext cx="7729728" cy="1188720"/>
          </a:xfrm>
        </p:spPr>
        <p:txBody>
          <a:bodyPr/>
          <a:lstStyle/>
          <a:p>
            <a:r>
              <a:rPr lang="en-GB" dirty="0" err="1"/>
              <a:t>Dekompozycja</a:t>
            </a:r>
            <a:endParaRPr lang="en-GB" dirty="0"/>
          </a:p>
        </p:txBody>
      </p:sp>
      <p:pic>
        <p:nvPicPr>
          <p:cNvPr id="1026" name="Picture 2" descr="Figure 2">
            <a:extLst>
              <a:ext uri="{FF2B5EF4-FFF2-40B4-BE49-F238E27FC236}">
                <a16:creationId xmlns:a16="http://schemas.microsoft.com/office/drawing/2014/main" id="{0F89C162-1330-A8A1-C871-4E2EAFD4E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4" y="1972711"/>
            <a:ext cx="5991426" cy="313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3">
            <a:extLst>
              <a:ext uri="{FF2B5EF4-FFF2-40B4-BE49-F238E27FC236}">
                <a16:creationId xmlns:a16="http://schemas.microsoft.com/office/drawing/2014/main" id="{A18E0339-58DF-4D90-839C-0C1A43B27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752" y="2098950"/>
            <a:ext cx="5400676" cy="28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789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476B-7B50-0BBD-6EE6-5389562E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9393"/>
            <a:ext cx="7729728" cy="1188720"/>
          </a:xfrm>
        </p:spPr>
        <p:txBody>
          <a:bodyPr/>
          <a:lstStyle/>
          <a:p>
            <a:r>
              <a:rPr lang="en-GB"/>
              <a:t>Współczynniki korelacji – Kendal i Spearman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270D4B-5704-9B2B-B807-3AD0C6446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217" y="2607934"/>
            <a:ext cx="3400900" cy="9240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B867DE-9F5B-DDE0-36FB-091C31B4D5DA}"/>
              </a:ext>
            </a:extLst>
          </p:cNvPr>
          <p:cNvSpPr txBox="1"/>
          <p:nvPr/>
        </p:nvSpPr>
        <p:spPr>
          <a:xfrm>
            <a:off x="972450" y="3531504"/>
            <a:ext cx="330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Współczynnik korelacji Kendala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C3CC4-ADBE-749C-14A9-FF2EC4D06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92" y="4320478"/>
            <a:ext cx="3181794" cy="1009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DB57F2-1861-0F14-5A70-C597A0D6DDF5}"/>
              </a:ext>
            </a:extLst>
          </p:cNvPr>
          <p:cNvSpPr txBox="1"/>
          <p:nvPr/>
        </p:nvSpPr>
        <p:spPr>
          <a:xfrm>
            <a:off x="801988" y="5330269"/>
            <a:ext cx="364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Współczynnik korelacji Spearmana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8297AA-A51E-C0A6-3A8D-808A96C09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348" y="2158001"/>
            <a:ext cx="4906060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8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82C1C39-1A88-674A-1F29-8A991B7D5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3" t="2120" r="998" b="1615"/>
          <a:stretch/>
        </p:blipFill>
        <p:spPr>
          <a:xfrm>
            <a:off x="289707" y="1629000"/>
            <a:ext cx="4800000" cy="360000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D459273E-5D77-D188-5DE1-A3A4200129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4" t="1832" r="1693" b="1595"/>
          <a:stretch/>
        </p:blipFill>
        <p:spPr>
          <a:xfrm>
            <a:off x="7102293" y="1629000"/>
            <a:ext cx="4800000" cy="360000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DEA8C54-9806-8A5B-BEB4-5A515BDE530C}"/>
              </a:ext>
            </a:extLst>
          </p:cNvPr>
          <p:cNvSpPr txBox="1"/>
          <p:nvPr/>
        </p:nvSpPr>
        <p:spPr>
          <a:xfrm>
            <a:off x="2153920" y="426720"/>
            <a:ext cx="788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>
                <a:latin typeface="Times New Roman" panose="02020603050405020304" pitchFamily="18" charset="0"/>
                <a:cs typeface="Times New Roman" panose="02020603050405020304" pitchFamily="18" charset="0"/>
              </a:rPr>
              <a:t>Idea działania algorytmu EMD</a:t>
            </a: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8C95434A-92BE-DC45-9B1B-2F81AD43616C}"/>
              </a:ext>
            </a:extLst>
          </p:cNvPr>
          <p:cNvSpPr/>
          <p:nvPr/>
        </p:nvSpPr>
        <p:spPr>
          <a:xfrm>
            <a:off x="5273040" y="3307080"/>
            <a:ext cx="1645920" cy="24384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077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5FB-AF35-A7E4-4EEC-740B6D17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8618"/>
            <a:ext cx="7729728" cy="1188720"/>
          </a:xfrm>
        </p:spPr>
        <p:txBody>
          <a:bodyPr/>
          <a:lstStyle/>
          <a:p>
            <a:r>
              <a:rPr lang="en-GB" dirty="0" err="1"/>
              <a:t>Przewidywanie</a:t>
            </a:r>
            <a:r>
              <a:rPr lang="en-GB" dirty="0"/>
              <a:t> z </a:t>
            </a:r>
            <a:r>
              <a:rPr lang="en-GB" dirty="0" err="1"/>
              <a:t>wykorzystaniem</a:t>
            </a:r>
            <a:r>
              <a:rPr lang="en-GB" dirty="0"/>
              <a:t> </a:t>
            </a:r>
            <a:r>
              <a:rPr lang="en-GB" dirty="0" err="1"/>
              <a:t>modelu</a:t>
            </a:r>
          </a:p>
        </p:txBody>
      </p:sp>
      <p:pic>
        <p:nvPicPr>
          <p:cNvPr id="4" name="Content Placeholder 3" descr="Figure 4">
            <a:extLst>
              <a:ext uri="{FF2B5EF4-FFF2-40B4-BE49-F238E27FC236}">
                <a16:creationId xmlns:a16="http://schemas.microsoft.com/office/drawing/2014/main" id="{5587A5BE-72BE-E37E-DB5D-3FD527160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833" y="1557315"/>
            <a:ext cx="8220334" cy="4351338"/>
          </a:xfrm>
        </p:spPr>
      </p:pic>
      <p:pic>
        <p:nvPicPr>
          <p:cNvPr id="5" name="Picture 4" descr="Figure 5">
            <a:extLst>
              <a:ext uri="{FF2B5EF4-FFF2-40B4-BE49-F238E27FC236}">
                <a16:creationId xmlns:a16="http://schemas.microsoft.com/office/drawing/2014/main" id="{6F706408-CFC7-0DA0-076F-E5CE7EC01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640" y="1642833"/>
            <a:ext cx="8216720" cy="435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9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F0FB02-84B5-3B1A-C480-FA89215F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7305"/>
            <a:ext cx="7729728" cy="1188720"/>
          </a:xfrm>
        </p:spPr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489050-3767-662F-B65A-39B761A9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l-PL" dirty="0"/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12B5186-6409-A114-4EC7-C7E483F5F561}"/>
              </a:ext>
            </a:extLst>
          </p:cNvPr>
          <p:cNvSpPr txBox="1"/>
          <p:nvPr/>
        </p:nvSpPr>
        <p:spPr>
          <a:xfrm>
            <a:off x="841829" y="1712686"/>
            <a:ext cx="1065348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222222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222222"/>
                </a:solidFill>
                <a:latin typeface="Arial"/>
                <a:cs typeface="Arial"/>
              </a:rPr>
              <a:t>Gawędzki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, Wacław, Mirosław Socha, and Piotr </a:t>
            </a:r>
            <a:r>
              <a:rPr lang="en-US" dirty="0" err="1">
                <a:solidFill>
                  <a:srgbClr val="222222"/>
                </a:solidFill>
                <a:latin typeface="Arial"/>
                <a:cs typeface="Arial"/>
              </a:rPr>
              <a:t>Sławik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. </a:t>
            </a:r>
            <a:r>
              <a:rPr lang="en-US" i="1" dirty="0" err="1">
                <a:solidFill>
                  <a:srgbClr val="222222"/>
                </a:solidFill>
                <a:latin typeface="Arial"/>
                <a:cs typeface="Arial"/>
              </a:rPr>
              <a:t>Dekompozycja</a:t>
            </a:r>
            <a:r>
              <a:rPr lang="en-US" i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i="1" dirty="0" err="1">
                <a:solidFill>
                  <a:srgbClr val="222222"/>
                </a:solidFill>
                <a:latin typeface="Arial"/>
                <a:cs typeface="Arial"/>
              </a:rPr>
              <a:t>sygnałów</a:t>
            </a:r>
            <a:r>
              <a:rPr lang="en-US" i="1" dirty="0">
                <a:solidFill>
                  <a:srgbClr val="222222"/>
                </a:solidFill>
                <a:latin typeface="Arial"/>
                <a:cs typeface="Arial"/>
              </a:rPr>
              <a:t> EEG w </a:t>
            </a:r>
            <a:r>
              <a:rPr lang="en-US" i="1" dirty="0" err="1">
                <a:solidFill>
                  <a:srgbClr val="222222"/>
                </a:solidFill>
                <a:latin typeface="Arial"/>
                <a:cs typeface="Arial"/>
              </a:rPr>
              <a:t>dziedzinie</a:t>
            </a:r>
            <a:r>
              <a:rPr lang="en-US" i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i="1" dirty="0" err="1">
                <a:solidFill>
                  <a:srgbClr val="222222"/>
                </a:solidFill>
                <a:latin typeface="Arial"/>
                <a:cs typeface="Arial"/>
              </a:rPr>
              <a:t>czasu</a:t>
            </a:r>
            <a:r>
              <a:rPr lang="en-US" i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i="1" dirty="0" err="1">
                <a:solidFill>
                  <a:srgbClr val="222222"/>
                </a:solidFill>
                <a:latin typeface="Arial"/>
                <a:cs typeface="Arial"/>
              </a:rPr>
              <a:t>przy</a:t>
            </a:r>
            <a:r>
              <a:rPr lang="en-US" i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i="1" dirty="0" err="1">
                <a:solidFill>
                  <a:srgbClr val="222222"/>
                </a:solidFill>
                <a:latin typeface="Arial"/>
                <a:cs typeface="Arial"/>
              </a:rPr>
              <a:t>zastosowaniu</a:t>
            </a:r>
            <a:r>
              <a:rPr lang="en-US" i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i="1" dirty="0" err="1">
                <a:solidFill>
                  <a:srgbClr val="222222"/>
                </a:solidFill>
                <a:latin typeface="Arial"/>
                <a:cs typeface="Arial"/>
              </a:rPr>
              <a:t>transformacji</a:t>
            </a:r>
            <a:r>
              <a:rPr lang="en-US" i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i="1" dirty="0" err="1">
                <a:solidFill>
                  <a:srgbClr val="222222"/>
                </a:solidFill>
                <a:latin typeface="Arial"/>
                <a:cs typeface="Arial"/>
              </a:rPr>
              <a:t>Hilberta</a:t>
            </a:r>
            <a:r>
              <a:rPr lang="en-US" i="1" dirty="0">
                <a:solidFill>
                  <a:srgbClr val="222222"/>
                </a:solidFill>
                <a:latin typeface="Arial"/>
                <a:cs typeface="Arial"/>
              </a:rPr>
              <a:t>-Huanga HHT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. </a:t>
            </a:r>
            <a:r>
              <a:rPr lang="en-US" dirty="0" err="1">
                <a:solidFill>
                  <a:srgbClr val="222222"/>
                </a:solidFill>
                <a:latin typeface="Arial"/>
                <a:cs typeface="Arial"/>
              </a:rPr>
              <a:t>Wydawnictwo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 SIGMA-NOT, 2015. </a:t>
            </a:r>
            <a:r>
              <a:rPr lang="en-US" dirty="0">
                <a:solidFill>
                  <a:srgbClr val="222222"/>
                </a:solidFill>
                <a:latin typeface="Arial"/>
                <a:ea typeface="+mn-lt"/>
                <a:cs typeface="Arial"/>
              </a:rPr>
              <a:t>http://pe.org.pl/articles/2015/5/9.pdf</a:t>
            </a:r>
            <a:endParaRPr lang="en-US" dirty="0">
              <a:solidFill>
                <a:srgbClr val="222222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S.J. </a:t>
            </a:r>
            <a:r>
              <a:rPr lang="en-US" dirty="0" err="1">
                <a:solidFill>
                  <a:srgbClr val="222222"/>
                </a:solidFill>
                <a:latin typeface="Arial"/>
                <a:cs typeface="Arial"/>
              </a:rPr>
              <a:t>Loutridis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, Damage detection in gear systems using empirical mode decomposition, Engineering Structures, Volume 26, Issue 12, 2004, Pages 1833-1841, ISSN 0141-0296, https://www.sciencedirect.com/science/article/pii/S0141029604002238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Empirical Mode Decomposition (1D, univariate approach), </a:t>
            </a:r>
            <a:r>
              <a:rPr lang="en-US" dirty="0">
                <a:solidFill>
                  <a:srgbClr val="222222"/>
                </a:solidFill>
                <a:latin typeface="Arial"/>
                <a:ea typeface="+mn-lt"/>
                <a:cs typeface="Arial"/>
              </a:rPr>
              <a:t>https://www.youtube.com/watch?v=cJXRFZhHcrI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222222"/>
                </a:solidFill>
                <a:latin typeface="Arial"/>
                <a:cs typeface="Arial"/>
              </a:rPr>
              <a:t>EMD-LSTM based deep learning inbound and outbound passenger flow prediction, https://dl.acm.org/doi/fullHtml/10.1145/3469213.3470381</a:t>
            </a:r>
            <a:endParaRPr lang="en-US" dirty="0">
              <a:solidFill>
                <a:srgbClr val="222222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22222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093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CDEA8C54-9806-8A5B-BEB4-5A515BDE530C}"/>
              </a:ext>
            </a:extLst>
          </p:cNvPr>
          <p:cNvSpPr txBox="1"/>
          <p:nvPr/>
        </p:nvSpPr>
        <p:spPr>
          <a:xfrm>
            <a:off x="2153920" y="426720"/>
            <a:ext cx="788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Działanie algorytmu EMD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F213BAA7-7183-7859-6D8A-4A63158FD45E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235" t="6789" r="880" b="963"/>
          <a:stretch/>
        </p:blipFill>
        <p:spPr>
          <a:xfrm>
            <a:off x="340360" y="1132880"/>
            <a:ext cx="7200000" cy="54000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8A7FDEF0-9AAE-DED9-BCD0-8F3352F7BAA7}"/>
              </a:ext>
            </a:extLst>
          </p:cNvPr>
          <p:cNvSpPr txBox="1"/>
          <p:nvPr/>
        </p:nvSpPr>
        <p:spPr>
          <a:xfrm>
            <a:off x="8224520" y="1132880"/>
            <a:ext cx="3627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>
                <a:latin typeface="Times New Roman" panose="02020603050405020304" pitchFamily="18" charset="0"/>
                <a:cs typeface="Times New Roman" panose="02020603050405020304" pitchFamily="18" charset="0"/>
              </a:rPr>
              <a:t>Krok 1: Zdefiniowanie ekstremów lokalnych (max, min) sygnału (f(t))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37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CDEA8C54-9806-8A5B-BEB4-5A515BDE530C}"/>
              </a:ext>
            </a:extLst>
          </p:cNvPr>
          <p:cNvSpPr txBox="1"/>
          <p:nvPr/>
        </p:nvSpPr>
        <p:spPr>
          <a:xfrm>
            <a:off x="2153920" y="426720"/>
            <a:ext cx="788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Działanie algorytmu EMD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A7FDEF0-9AAE-DED9-BCD0-8F3352F7BAA7}"/>
              </a:ext>
            </a:extLst>
          </p:cNvPr>
          <p:cNvSpPr txBox="1"/>
          <p:nvPr/>
        </p:nvSpPr>
        <p:spPr>
          <a:xfrm>
            <a:off x="8224520" y="1132880"/>
            <a:ext cx="362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>
                <a:latin typeface="Times New Roman" panose="02020603050405020304" pitchFamily="18" charset="0"/>
                <a:cs typeface="Times New Roman" panose="02020603050405020304" pitchFamily="18" charset="0"/>
              </a:rPr>
              <a:t>Krok 1: Zdefiniowanie ekstremów lokalnych (max, min) sygnału (f(t))</a:t>
            </a:r>
          </a:p>
          <a:p>
            <a:r>
              <a:rPr lang="pl-PL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844AEB0F-00BB-F397-2442-2E032562D875}"/>
                  </a:ext>
                </a:extLst>
              </p:cNvPr>
              <p:cNvSpPr txBox="1"/>
              <p:nvPr/>
            </p:nvSpPr>
            <p:spPr>
              <a:xfrm>
                <a:off x="8224520" y="1733044"/>
                <a:ext cx="3627120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Krok 2: Utworzenie funkcji dopasowanych do maksimów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𝑢𝑝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minimów </a:t>
                </a:r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𝑙𝑜𝑤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funkcji</a:t>
                </a:r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844AEB0F-00BB-F397-2442-2E032562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20" y="1733044"/>
                <a:ext cx="3627120" cy="944746"/>
              </a:xfrm>
              <a:prstGeom prst="rect">
                <a:avLst/>
              </a:prstGeom>
              <a:blipFill>
                <a:blip r:embed="rId2"/>
                <a:stretch>
                  <a:fillRect l="-1345" t="-3226" b="-96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86354A2A-F420-3F95-DFE5-23FF95EB222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129" t="1749" r="1129" b="1353"/>
          <a:stretch/>
        </p:blipFill>
        <p:spPr>
          <a:xfrm>
            <a:off x="340360" y="1132880"/>
            <a:ext cx="72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5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CDEA8C54-9806-8A5B-BEB4-5A515BDE530C}"/>
              </a:ext>
            </a:extLst>
          </p:cNvPr>
          <p:cNvSpPr txBox="1"/>
          <p:nvPr/>
        </p:nvSpPr>
        <p:spPr>
          <a:xfrm>
            <a:off x="2153920" y="426720"/>
            <a:ext cx="788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Działanie algorytmu EMD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A7FDEF0-9AAE-DED9-BCD0-8F3352F7BAA7}"/>
              </a:ext>
            </a:extLst>
          </p:cNvPr>
          <p:cNvSpPr txBox="1"/>
          <p:nvPr/>
        </p:nvSpPr>
        <p:spPr>
          <a:xfrm>
            <a:off x="8224520" y="1132880"/>
            <a:ext cx="362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>
                <a:latin typeface="Times New Roman" panose="02020603050405020304" pitchFamily="18" charset="0"/>
                <a:cs typeface="Times New Roman" panose="02020603050405020304" pitchFamily="18" charset="0"/>
              </a:rPr>
              <a:t>Krok 1: Zdefiniowanie ekstremów lokalnych (max, min) sygnału (f(t))</a:t>
            </a:r>
          </a:p>
          <a:p>
            <a:endParaRPr lang="pl-PL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844AEB0F-00BB-F397-2442-2E032562D875}"/>
                  </a:ext>
                </a:extLst>
              </p:cNvPr>
              <p:cNvSpPr txBox="1"/>
              <p:nvPr/>
            </p:nvSpPr>
            <p:spPr>
              <a:xfrm>
                <a:off x="8224520" y="1733044"/>
                <a:ext cx="3627120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Krok 2: Utworzenie funkcji dopasowanych do maksimów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𝑢𝑝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minimów </a:t>
                </a:r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𝑙𝑜𝑤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funkcji</a:t>
                </a:r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844AEB0F-00BB-F397-2442-2E032562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20" y="1733044"/>
                <a:ext cx="3627120" cy="944746"/>
              </a:xfrm>
              <a:prstGeom prst="rect">
                <a:avLst/>
              </a:prstGeom>
              <a:blipFill>
                <a:blip r:embed="rId2"/>
                <a:stretch>
                  <a:fillRect l="-1345" t="-3226" b="-96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Obraz 1">
            <a:extLst>
              <a:ext uri="{FF2B5EF4-FFF2-40B4-BE49-F238E27FC236}">
                <a16:creationId xmlns:a16="http://schemas.microsoft.com/office/drawing/2014/main" id="{B070E169-B09D-F1C0-1789-9A216A07DEAF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005" t="1199" r="1360" b="1121"/>
          <a:stretch/>
        </p:blipFill>
        <p:spPr>
          <a:xfrm>
            <a:off x="340360" y="1132880"/>
            <a:ext cx="7200000" cy="54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536035EC-4D59-C2CF-7799-673EA10C4379}"/>
                  </a:ext>
                </a:extLst>
              </p:cNvPr>
              <p:cNvSpPr txBox="1"/>
              <p:nvPr/>
            </p:nvSpPr>
            <p:spPr>
              <a:xfrm>
                <a:off x="8224520" y="2656374"/>
                <a:ext cx="3627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Krok 3: Określenie funkcji średniej do funkcji dopasowanych </a:t>
                </a:r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𝑚𝑒𝑎𝑛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536035EC-4D59-C2CF-7799-673EA10C4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20" y="2656374"/>
                <a:ext cx="3627120" cy="646331"/>
              </a:xfrm>
              <a:prstGeom prst="rect">
                <a:avLst/>
              </a:prstGeom>
              <a:blipFill>
                <a:blip r:embed="rId4"/>
                <a:stretch>
                  <a:fillRect l="-1345" t="-5660" b="-141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98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CDEA8C54-9806-8A5B-BEB4-5A515BDE530C}"/>
              </a:ext>
            </a:extLst>
          </p:cNvPr>
          <p:cNvSpPr txBox="1"/>
          <p:nvPr/>
        </p:nvSpPr>
        <p:spPr>
          <a:xfrm>
            <a:off x="2153920" y="426720"/>
            <a:ext cx="788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Działanie algorytmu EMD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A7FDEF0-9AAE-DED9-BCD0-8F3352F7BAA7}"/>
              </a:ext>
            </a:extLst>
          </p:cNvPr>
          <p:cNvSpPr txBox="1"/>
          <p:nvPr/>
        </p:nvSpPr>
        <p:spPr>
          <a:xfrm>
            <a:off x="8224520" y="1132880"/>
            <a:ext cx="362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>
                <a:latin typeface="Times New Roman" panose="02020603050405020304" pitchFamily="18" charset="0"/>
                <a:cs typeface="Times New Roman" panose="02020603050405020304" pitchFamily="18" charset="0"/>
              </a:rPr>
              <a:t>Krok 1: Zdefiniowanie ekstremów lokalnych (max, min) sygnału (f(t))</a:t>
            </a:r>
          </a:p>
          <a:p>
            <a:endParaRPr lang="pl-PL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844AEB0F-00BB-F397-2442-2E032562D875}"/>
                  </a:ext>
                </a:extLst>
              </p:cNvPr>
              <p:cNvSpPr txBox="1"/>
              <p:nvPr/>
            </p:nvSpPr>
            <p:spPr>
              <a:xfrm>
                <a:off x="8224520" y="1733044"/>
                <a:ext cx="3627120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Krok 2: Utworzenie funkcji dopasowanych do maksimów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𝑢𝑝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minimów </a:t>
                </a:r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𝑙𝑜𝑤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funkcji</a:t>
                </a:r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844AEB0F-00BB-F397-2442-2E032562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20" y="1733044"/>
                <a:ext cx="3627120" cy="944746"/>
              </a:xfrm>
              <a:prstGeom prst="rect">
                <a:avLst/>
              </a:prstGeom>
              <a:blipFill>
                <a:blip r:embed="rId2"/>
                <a:stretch>
                  <a:fillRect l="-1345" t="-3226" b="-96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536035EC-4D59-C2CF-7799-673EA10C4379}"/>
                  </a:ext>
                </a:extLst>
              </p:cNvPr>
              <p:cNvSpPr txBox="1"/>
              <p:nvPr/>
            </p:nvSpPr>
            <p:spPr>
              <a:xfrm>
                <a:off x="8224520" y="2656374"/>
                <a:ext cx="3627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Krok 3: Określenie funkcji średniej do funkcji dopasowanych </a:t>
                </a:r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𝑚𝑒𝑎𝑛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536035EC-4D59-C2CF-7799-673EA10C4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20" y="2656374"/>
                <a:ext cx="3627120" cy="646331"/>
              </a:xfrm>
              <a:prstGeom prst="rect">
                <a:avLst/>
              </a:prstGeom>
              <a:blipFill>
                <a:blip r:embed="rId3"/>
                <a:stretch>
                  <a:fillRect l="-1345" t="-5660" b="-141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35B85539-04AE-E3AA-8458-6B2E7020E0EB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1147" t="1767" r="4015" b="895"/>
          <a:stretch/>
        </p:blipFill>
        <p:spPr>
          <a:xfrm>
            <a:off x="340360" y="1132880"/>
            <a:ext cx="7200000" cy="54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A9B5733E-C601-E8A5-B488-44B2C8AA07B3}"/>
                  </a:ext>
                </a:extLst>
              </p:cNvPr>
              <p:cNvSpPr txBox="1"/>
              <p:nvPr/>
            </p:nvSpPr>
            <p:spPr>
              <a:xfrm>
                <a:off x="8224520" y="3277954"/>
                <a:ext cx="36271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Krok 4: Wyznaczenie funkcji resztkowej (res) zgodnie ze wzorem: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𝑟𝑒𝑠</m:t>
                    </m:r>
                    <m:d>
                      <m:dPr>
                        <m:ctrlP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𝑚𝑒𝑎𝑛</m:t>
                        </m:r>
                      </m:sub>
                    </m:sSub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</a:t>
                </a:r>
              </a:p>
            </p:txBody>
          </p:sp>
        </mc:Choice>
        <mc:Fallback xmlns="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A9B5733E-C601-E8A5-B488-44B2C8AA0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20" y="3277954"/>
                <a:ext cx="3627120" cy="923330"/>
              </a:xfrm>
              <a:prstGeom prst="rect">
                <a:avLst/>
              </a:prstGeom>
              <a:blipFill>
                <a:blip r:embed="rId5"/>
                <a:stretch>
                  <a:fillRect l="-1345" t="-3974" b="-993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35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CDEA8C54-9806-8A5B-BEB4-5A515BDE530C}"/>
              </a:ext>
            </a:extLst>
          </p:cNvPr>
          <p:cNvSpPr txBox="1"/>
          <p:nvPr/>
        </p:nvSpPr>
        <p:spPr>
          <a:xfrm>
            <a:off x="2153920" y="426720"/>
            <a:ext cx="788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Działanie algorytmu EMD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A7FDEF0-9AAE-DED9-BCD0-8F3352F7BAA7}"/>
              </a:ext>
            </a:extLst>
          </p:cNvPr>
          <p:cNvSpPr txBox="1"/>
          <p:nvPr/>
        </p:nvSpPr>
        <p:spPr>
          <a:xfrm>
            <a:off x="8224520" y="1132880"/>
            <a:ext cx="362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>
                <a:latin typeface="Times New Roman" panose="02020603050405020304" pitchFamily="18" charset="0"/>
                <a:cs typeface="Times New Roman" panose="02020603050405020304" pitchFamily="18" charset="0"/>
              </a:rPr>
              <a:t>Krok 1: Zdefiniowanie ekstremów lokalnych (max, min) sygnału (f(t))</a:t>
            </a:r>
          </a:p>
          <a:p>
            <a:endParaRPr lang="pl-PL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844AEB0F-00BB-F397-2442-2E032562D875}"/>
                  </a:ext>
                </a:extLst>
              </p:cNvPr>
              <p:cNvSpPr txBox="1"/>
              <p:nvPr/>
            </p:nvSpPr>
            <p:spPr>
              <a:xfrm>
                <a:off x="8224520" y="1733044"/>
                <a:ext cx="3627120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Krok 2: Utworzenie funkcji dopasowanych do maksimów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𝑢𝑝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minimów </a:t>
                </a:r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𝑙𝑜𝑤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funkcji</a:t>
                </a:r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844AEB0F-00BB-F397-2442-2E032562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20" y="1733044"/>
                <a:ext cx="3627120" cy="944746"/>
              </a:xfrm>
              <a:prstGeom prst="rect">
                <a:avLst/>
              </a:prstGeom>
              <a:blipFill>
                <a:blip r:embed="rId2"/>
                <a:stretch>
                  <a:fillRect l="-1345" t="-3226" b="-96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536035EC-4D59-C2CF-7799-673EA10C4379}"/>
                  </a:ext>
                </a:extLst>
              </p:cNvPr>
              <p:cNvSpPr txBox="1"/>
              <p:nvPr/>
            </p:nvSpPr>
            <p:spPr>
              <a:xfrm>
                <a:off x="8224520" y="2656374"/>
                <a:ext cx="3627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Krok 3: Określenie funkcji średniej do funkcji dopasowanych </a:t>
                </a:r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𝑚𝑒𝑎𝑛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536035EC-4D59-C2CF-7799-673EA10C4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20" y="2656374"/>
                <a:ext cx="3627120" cy="646331"/>
              </a:xfrm>
              <a:prstGeom prst="rect">
                <a:avLst/>
              </a:prstGeom>
              <a:blipFill>
                <a:blip r:embed="rId3"/>
                <a:stretch>
                  <a:fillRect l="-1345" t="-5660" b="-141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35B85539-04AE-E3AA-8458-6B2E7020E0EB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1147" t="1767" r="4015" b="895"/>
          <a:stretch/>
        </p:blipFill>
        <p:spPr>
          <a:xfrm>
            <a:off x="340360" y="1132880"/>
            <a:ext cx="7200000" cy="54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A9B5733E-C601-E8A5-B488-44B2C8AA07B3}"/>
                  </a:ext>
                </a:extLst>
              </p:cNvPr>
              <p:cNvSpPr txBox="1"/>
              <p:nvPr/>
            </p:nvSpPr>
            <p:spPr>
              <a:xfrm>
                <a:off x="8224520" y="3277954"/>
                <a:ext cx="36271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Krok 4: Wyznaczenie funkcji resztkowej (res) zgodnie ze wzorem: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𝑟𝑒𝑠</m:t>
                    </m:r>
                    <m:d>
                      <m:dPr>
                        <m:ctrlP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𝑚𝑒𝑎𝑛</m:t>
                        </m:r>
                      </m:sub>
                    </m:sSub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</a:t>
                </a:r>
              </a:p>
            </p:txBody>
          </p:sp>
        </mc:Choice>
        <mc:Fallback xmlns="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A9B5733E-C601-E8A5-B488-44B2C8AA0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20" y="3277954"/>
                <a:ext cx="3627120" cy="923330"/>
              </a:xfrm>
              <a:prstGeom prst="rect">
                <a:avLst/>
              </a:prstGeom>
              <a:blipFill>
                <a:blip r:embed="rId5"/>
                <a:stretch>
                  <a:fillRect l="-1345" t="-3974" b="-993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C464F638-4E9B-9E3F-A80D-D55C579EF5E9}"/>
                  </a:ext>
                </a:extLst>
              </p:cNvPr>
              <p:cNvSpPr txBox="1"/>
              <p:nvPr/>
            </p:nvSpPr>
            <p:spPr>
              <a:xfrm>
                <a:off x="8224520" y="4201284"/>
                <a:ext cx="3627120" cy="1251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Krok 5: Sprawdzenie warunku zatrzymania wyrażonego wzorem:</a:t>
                </a:r>
                <a:endParaRPr lang="pl-PL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pl-PL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pl-P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l-P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𝑟𝑒𝑠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l-P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l-P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l-P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pl-PL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C464F638-4E9B-9E3F-A80D-D55C579EF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20" y="4201284"/>
                <a:ext cx="3627120" cy="1251305"/>
              </a:xfrm>
              <a:prstGeom prst="rect">
                <a:avLst/>
              </a:prstGeom>
              <a:blipFill>
                <a:blip r:embed="rId6"/>
                <a:stretch>
                  <a:fillRect l="-1345" t="-243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06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CDEA8C54-9806-8A5B-BEB4-5A515BDE530C}"/>
              </a:ext>
            </a:extLst>
          </p:cNvPr>
          <p:cNvSpPr txBox="1"/>
          <p:nvPr/>
        </p:nvSpPr>
        <p:spPr>
          <a:xfrm>
            <a:off x="2153920" y="426720"/>
            <a:ext cx="788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Działanie algorytmu EMD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A7FDEF0-9AAE-DED9-BCD0-8F3352F7BAA7}"/>
              </a:ext>
            </a:extLst>
          </p:cNvPr>
          <p:cNvSpPr txBox="1"/>
          <p:nvPr/>
        </p:nvSpPr>
        <p:spPr>
          <a:xfrm>
            <a:off x="8224520" y="1132880"/>
            <a:ext cx="362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>
                <a:latin typeface="Times New Roman" panose="02020603050405020304" pitchFamily="18" charset="0"/>
                <a:cs typeface="Times New Roman" panose="02020603050405020304" pitchFamily="18" charset="0"/>
              </a:rPr>
              <a:t>Krok 1: Zdefiniowanie ekstremów lokalnych (max, min) sygnału (f(t))</a:t>
            </a:r>
          </a:p>
          <a:p>
            <a:endParaRPr lang="pl-PL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844AEB0F-00BB-F397-2442-2E032562D875}"/>
                  </a:ext>
                </a:extLst>
              </p:cNvPr>
              <p:cNvSpPr txBox="1"/>
              <p:nvPr/>
            </p:nvSpPr>
            <p:spPr>
              <a:xfrm>
                <a:off x="8224520" y="1733044"/>
                <a:ext cx="3627120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Krok 2: Utworzenie funkcji dopasowanych do maksimów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𝑢𝑝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minimów </a:t>
                </a:r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𝑙𝑜𝑤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funkcji</a:t>
                </a:r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844AEB0F-00BB-F397-2442-2E032562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20" y="1733044"/>
                <a:ext cx="3627120" cy="944746"/>
              </a:xfrm>
              <a:prstGeom prst="rect">
                <a:avLst/>
              </a:prstGeom>
              <a:blipFill>
                <a:blip r:embed="rId2"/>
                <a:stretch>
                  <a:fillRect l="-1345" t="-3226" b="-96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536035EC-4D59-C2CF-7799-673EA10C4379}"/>
                  </a:ext>
                </a:extLst>
              </p:cNvPr>
              <p:cNvSpPr txBox="1"/>
              <p:nvPr/>
            </p:nvSpPr>
            <p:spPr>
              <a:xfrm>
                <a:off x="8224520" y="2656374"/>
                <a:ext cx="3627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Krok 3: Określenie funkcji średniej do funkcji dopasowanych </a:t>
                </a:r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𝑚𝑒𝑎𝑛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536035EC-4D59-C2CF-7799-673EA10C4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20" y="2656374"/>
                <a:ext cx="3627120" cy="646331"/>
              </a:xfrm>
              <a:prstGeom prst="rect">
                <a:avLst/>
              </a:prstGeom>
              <a:blipFill>
                <a:blip r:embed="rId3"/>
                <a:stretch>
                  <a:fillRect l="-1345" t="-5660" b="-141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A9B5733E-C601-E8A5-B488-44B2C8AA07B3}"/>
                  </a:ext>
                </a:extLst>
              </p:cNvPr>
              <p:cNvSpPr txBox="1"/>
              <p:nvPr/>
            </p:nvSpPr>
            <p:spPr>
              <a:xfrm>
                <a:off x="8224520" y="3277954"/>
                <a:ext cx="36271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Krok 4: Wyznaczenie funkcji resztkowej (res) zgodnie ze wzorem: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𝑟𝑒𝑠</m:t>
                    </m:r>
                    <m:d>
                      <m:dPr>
                        <m:ctrlP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𝑚𝑒𝑎𝑛</m:t>
                        </m:r>
                      </m:sub>
                    </m:sSub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</a:t>
                </a:r>
              </a:p>
            </p:txBody>
          </p:sp>
        </mc:Choice>
        <mc:Fallback xmlns="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A9B5733E-C601-E8A5-B488-44B2C8AA0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20" y="3277954"/>
                <a:ext cx="3627120" cy="923330"/>
              </a:xfrm>
              <a:prstGeom prst="rect">
                <a:avLst/>
              </a:prstGeom>
              <a:blipFill>
                <a:blip r:embed="rId4"/>
                <a:stretch>
                  <a:fillRect l="-1345" t="-3974" b="-993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C464F638-4E9B-9E3F-A80D-D55C579EF5E9}"/>
                  </a:ext>
                </a:extLst>
              </p:cNvPr>
              <p:cNvSpPr txBox="1"/>
              <p:nvPr/>
            </p:nvSpPr>
            <p:spPr>
              <a:xfrm>
                <a:off x="8224520" y="4201284"/>
                <a:ext cx="3627120" cy="2082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Krok 5: Sprawdzenie warunku zatrzymania wyrażonego wzorem:</a:t>
                </a:r>
                <a:endParaRPr lang="pl-PL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pl-PL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pl-P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l-P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𝑟𝑒𝑠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l-P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l-P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l-P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pl-PL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przypadku niespełnienia warunku ponowienie powyższych kroków z res(t) w roli wejściowego sygnału</a:t>
                </a:r>
                <a:endParaRPr lang="pl-PL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C464F638-4E9B-9E3F-A80D-D55C579EF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20" y="4201284"/>
                <a:ext cx="3627120" cy="2082301"/>
              </a:xfrm>
              <a:prstGeom prst="rect">
                <a:avLst/>
              </a:prstGeom>
              <a:blipFill>
                <a:blip r:embed="rId5"/>
                <a:stretch>
                  <a:fillRect l="-1345" t="-1462" r="-672" b="-350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Obraz 1">
            <a:extLst>
              <a:ext uri="{FF2B5EF4-FFF2-40B4-BE49-F238E27FC236}">
                <a16:creationId xmlns:a16="http://schemas.microsoft.com/office/drawing/2014/main" id="{0881FE3E-50F6-FCD1-275E-C1BCC6A55734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892" t="1451" r="1009" b="1371"/>
          <a:stretch/>
        </p:blipFill>
        <p:spPr>
          <a:xfrm>
            <a:off x="340360" y="1132880"/>
            <a:ext cx="72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7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CDEA8C54-9806-8A5B-BEB4-5A515BDE530C}"/>
              </a:ext>
            </a:extLst>
          </p:cNvPr>
          <p:cNvSpPr txBox="1"/>
          <p:nvPr/>
        </p:nvSpPr>
        <p:spPr>
          <a:xfrm>
            <a:off x="2153920" y="426720"/>
            <a:ext cx="788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Działanie algorytmu EMD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A7FDEF0-9AAE-DED9-BCD0-8F3352F7BAA7}"/>
              </a:ext>
            </a:extLst>
          </p:cNvPr>
          <p:cNvSpPr txBox="1"/>
          <p:nvPr/>
        </p:nvSpPr>
        <p:spPr>
          <a:xfrm>
            <a:off x="8224520" y="1132880"/>
            <a:ext cx="362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>
                <a:latin typeface="Times New Roman" panose="02020603050405020304" pitchFamily="18" charset="0"/>
                <a:cs typeface="Times New Roman" panose="02020603050405020304" pitchFamily="18" charset="0"/>
              </a:rPr>
              <a:t>Krok 1: Zdefiniowanie ekstremów lokalnych (max, min) sygnału (f(t))</a:t>
            </a:r>
          </a:p>
          <a:p>
            <a:endParaRPr lang="pl-PL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844AEB0F-00BB-F397-2442-2E032562D875}"/>
                  </a:ext>
                </a:extLst>
              </p:cNvPr>
              <p:cNvSpPr txBox="1"/>
              <p:nvPr/>
            </p:nvSpPr>
            <p:spPr>
              <a:xfrm>
                <a:off x="8224520" y="1733044"/>
                <a:ext cx="3627120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Krok 2: Utworzenie funkcji dopasowanych do maksimów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𝑢𝑝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minimów </a:t>
                </a:r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𝑙𝑜𝑤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funkcji</a:t>
                </a:r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844AEB0F-00BB-F397-2442-2E032562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20" y="1733044"/>
                <a:ext cx="3627120" cy="944746"/>
              </a:xfrm>
              <a:prstGeom prst="rect">
                <a:avLst/>
              </a:prstGeom>
              <a:blipFill>
                <a:blip r:embed="rId2"/>
                <a:stretch>
                  <a:fillRect l="-1345" t="-3226" b="-96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536035EC-4D59-C2CF-7799-673EA10C4379}"/>
                  </a:ext>
                </a:extLst>
              </p:cNvPr>
              <p:cNvSpPr txBox="1"/>
              <p:nvPr/>
            </p:nvSpPr>
            <p:spPr>
              <a:xfrm>
                <a:off x="8224520" y="2656374"/>
                <a:ext cx="3627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Krok 3: Określenie funkcji średniej do funkcji dopasowanych </a:t>
                </a:r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𝑚𝑒𝑎𝑛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536035EC-4D59-C2CF-7799-673EA10C4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20" y="2656374"/>
                <a:ext cx="3627120" cy="646331"/>
              </a:xfrm>
              <a:prstGeom prst="rect">
                <a:avLst/>
              </a:prstGeom>
              <a:blipFill>
                <a:blip r:embed="rId3"/>
                <a:stretch>
                  <a:fillRect l="-1345" t="-5660" b="-141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A9B5733E-C601-E8A5-B488-44B2C8AA07B3}"/>
                  </a:ext>
                </a:extLst>
              </p:cNvPr>
              <p:cNvSpPr txBox="1"/>
              <p:nvPr/>
            </p:nvSpPr>
            <p:spPr>
              <a:xfrm>
                <a:off x="8224520" y="3277954"/>
                <a:ext cx="36271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Krok 4: Wyznaczenie funkcji resztkowej (res) zgodnie ze wzorem: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𝑟𝑒𝑠</m:t>
                    </m:r>
                    <m:d>
                      <m:dPr>
                        <m:ctrlP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𝑚𝑒𝑎𝑛</m:t>
                        </m:r>
                      </m:sub>
                    </m:sSub>
                  </m:oMath>
                </a14:m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</a:t>
                </a:r>
              </a:p>
            </p:txBody>
          </p:sp>
        </mc:Choice>
        <mc:Fallback xmlns="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A9B5733E-C601-E8A5-B488-44B2C8AA0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20" y="3277954"/>
                <a:ext cx="3627120" cy="923330"/>
              </a:xfrm>
              <a:prstGeom prst="rect">
                <a:avLst/>
              </a:prstGeom>
              <a:blipFill>
                <a:blip r:embed="rId4"/>
                <a:stretch>
                  <a:fillRect l="-1345" t="-3974" b="-993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C464F638-4E9B-9E3F-A80D-D55C579EF5E9}"/>
                  </a:ext>
                </a:extLst>
              </p:cNvPr>
              <p:cNvSpPr txBox="1"/>
              <p:nvPr/>
            </p:nvSpPr>
            <p:spPr>
              <a:xfrm>
                <a:off x="8224520" y="4201284"/>
                <a:ext cx="3627120" cy="2082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Krok 5: Sprawdzenie warunku zatrzymania wyrażonego wzorem:</a:t>
                </a:r>
                <a:endParaRPr lang="pl-PL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pl-PL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pl-P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l-P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𝑟𝑒𝑠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l-P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l-P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l-P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pl-PL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przypadku niespełnienia warunku ponowienie powyższych kroków z res(t) w roli wejściowego sygnału</a:t>
                </a:r>
              </a:p>
            </p:txBody>
          </p:sp>
        </mc:Choice>
        <mc:Fallback xmlns="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C464F638-4E9B-9E3F-A80D-D55C579EF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20" y="4201284"/>
                <a:ext cx="3627120" cy="2082301"/>
              </a:xfrm>
              <a:prstGeom prst="rect">
                <a:avLst/>
              </a:prstGeom>
              <a:blipFill>
                <a:blip r:embed="rId5"/>
                <a:stretch>
                  <a:fillRect l="-1345" t="-1462" r="-672" b="-350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97268B61-D44E-D7CF-78B4-12A32D77408A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772" t="1694" r="892" b="1297"/>
          <a:stretch/>
        </p:blipFill>
        <p:spPr>
          <a:xfrm>
            <a:off x="340360" y="1132880"/>
            <a:ext cx="72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162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35</TotalTime>
  <Words>846</Words>
  <Application>Microsoft Office PowerPoint</Application>
  <PresentationFormat>Widescreen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Gill Sans MT</vt:lpstr>
      <vt:lpstr>Times New Roman</vt:lpstr>
      <vt:lpstr>Parcel</vt:lpstr>
      <vt:lpstr>Identyfikacja i modelowanie statystyczne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Przykładowe zastosowania</vt:lpstr>
      <vt:lpstr>Dekompozycja sygnałów EEG</vt:lpstr>
      <vt:lpstr>Wykrywanie uszkodzeń w systemach przekładniowych</vt:lpstr>
      <vt:lpstr>Wykrywanie uszkodzeń w systemach przekładniowych</vt:lpstr>
      <vt:lpstr>Inne zastosowania</vt:lpstr>
      <vt:lpstr>EMD + LSTM</vt:lpstr>
      <vt:lpstr>Dekompozycja</vt:lpstr>
      <vt:lpstr>Współczynniki korelacji – Kendal i Spearman</vt:lpstr>
      <vt:lpstr>Przewidywanie z wykorzystaniem modelu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Patryk Karnasiewicz</dc:creator>
  <cp:lastModifiedBy>Mateusz Sabuk (259005)</cp:lastModifiedBy>
  <cp:revision>198</cp:revision>
  <dcterms:created xsi:type="dcterms:W3CDTF">2024-04-07T18:41:08Z</dcterms:created>
  <dcterms:modified xsi:type="dcterms:W3CDTF">2024-04-10T12:18:25Z</dcterms:modified>
</cp:coreProperties>
</file>