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9" r:id="rId6"/>
    <p:sldId id="307" r:id="rId7"/>
    <p:sldId id="279" r:id="rId8"/>
    <p:sldId id="290" r:id="rId9"/>
    <p:sldId id="320" r:id="rId10"/>
    <p:sldId id="292" r:id="rId11"/>
    <p:sldId id="293" r:id="rId12"/>
    <p:sldId id="323" r:id="rId13"/>
    <p:sldId id="294" r:id="rId14"/>
    <p:sldId id="321" r:id="rId15"/>
    <p:sldId id="318" r:id="rId16"/>
    <p:sldId id="295" r:id="rId17"/>
    <p:sldId id="304" r:id="rId18"/>
    <p:sldId id="296" r:id="rId19"/>
    <p:sldId id="309" r:id="rId20"/>
    <p:sldId id="308" r:id="rId21"/>
    <p:sldId id="297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298" r:id="rId30"/>
    <p:sldId id="299" r:id="rId31"/>
    <p:sldId id="305" r:id="rId32"/>
    <p:sldId id="306" r:id="rId33"/>
    <p:sldId id="317" r:id="rId34"/>
    <p:sldId id="319" r:id="rId35"/>
    <p:sldId id="322" r:id="rId36"/>
    <p:sldId id="324" r:id="rId37"/>
    <p:sldId id="28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BA1FF-F23A-D0FC-C31C-5EAD2B710CED}" v="126" dt="2024-05-14T21:06:23.716"/>
    <p1510:client id="{4BDD0E97-EC3F-98FD-11F2-8466D663F731}" v="501" dt="2024-05-15T08:12:31.489"/>
    <p1510:client id="{8080C927-3ED0-FF8F-62AD-AA793F2288D5}" v="507" dt="2024-05-14T20:00:31.618"/>
    <p1510:client id="{97A59CDD-282E-964D-8B0B-588655F26983}" v="1" dt="2024-05-15T11:18:38.172"/>
    <p1510:client id="{C0FDCBD6-DEA9-49A5-2E68-31ECCD047FEA}" v="31" dt="2024-05-14T20:09:50.765"/>
    <p1510:client id="{FEDF3757-2B8C-9C19-F0F1-A7A98D287DD2}" v="12" dt="2024-05-15T11:02:40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44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55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60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42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1059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88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87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25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F2D7-3DD2-4146-BAEC-48279708F1B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99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3EBF2D7-3DD2-4146-BAEC-48279708F1B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57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3EBF2D7-3DD2-4146-BAEC-48279708F1B3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27C6FA9-CBA4-45F8-BE9E-0A9E523019B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673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C21DDB-B594-D409-4DE6-77FA2B57A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Identyfikacja i modelowanie statystyczne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CAE21CF-D717-446E-9560-60C3A2C4F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Temat 3 – </a:t>
            </a:r>
            <a:r>
              <a:rPr lang="pl-PL" err="1"/>
              <a:t>Empirical</a:t>
            </a:r>
            <a:r>
              <a:rPr lang="pl-PL"/>
              <a:t> </a:t>
            </a:r>
            <a:r>
              <a:rPr lang="pl-PL" err="1"/>
              <a:t>Mode</a:t>
            </a:r>
            <a:r>
              <a:rPr lang="pl-PL"/>
              <a:t> </a:t>
            </a:r>
            <a:r>
              <a:rPr lang="pl-PL" err="1"/>
              <a:t>Decomposition</a:t>
            </a:r>
            <a:r>
              <a:rPr lang="pl-PL"/>
              <a:t> (EMD)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0011F-B1FA-B650-23A2-858C7BB0FC85}"/>
              </a:ext>
            </a:extLst>
          </p:cNvPr>
          <p:cNvSpPr txBox="1"/>
          <p:nvPr/>
        </p:nvSpPr>
        <p:spPr>
          <a:xfrm>
            <a:off x="128649" y="5512129"/>
            <a:ext cx="58387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259360 Paulina Graczyk</a:t>
            </a:r>
          </a:p>
          <a:p>
            <a:r>
              <a:rPr lang="en-GB"/>
              <a:t>259005 Mateusz Sabuk</a:t>
            </a:r>
          </a:p>
          <a:p>
            <a:r>
              <a:rPr lang="en-GB"/>
              <a:t>248418 Patryk </a:t>
            </a:r>
            <a:r>
              <a:rPr lang="en-GB" err="1"/>
              <a:t>Karnasiewicz</a:t>
            </a:r>
          </a:p>
          <a:p>
            <a:r>
              <a:rPr lang="en-GB"/>
              <a:t>259550 Hubert Kowalczyk</a:t>
            </a:r>
          </a:p>
        </p:txBody>
      </p:sp>
    </p:spTree>
    <p:extLst>
      <p:ext uri="{BB962C8B-B14F-4D97-AF65-F5344CB8AC3E}">
        <p14:creationId xmlns:p14="http://schemas.microsoft.com/office/powerpoint/2010/main" val="306189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93795975-58D9-D51A-6A94-B2F54CE0E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5" y="248637"/>
            <a:ext cx="11615351" cy="5959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560E32-DD9F-F369-372A-8DE450B2D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02" y="5819903"/>
            <a:ext cx="3566211" cy="789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F3DE7E-69EA-3607-0B9F-69A9EF149B46}"/>
              </a:ext>
            </a:extLst>
          </p:cNvPr>
          <p:cNvSpPr txBox="1"/>
          <p:nvPr/>
        </p:nvSpPr>
        <p:spPr>
          <a:xfrm>
            <a:off x="586946" y="42218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miasto</a:t>
            </a:r>
          </a:p>
        </p:txBody>
      </p:sp>
    </p:spTree>
    <p:extLst>
      <p:ext uri="{BB962C8B-B14F-4D97-AF65-F5344CB8AC3E}">
        <p14:creationId xmlns:p14="http://schemas.microsoft.com/office/powerpoint/2010/main" val="398456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69EBE6FA-D030-CF8B-AEAC-55D7CF65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" y="248637"/>
            <a:ext cx="11615349" cy="5959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36D3A9-4D7A-B8BF-2B3A-256722544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92" y="5815141"/>
            <a:ext cx="3578825" cy="7985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D3B971-260D-898E-BD84-2DE4EA4A997E}"/>
              </a:ext>
            </a:extLst>
          </p:cNvPr>
          <p:cNvSpPr txBox="1"/>
          <p:nvPr/>
        </p:nvSpPr>
        <p:spPr>
          <a:xfrm>
            <a:off x="885567" y="638432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BC974-C2F0-6D70-594C-771450B9084D}"/>
              </a:ext>
            </a:extLst>
          </p:cNvPr>
          <p:cNvSpPr txBox="1"/>
          <p:nvPr/>
        </p:nvSpPr>
        <p:spPr>
          <a:xfrm>
            <a:off x="586946" y="381000"/>
            <a:ext cx="3387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miasta</a:t>
            </a:r>
          </a:p>
        </p:txBody>
      </p:sp>
    </p:spTree>
    <p:extLst>
      <p:ext uri="{BB962C8B-B14F-4D97-AF65-F5344CB8AC3E}">
        <p14:creationId xmlns:p14="http://schemas.microsoft.com/office/powerpoint/2010/main" val="187793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ECEE6B-541F-3EB0-6A2B-A458B76D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" y="248637"/>
            <a:ext cx="11615351" cy="5959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C7833B-ECCE-007B-FF9D-D23FF6F6F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65" y="5815914"/>
            <a:ext cx="3577281" cy="7970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55FF13-958E-F3F4-F2CF-9522BDC02158}"/>
              </a:ext>
            </a:extLst>
          </p:cNvPr>
          <p:cNvSpPr txBox="1"/>
          <p:nvPr/>
        </p:nvSpPr>
        <p:spPr>
          <a:xfrm>
            <a:off x="576648" y="463378"/>
            <a:ext cx="21521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Wszystkie</a:t>
            </a:r>
            <a:r>
              <a:rPr lang="en-US" dirty="0"/>
              <a:t> </a:t>
            </a:r>
            <a:r>
              <a:rPr lang="en-US" dirty="0" err="1"/>
              <a:t>miasta</a:t>
            </a:r>
          </a:p>
        </p:txBody>
      </p:sp>
    </p:spTree>
    <p:extLst>
      <p:ext uri="{BB962C8B-B14F-4D97-AF65-F5344CB8AC3E}">
        <p14:creationId xmlns:p14="http://schemas.microsoft.com/office/powerpoint/2010/main" val="327954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3AC892-D6BA-0352-ED31-2D9CDA59E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Podejście Iii</a:t>
            </a:r>
            <a:br>
              <a:rPr lang="pl-PL"/>
            </a:br>
            <a:r>
              <a:rPr lang="pl-PL"/>
              <a:t>EMD + LSTM</a:t>
            </a:r>
          </a:p>
        </p:txBody>
      </p:sp>
    </p:spTree>
    <p:extLst>
      <p:ext uri="{BB962C8B-B14F-4D97-AF65-F5344CB8AC3E}">
        <p14:creationId xmlns:p14="http://schemas.microsoft.com/office/powerpoint/2010/main" val="137178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/>
          <a:lstStyle/>
          <a:p>
            <a:r>
              <a:rPr lang="pl-PL"/>
              <a:t>Idea działania algorytmu </a:t>
            </a:r>
            <a:r>
              <a:rPr lang="pl-PL" err="1"/>
              <a:t>emd</a:t>
            </a:r>
            <a:endParaRPr lang="en-GB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E935029-9F9B-5507-FF46-B4A0B0EAD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3" t="2120" r="998" b="1615"/>
          <a:stretch/>
        </p:blipFill>
        <p:spPr>
          <a:xfrm>
            <a:off x="250378" y="2297593"/>
            <a:ext cx="4800000" cy="36000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DFC425C-1BC3-E449-B6A0-76F3CFBDE4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" t="1832" r="1693" b="1595"/>
          <a:stretch/>
        </p:blipFill>
        <p:spPr>
          <a:xfrm>
            <a:off x="7062964" y="2297593"/>
            <a:ext cx="4800000" cy="3600000"/>
          </a:xfrm>
          <a:prstGeom prst="rect">
            <a:avLst/>
          </a:prstGeom>
        </p:spPr>
      </p:pic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697A8709-7AA7-03C0-62D3-421075ED6431}"/>
              </a:ext>
            </a:extLst>
          </p:cNvPr>
          <p:cNvSpPr/>
          <p:nvPr/>
        </p:nvSpPr>
        <p:spPr>
          <a:xfrm>
            <a:off x="5233711" y="3975673"/>
            <a:ext cx="1645920" cy="24384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42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/>
          <a:lstStyle/>
          <a:p>
            <a:r>
              <a:rPr lang="pl-PL"/>
              <a:t>Schemat blokowy</a:t>
            </a:r>
            <a:endParaRPr lang="en-GB"/>
          </a:p>
        </p:txBody>
      </p:sp>
      <p:pic>
        <p:nvPicPr>
          <p:cNvPr id="3" name="Obraz 2" descr="Obraz zawierający diagram, linia, tekst, Wykres&#10;&#10;Opis wygenerowany automatycznie">
            <a:extLst>
              <a:ext uri="{FF2B5EF4-FFF2-40B4-BE49-F238E27FC236}">
                <a16:creationId xmlns:a16="http://schemas.microsoft.com/office/drawing/2014/main" id="{69642F7C-66EA-65DE-7486-2323D51A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67" y="2772061"/>
            <a:ext cx="9548280" cy="220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7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53BC09-454E-3AAD-5E1F-993F099D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19" y="81715"/>
            <a:ext cx="7863137" cy="66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/>
          <a:lstStyle/>
          <a:p>
            <a:r>
              <a:rPr lang="pl-PL" dirty="0"/>
              <a:t>Predykcja na podstawie wartości samej Temperatury</a:t>
            </a:r>
          </a:p>
        </p:txBody>
      </p:sp>
      <p:pic>
        <p:nvPicPr>
          <p:cNvPr id="3" name="Picture 2" descr="A graph with colored lines&#10;&#10;Description automatically generated">
            <a:extLst>
              <a:ext uri="{FF2B5EF4-FFF2-40B4-BE49-F238E27FC236}">
                <a16:creationId xmlns:a16="http://schemas.microsoft.com/office/drawing/2014/main" id="{43E57533-BAA6-4979-A637-C4F436995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14" y="1903497"/>
            <a:ext cx="9380119" cy="4855744"/>
          </a:xfrm>
          <a:prstGeom prst="rect">
            <a:avLst/>
          </a:prstGeom>
        </p:spPr>
      </p:pic>
      <p:pic>
        <p:nvPicPr>
          <p:cNvPr id="4" name="Picture 3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7DF68778-F126-B96B-EC1F-F83C5E43F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61" y="5969419"/>
            <a:ext cx="3996990" cy="77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7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/>
          <a:lstStyle/>
          <a:p>
            <a:r>
              <a:rPr lang="pl-PL"/>
              <a:t>Wyniki</a:t>
            </a:r>
            <a:endParaRPr lang="en-GB"/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0775A53E-B1EC-7BBF-F189-49368490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5" y="0"/>
            <a:ext cx="12196010" cy="5384131"/>
          </a:xfrm>
          <a:prstGeom prst="rect">
            <a:avLst/>
          </a:prstGeom>
        </p:spPr>
      </p:pic>
      <p:pic>
        <p:nvPicPr>
          <p:cNvPr id="4" name="Picture 3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5158064B-6BED-A6B1-2FD0-40E6BB5CE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4" t="11765" r="249" b="1176"/>
          <a:stretch/>
        </p:blipFill>
        <p:spPr>
          <a:xfrm>
            <a:off x="4096252" y="5632032"/>
            <a:ext cx="3919320" cy="73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6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/>
          <a:lstStyle/>
          <a:p>
            <a:r>
              <a:rPr lang="pl-PL"/>
              <a:t>Wyniki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B625A-6681-E170-0411-3344BFB5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" y="3760"/>
            <a:ext cx="12189493" cy="5206166"/>
          </a:xfrm>
          <a:prstGeom prst="rect">
            <a:avLst/>
          </a:prstGeom>
        </p:spPr>
      </p:pic>
      <p:pic>
        <p:nvPicPr>
          <p:cNvPr id="6" name="Picture 5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A953DD31-C094-4F8B-BBF7-413944CC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88" y="5564104"/>
            <a:ext cx="40862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8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>
            <a:normAutofit/>
          </a:bodyPr>
          <a:lstStyle/>
          <a:p>
            <a:r>
              <a:rPr lang="pl-PL" sz="3200"/>
              <a:t>Podejścia</a:t>
            </a:r>
            <a:endParaRPr lang="en-GB" sz="320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B99F455-2963-FD5D-355F-67AECA3385CA}"/>
              </a:ext>
            </a:extLst>
          </p:cNvPr>
          <p:cNvSpPr txBox="1"/>
          <p:nvPr/>
        </p:nvSpPr>
        <p:spPr>
          <a:xfrm>
            <a:off x="1573161" y="2192594"/>
            <a:ext cx="7991434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„As </a:t>
            </a:r>
            <a:r>
              <a:rPr lang="pl-PL" sz="2800" dirty="0" err="1"/>
              <a:t>yesterday</a:t>
            </a:r>
            <a:r>
              <a:rPr lang="pl-PL" sz="28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EMD +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LSTM + </a:t>
            </a:r>
            <a:r>
              <a:rPr lang="pl-PL" sz="2800" dirty="0" err="1"/>
              <a:t>residual</a:t>
            </a:r>
            <a:r>
              <a:rPr lang="pl-PL" sz="2800" dirty="0"/>
              <a:t> error</a:t>
            </a:r>
          </a:p>
          <a:p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11328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/>
          <a:lstStyle/>
          <a:p>
            <a:r>
              <a:rPr lang="pl-PL"/>
              <a:t>Wyniki</a:t>
            </a:r>
            <a:endParaRPr lang="en-GB"/>
          </a:p>
        </p:txBody>
      </p:sp>
      <p:pic>
        <p:nvPicPr>
          <p:cNvPr id="3" name="Picture 2" descr="A graph with colored lines&#10;&#10;Description automatically generated">
            <a:extLst>
              <a:ext uri="{FF2B5EF4-FFF2-40B4-BE49-F238E27FC236}">
                <a16:creationId xmlns:a16="http://schemas.microsoft.com/office/drawing/2014/main" id="{785DFC9E-8C57-E8DD-C6DD-1071C820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"/>
            <a:ext cx="12192000" cy="5142497"/>
          </a:xfrm>
          <a:prstGeom prst="rect">
            <a:avLst/>
          </a:prstGeom>
        </p:spPr>
      </p:pic>
      <p:pic>
        <p:nvPicPr>
          <p:cNvPr id="4" name="Picture 3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7605165F-6A6F-A084-C0AE-9B28D3F7E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66" y="5467100"/>
            <a:ext cx="3978442" cy="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49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/>
          <a:lstStyle/>
          <a:p>
            <a:r>
              <a:rPr lang="pl-PL"/>
              <a:t>Wyniki</a:t>
            </a:r>
            <a:endParaRPr lang="en-GB"/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6AACF71B-6886-DD21-339E-58C0BC97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3008"/>
            <a:ext cx="12310310" cy="5049253"/>
          </a:xfrm>
          <a:prstGeom prst="rect">
            <a:avLst/>
          </a:prstGeom>
        </p:spPr>
      </p:pic>
      <p:pic>
        <p:nvPicPr>
          <p:cNvPr id="6" name="Picture 5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971DED31-46CA-43AC-BA72-29200E508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4" y="5566862"/>
            <a:ext cx="41338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9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/>
          <a:lstStyle/>
          <a:p>
            <a:r>
              <a:rPr lang="pl-PL"/>
              <a:t>Wyniki</a:t>
            </a:r>
            <a:endParaRPr lang="en-GB"/>
          </a:p>
        </p:txBody>
      </p:sp>
      <p:pic>
        <p:nvPicPr>
          <p:cNvPr id="3" name="Picture 2" descr="A line graph with different colored lines&#10;&#10;Description automatically generated">
            <a:extLst>
              <a:ext uri="{FF2B5EF4-FFF2-40B4-BE49-F238E27FC236}">
                <a16:creationId xmlns:a16="http://schemas.microsoft.com/office/drawing/2014/main" id="{D0E72AD6-301C-B9ED-94BD-8FB4E6A0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7" y="-751"/>
            <a:ext cx="12197013" cy="5094872"/>
          </a:xfrm>
          <a:prstGeom prst="rect">
            <a:avLst/>
          </a:prstGeom>
        </p:spPr>
      </p:pic>
      <p:pic>
        <p:nvPicPr>
          <p:cNvPr id="4" name="Picture 3" descr="A number on a purple background&#10;&#10;Description automatically generated">
            <a:extLst>
              <a:ext uri="{FF2B5EF4-FFF2-40B4-BE49-F238E27FC236}">
                <a16:creationId xmlns:a16="http://schemas.microsoft.com/office/drawing/2014/main" id="{FD3786CF-6EA0-94A6-CDC5-411D2D368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107" y="5569118"/>
            <a:ext cx="3929814" cy="7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95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/>
          <a:lstStyle/>
          <a:p>
            <a:r>
              <a:rPr lang="pl-PL"/>
              <a:t>Wyniki</a:t>
            </a:r>
            <a:endParaRPr lang="en-GB"/>
          </a:p>
        </p:txBody>
      </p:sp>
      <p:pic>
        <p:nvPicPr>
          <p:cNvPr id="5" name="Picture 4" descr="A line graph with a red and blue line&#10;&#10;Description automatically generated">
            <a:extLst>
              <a:ext uri="{FF2B5EF4-FFF2-40B4-BE49-F238E27FC236}">
                <a16:creationId xmlns:a16="http://schemas.microsoft.com/office/drawing/2014/main" id="{DE0D769A-E674-2E81-88D2-16CEB6F6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"/>
            <a:ext cx="12192000" cy="5253288"/>
          </a:xfrm>
          <a:prstGeom prst="rect">
            <a:avLst/>
          </a:prstGeom>
        </p:spPr>
      </p:pic>
      <p:pic>
        <p:nvPicPr>
          <p:cNvPr id="6" name="Picture 5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02C45E54-84BE-B693-3044-1372A18D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738" y="5496426"/>
            <a:ext cx="42005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74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/>
          <a:lstStyle/>
          <a:p>
            <a:r>
              <a:rPr lang="pl-PL"/>
              <a:t>Wyniki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DE146-2210-6873-EE10-E96CFC3D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2" y="2255"/>
            <a:ext cx="12193002" cy="5399672"/>
          </a:xfrm>
          <a:prstGeom prst="rect">
            <a:avLst/>
          </a:prstGeom>
        </p:spPr>
      </p:pic>
      <p:pic>
        <p:nvPicPr>
          <p:cNvPr id="4" name="Picture 3" descr="A screenshot of numbers&#10;&#10;Description automatically generated">
            <a:extLst>
              <a:ext uri="{FF2B5EF4-FFF2-40B4-BE49-F238E27FC236}">
                <a16:creationId xmlns:a16="http://schemas.microsoft.com/office/drawing/2014/main" id="{33A96DEE-E397-D7B4-B19B-749F818A5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5670133"/>
            <a:ext cx="4038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84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/>
          <a:lstStyle/>
          <a:p>
            <a:r>
              <a:rPr lang="pl-PL"/>
              <a:t>Wyniki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58820-B93E-2B87-C744-34E44834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" y="251"/>
            <a:ext cx="12186485" cy="5513972"/>
          </a:xfrm>
          <a:prstGeom prst="rect">
            <a:avLst/>
          </a:prstGeom>
        </p:spPr>
      </p:pic>
      <p:pic>
        <p:nvPicPr>
          <p:cNvPr id="6" name="Picture 5" descr="A number and numbers on a purple background&#10;&#10;Description automatically generated">
            <a:extLst>
              <a:ext uri="{FF2B5EF4-FFF2-40B4-BE49-F238E27FC236}">
                <a16:creationId xmlns:a16="http://schemas.microsoft.com/office/drawing/2014/main" id="{B263380B-09D9-AC7C-32D8-F90F0F3E9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88" y="5651834"/>
            <a:ext cx="4314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94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3AC892-D6BA-0352-ED31-2D9CDA59E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Podejście IV </a:t>
            </a:r>
            <a:br>
              <a:rPr lang="pl-PL"/>
            </a:br>
            <a:r>
              <a:rPr lang="pl-PL"/>
              <a:t>EMD + SPEARMAN + LSTM</a:t>
            </a:r>
          </a:p>
        </p:txBody>
      </p:sp>
    </p:spTree>
    <p:extLst>
      <p:ext uri="{BB962C8B-B14F-4D97-AF65-F5344CB8AC3E}">
        <p14:creationId xmlns:p14="http://schemas.microsoft.com/office/powerpoint/2010/main" val="1352795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/>
          <a:lstStyle/>
          <a:p>
            <a:r>
              <a:rPr lang="pl-PL"/>
              <a:t>Schemat blokowy</a:t>
            </a:r>
            <a:endParaRPr lang="en-GB"/>
          </a:p>
        </p:txBody>
      </p:sp>
      <p:pic>
        <p:nvPicPr>
          <p:cNvPr id="3" name="Obraz 2" descr="Obraz zawierający diagram, tekst, linia, Wykres&#10;&#10;Opis wygenerowany automatycznie">
            <a:extLst>
              <a:ext uri="{FF2B5EF4-FFF2-40B4-BE49-F238E27FC236}">
                <a16:creationId xmlns:a16="http://schemas.microsoft.com/office/drawing/2014/main" id="{52B50EDE-FF43-5BD0-9B64-2FDA58B7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762780"/>
            <a:ext cx="11101916" cy="13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54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3AC892-D6BA-0352-ED31-2D9CDA59E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Podejście IV</a:t>
            </a:r>
            <a:br>
              <a:rPr lang="pl-PL" dirty="0"/>
            </a:br>
            <a:r>
              <a:rPr lang="pl-PL" dirty="0"/>
              <a:t>LSTM + </a:t>
            </a:r>
            <a:r>
              <a:rPr lang="pl-PL" dirty="0" err="1"/>
              <a:t>residual</a:t>
            </a:r>
            <a:r>
              <a:rPr lang="pl-PL" dirty="0"/>
              <a:t> error </a:t>
            </a:r>
            <a:br>
              <a:rPr lang="pl-PL" dirty="0"/>
            </a:br>
            <a:r>
              <a:rPr lang="pl-PL" sz="2200" dirty="0"/>
              <a:t>EMD-</a:t>
            </a:r>
            <a:r>
              <a:rPr lang="pl-PL" sz="2200" dirty="0" err="1"/>
              <a:t>like</a:t>
            </a:r>
            <a:r>
              <a:rPr lang="pl-PL" sz="2200" dirty="0"/>
              <a:t> </a:t>
            </a:r>
            <a:r>
              <a:rPr lang="pl-PL" sz="2200" dirty="0" err="1"/>
              <a:t>residual</a:t>
            </a:r>
            <a:r>
              <a:rPr lang="pl-PL" sz="2200" dirty="0"/>
              <a:t> LSTM</a:t>
            </a:r>
          </a:p>
        </p:txBody>
      </p:sp>
    </p:spTree>
    <p:extLst>
      <p:ext uri="{BB962C8B-B14F-4D97-AF65-F5344CB8AC3E}">
        <p14:creationId xmlns:p14="http://schemas.microsoft.com/office/powerpoint/2010/main" val="1013881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/>
          <a:lstStyle/>
          <a:p>
            <a:r>
              <a:rPr lang="pl-PL"/>
              <a:t>Schemat blokowy</a:t>
            </a:r>
            <a:endParaRPr lang="en-GB"/>
          </a:p>
        </p:txBody>
      </p:sp>
      <p:pic>
        <p:nvPicPr>
          <p:cNvPr id="3" name="Obraz 2" descr="Obraz zawierający tekst, linia, diagram, Wykres&#10;&#10;Opis wygenerowany automatycznie">
            <a:extLst>
              <a:ext uri="{FF2B5EF4-FFF2-40B4-BE49-F238E27FC236}">
                <a16:creationId xmlns:a16="http://schemas.microsoft.com/office/drawing/2014/main" id="{11E4D914-ED30-B1DC-EFD4-2DF5F6C9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67" y="3098800"/>
            <a:ext cx="9671050" cy="13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4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/>
          <a:lstStyle/>
          <a:p>
            <a:r>
              <a:rPr lang="pl-PL"/>
              <a:t>Wykorzystywany zbiór danych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AB22CE1-A0B6-1F19-05F6-4D17C1D4B9B2}"/>
              </a:ext>
            </a:extLst>
          </p:cNvPr>
          <p:cNvSpPr txBox="1"/>
          <p:nvPr/>
        </p:nvSpPr>
        <p:spPr>
          <a:xfrm>
            <a:off x="882463" y="2283198"/>
            <a:ext cx="85136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err="1">
                <a:solidFill>
                  <a:srgbClr val="000000"/>
                </a:solidFill>
              </a:rPr>
              <a:t>Historical</a:t>
            </a:r>
            <a:r>
              <a:rPr lang="pl-PL">
                <a:solidFill>
                  <a:srgbClr val="000000"/>
                </a:solidFill>
              </a:rPr>
              <a:t> </a:t>
            </a:r>
            <a:r>
              <a:rPr lang="pl-PL" err="1">
                <a:solidFill>
                  <a:srgbClr val="000000"/>
                </a:solidFill>
              </a:rPr>
              <a:t>Hourly</a:t>
            </a:r>
            <a:r>
              <a:rPr lang="pl-PL">
                <a:solidFill>
                  <a:srgbClr val="000000"/>
                </a:solidFill>
              </a:rPr>
              <a:t> </a:t>
            </a:r>
            <a:r>
              <a:rPr lang="pl-PL" err="1">
                <a:solidFill>
                  <a:srgbClr val="000000"/>
                </a:solidFill>
              </a:rPr>
              <a:t>Weather</a:t>
            </a:r>
            <a:r>
              <a:rPr lang="pl-PL">
                <a:solidFill>
                  <a:srgbClr val="000000"/>
                </a:solidFill>
              </a:rPr>
              <a:t> Data 2012-2017</a:t>
            </a:r>
            <a:endParaRPr lang="pl-PL"/>
          </a:p>
          <a:p>
            <a:pPr algn="l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4D8643E-6E25-1842-E757-9CEAC577C344}"/>
              </a:ext>
            </a:extLst>
          </p:cNvPr>
          <p:cNvSpPr txBox="1"/>
          <p:nvPr/>
        </p:nvSpPr>
        <p:spPr>
          <a:xfrm>
            <a:off x="879661" y="2921934"/>
            <a:ext cx="49529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/>
              <a:t>36 miast zlokalizowanych w Ameryce Północnej</a:t>
            </a:r>
          </a:p>
          <a:p>
            <a:pPr marL="285750" indent="-285750">
              <a:buFont typeface="Arial"/>
              <a:buChar char="•"/>
            </a:pPr>
            <a:r>
              <a:rPr lang="pl-PL"/>
              <a:t>Powierzchnia (szerokość, długość)</a:t>
            </a:r>
          </a:p>
          <a:p>
            <a:pPr marL="285750" indent="-285750">
              <a:buFont typeface="Arial"/>
              <a:buChar char="•"/>
            </a:pPr>
            <a:r>
              <a:rPr lang="pl-PL"/>
              <a:t>Wilgotność powietrza</a:t>
            </a:r>
          </a:p>
          <a:p>
            <a:pPr marL="285750" indent="-285750">
              <a:buFont typeface="Arial"/>
              <a:buChar char="•"/>
            </a:pPr>
            <a:r>
              <a:rPr lang="pl-PL"/>
              <a:t>Ciśnienie</a:t>
            </a:r>
          </a:p>
          <a:p>
            <a:pPr marL="285750" indent="-285750">
              <a:buFont typeface="Arial"/>
              <a:buChar char="•"/>
            </a:pPr>
            <a:r>
              <a:rPr lang="pl-PL"/>
              <a:t>Temperatura</a:t>
            </a:r>
          </a:p>
          <a:p>
            <a:pPr marL="285750" indent="-285750">
              <a:buFont typeface="Arial"/>
              <a:buChar char="•"/>
            </a:pPr>
            <a:r>
              <a:rPr lang="pl-PL"/>
              <a:t>Słowny opis pogody</a:t>
            </a:r>
          </a:p>
          <a:p>
            <a:pPr marL="285750" indent="-285750">
              <a:buFont typeface="Arial"/>
              <a:buChar char="•"/>
            </a:pPr>
            <a:r>
              <a:rPr lang="pl-PL"/>
              <a:t>Kierunek wiatru</a:t>
            </a:r>
          </a:p>
          <a:p>
            <a:pPr marL="285750" indent="-285750">
              <a:buFont typeface="Arial"/>
              <a:buChar char="•"/>
            </a:pPr>
            <a:r>
              <a:rPr lang="pl-PL"/>
              <a:t>Prędkość wiatru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C5DBB52F-1FB9-E823-9961-0382BCA1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445" y="1956872"/>
            <a:ext cx="5730704" cy="2305823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BC2E7C8E-EFAC-E066-A1FE-708896510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032" y="3566469"/>
            <a:ext cx="4722856" cy="317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52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C3EA9AC-6B72-1DBB-B9CE-8C4A4CD55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8" y="4363607"/>
            <a:ext cx="4560415" cy="1837809"/>
          </a:xfrm>
          <a:prstGeom prst="rect">
            <a:avLst/>
          </a:prstGeom>
        </p:spPr>
      </p:pic>
      <p:pic>
        <p:nvPicPr>
          <p:cNvPr id="4" name="Content Placeholder 3" descr="A graph with colored lines and numbers&#10;&#10;Description automatically generated">
            <a:extLst>
              <a:ext uri="{FF2B5EF4-FFF2-40B4-BE49-F238E27FC236}">
                <a16:creationId xmlns:a16="http://schemas.microsoft.com/office/drawing/2014/main" id="{A593227C-2C8C-F5DA-0045-E4660BCE9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6820" y="393233"/>
            <a:ext cx="8360004" cy="606760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267BB1-24E2-7A17-CA80-AD7F1B9A2649}"/>
              </a:ext>
            </a:extLst>
          </p:cNvPr>
          <p:cNvSpPr txBox="1"/>
          <p:nvPr/>
        </p:nvSpPr>
        <p:spPr>
          <a:xfrm>
            <a:off x="72080" y="659027"/>
            <a:ext cx="3192162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800" dirty="0"/>
              <a:t>5 </a:t>
            </a:r>
            <a:r>
              <a:rPr lang="en-US" sz="2800" err="1"/>
              <a:t>składowych</a:t>
            </a:r>
            <a:r>
              <a:rPr lang="en-US" sz="2800" dirty="0"/>
              <a:t> </a:t>
            </a:r>
            <a:r>
              <a:rPr lang="en-US" sz="2800" err="1"/>
              <a:t>lstm</a:t>
            </a:r>
            <a:endParaRPr lang="en-US" sz="2800"/>
          </a:p>
          <a:p>
            <a:pPr marL="285750" indent="-285750">
              <a:buFont typeface="Calibri"/>
              <a:buChar char="-"/>
            </a:pPr>
            <a:r>
              <a:rPr lang="en-US" sz="2800" dirty="0"/>
              <a:t>10 </a:t>
            </a:r>
            <a:r>
              <a:rPr lang="en-US" sz="2800" err="1"/>
              <a:t>epochów</a:t>
            </a:r>
            <a:endParaRPr lang="en-US" sz="2800"/>
          </a:p>
          <a:p>
            <a:pPr marL="285750" indent="-285750">
              <a:buFont typeface="Calibri"/>
              <a:buChar char="-"/>
            </a:pPr>
            <a:r>
              <a:rPr lang="en-US" sz="2800" dirty="0"/>
              <a:t>Learning rate 0.0001</a:t>
            </a:r>
          </a:p>
          <a:p>
            <a:pPr marL="285750" indent="-285750">
              <a:buFont typeface="Calibri"/>
              <a:buChar char="-"/>
            </a:pPr>
            <a:r>
              <a:rPr lang="en-US" sz="2800" dirty="0"/>
              <a:t>Dane z 2 </a:t>
            </a:r>
            <a:r>
              <a:rPr lang="en-US" sz="2800" err="1"/>
              <a:t>miast</a:t>
            </a:r>
            <a:endParaRPr lang="en-US" sz="2800"/>
          </a:p>
          <a:p>
            <a:pPr marL="285750" indent="-285750">
              <a:buFont typeface="Calibri"/>
              <a:buChar char="-"/>
            </a:pPr>
            <a:r>
              <a:rPr lang="en-US" sz="2800" dirty="0" err="1"/>
              <a:t>Czas</a:t>
            </a:r>
            <a:r>
              <a:rPr lang="en-US" sz="2800" dirty="0"/>
              <a:t> </a:t>
            </a:r>
            <a:r>
              <a:rPr lang="en-US" sz="2800" dirty="0" err="1"/>
              <a:t>trenowania</a:t>
            </a:r>
            <a:r>
              <a:rPr lang="en-US" sz="2800" dirty="0"/>
              <a:t> ok. 12 min</a:t>
            </a:r>
          </a:p>
        </p:txBody>
      </p:sp>
    </p:spTree>
    <p:extLst>
      <p:ext uri="{BB962C8B-B14F-4D97-AF65-F5344CB8AC3E}">
        <p14:creationId xmlns:p14="http://schemas.microsoft.com/office/powerpoint/2010/main" val="3195364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EBC5BED-3B8F-ABB9-DE11-84AB43093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67" y="4363189"/>
            <a:ext cx="4553979" cy="1968585"/>
          </a:xfrm>
        </p:spPr>
      </p:pic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26B7C85-ABB5-5CA0-23F6-1405FC6D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389" y="391169"/>
            <a:ext cx="8348276" cy="6075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267BB1-24E2-7A17-CA80-AD7F1B9A2649}"/>
              </a:ext>
            </a:extLst>
          </p:cNvPr>
          <p:cNvSpPr txBox="1"/>
          <p:nvPr/>
        </p:nvSpPr>
        <p:spPr>
          <a:xfrm>
            <a:off x="72080" y="659027"/>
            <a:ext cx="3192162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800" dirty="0"/>
              <a:t>5 </a:t>
            </a:r>
            <a:r>
              <a:rPr lang="en-US" sz="2800" err="1"/>
              <a:t>składowych</a:t>
            </a:r>
            <a:r>
              <a:rPr lang="en-US" sz="2800" dirty="0"/>
              <a:t> </a:t>
            </a:r>
            <a:r>
              <a:rPr lang="en-US" sz="2800" err="1"/>
              <a:t>lstm</a:t>
            </a:r>
            <a:endParaRPr lang="en-US" sz="2800"/>
          </a:p>
          <a:p>
            <a:pPr marL="285750" indent="-285750">
              <a:buFont typeface="Calibri"/>
              <a:buChar char="-"/>
            </a:pPr>
            <a:r>
              <a:rPr lang="en-US" sz="2800" dirty="0"/>
              <a:t>10 </a:t>
            </a:r>
            <a:r>
              <a:rPr lang="en-US" sz="2800" err="1"/>
              <a:t>epochów</a:t>
            </a:r>
            <a:endParaRPr lang="en-US" sz="2800"/>
          </a:p>
          <a:p>
            <a:pPr marL="285750" indent="-285750">
              <a:buFont typeface="Calibri"/>
              <a:buChar char="-"/>
            </a:pPr>
            <a:r>
              <a:rPr lang="en-US" sz="2800" dirty="0"/>
              <a:t>Learning rate 0.0001</a:t>
            </a:r>
          </a:p>
          <a:p>
            <a:pPr marL="285750" indent="-285750">
              <a:buFont typeface="Calibri"/>
              <a:buChar char="-"/>
            </a:pPr>
            <a:r>
              <a:rPr lang="en-US" sz="2800" dirty="0"/>
              <a:t>Dane z 5 </a:t>
            </a:r>
            <a:r>
              <a:rPr lang="en-US" sz="2800" dirty="0" err="1"/>
              <a:t>miast</a:t>
            </a:r>
          </a:p>
          <a:p>
            <a:pPr marL="285750" indent="-285750">
              <a:buFont typeface="Calibri"/>
              <a:buChar char="-"/>
            </a:pPr>
            <a:r>
              <a:rPr lang="en-US" sz="2800" dirty="0" err="1"/>
              <a:t>Czas</a:t>
            </a:r>
            <a:r>
              <a:rPr lang="en-US" sz="2800" dirty="0"/>
              <a:t> </a:t>
            </a:r>
            <a:r>
              <a:rPr lang="en-US" sz="2800" dirty="0" err="1"/>
              <a:t>trenowania</a:t>
            </a:r>
            <a:r>
              <a:rPr lang="en-US" sz="2800" dirty="0"/>
              <a:t> ok. 30 min</a:t>
            </a:r>
          </a:p>
        </p:txBody>
      </p:sp>
    </p:spTree>
    <p:extLst>
      <p:ext uri="{BB962C8B-B14F-4D97-AF65-F5344CB8AC3E}">
        <p14:creationId xmlns:p14="http://schemas.microsoft.com/office/powerpoint/2010/main" val="855433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03A5681-D32E-BD8A-7499-188AC69E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4" y="4364381"/>
            <a:ext cx="4542910" cy="1970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A385B3-4B77-90E6-D598-2EE9E3C54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518" y="391169"/>
            <a:ext cx="8348018" cy="6075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267BB1-24E2-7A17-CA80-AD7F1B9A2649}"/>
              </a:ext>
            </a:extLst>
          </p:cNvPr>
          <p:cNvSpPr txBox="1"/>
          <p:nvPr/>
        </p:nvSpPr>
        <p:spPr>
          <a:xfrm>
            <a:off x="72080" y="659027"/>
            <a:ext cx="3192162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800" dirty="0"/>
              <a:t>5 </a:t>
            </a:r>
            <a:r>
              <a:rPr lang="en-US" sz="2800" err="1"/>
              <a:t>składowych</a:t>
            </a:r>
            <a:r>
              <a:rPr lang="en-US" sz="2800" dirty="0"/>
              <a:t> </a:t>
            </a:r>
            <a:r>
              <a:rPr lang="en-US" sz="2800" err="1"/>
              <a:t>lstm</a:t>
            </a:r>
            <a:endParaRPr lang="en-US" sz="2800"/>
          </a:p>
          <a:p>
            <a:pPr marL="285750" indent="-285750">
              <a:buFont typeface="Calibri"/>
              <a:buChar char="-"/>
            </a:pPr>
            <a:r>
              <a:rPr lang="en-US" sz="2800" dirty="0"/>
              <a:t>5 </a:t>
            </a:r>
            <a:r>
              <a:rPr lang="en-US" sz="2800" dirty="0" err="1"/>
              <a:t>epochów</a:t>
            </a:r>
          </a:p>
          <a:p>
            <a:pPr marL="285750" indent="-285750">
              <a:buFont typeface="Calibri"/>
              <a:buChar char="-"/>
            </a:pPr>
            <a:r>
              <a:rPr lang="en-US" sz="2800" dirty="0"/>
              <a:t>Learning rate 0.001</a:t>
            </a:r>
          </a:p>
          <a:p>
            <a:pPr marL="285750" indent="-285750">
              <a:buFont typeface="Calibri"/>
              <a:buChar char="-"/>
            </a:pPr>
            <a:r>
              <a:rPr lang="en-US" sz="2800" dirty="0"/>
              <a:t>Dane z 5 </a:t>
            </a:r>
            <a:r>
              <a:rPr lang="en-US" sz="2800" dirty="0" err="1"/>
              <a:t>miast</a:t>
            </a:r>
            <a:endParaRPr lang="en-US" sz="2800" dirty="0"/>
          </a:p>
          <a:p>
            <a:pPr marL="285750" indent="-285750">
              <a:buFont typeface="Calibri"/>
              <a:buChar char="-"/>
            </a:pPr>
            <a:r>
              <a:rPr lang="en-US" sz="2800" dirty="0" err="1"/>
              <a:t>Czas</a:t>
            </a:r>
            <a:r>
              <a:rPr lang="en-US" sz="2800" dirty="0"/>
              <a:t> </a:t>
            </a:r>
            <a:r>
              <a:rPr lang="en-US" sz="2800" dirty="0" err="1"/>
              <a:t>trenowania</a:t>
            </a:r>
            <a:r>
              <a:rPr lang="en-US" sz="2800" dirty="0"/>
              <a:t> ok. 17 min</a:t>
            </a:r>
          </a:p>
        </p:txBody>
      </p:sp>
    </p:spTree>
    <p:extLst>
      <p:ext uri="{BB962C8B-B14F-4D97-AF65-F5344CB8AC3E}">
        <p14:creationId xmlns:p14="http://schemas.microsoft.com/office/powerpoint/2010/main" val="1672582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84F98AB0-6935-0115-5A1B-0725FD6B6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38" y="308917"/>
            <a:ext cx="10454324" cy="62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70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F0FB02-84B5-3B1A-C480-FA89215F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7305"/>
            <a:ext cx="7729728" cy="1188720"/>
          </a:xfrm>
        </p:spPr>
        <p:txBody>
          <a:bodyPr/>
          <a:lstStyle/>
          <a:p>
            <a:r>
              <a:rPr lang="pl-PL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489050-3767-662F-B65A-39B761A9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l-PL"/>
          </a:p>
          <a:p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12B5186-6409-A114-4EC7-C7E483F5F561}"/>
              </a:ext>
            </a:extLst>
          </p:cNvPr>
          <p:cNvSpPr txBox="1"/>
          <p:nvPr/>
        </p:nvSpPr>
        <p:spPr>
          <a:xfrm>
            <a:off x="769257" y="2115809"/>
            <a:ext cx="106534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https://samanemami.medium.com/what-is-empirical-mode-decomposition-3ec89115db6b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https://github.com/FateMurphy/CEEMDAN_LSTM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https://www.kaggle.com/code/xylarwardhan/historical-weather-data-temperature-prediction/notebook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22222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093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3AC892-D6BA-0352-ED31-2D9CDA59E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Podejście I</a:t>
            </a:r>
            <a:br>
              <a:rPr lang="pl-PL"/>
            </a:br>
            <a:r>
              <a:rPr lang="pl-PL"/>
              <a:t>„As </a:t>
            </a:r>
            <a:r>
              <a:rPr lang="pl-PL" err="1"/>
              <a:t>yesterday</a:t>
            </a:r>
            <a:r>
              <a:rPr lang="pl-PL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11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/>
          <a:lstStyle/>
          <a:p>
            <a:r>
              <a:rPr lang="pl-PL"/>
              <a:t>Schemat blokowy</a:t>
            </a:r>
            <a:endParaRPr lang="en-GB"/>
          </a:p>
        </p:txBody>
      </p:sp>
      <p:pic>
        <p:nvPicPr>
          <p:cNvPr id="3" name="Obraz 2" descr="Obraz zawierający zrzut ekranu, tekst, krąg, Grafika&#10;&#10;Opis wygenerowany automatycznie">
            <a:extLst>
              <a:ext uri="{FF2B5EF4-FFF2-40B4-BE49-F238E27FC236}">
                <a16:creationId xmlns:a16="http://schemas.microsoft.com/office/drawing/2014/main" id="{A0F1E934-D078-B41C-DB6D-3BFD10CD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67" y="2600414"/>
            <a:ext cx="7643282" cy="2006420"/>
          </a:xfrm>
          <a:prstGeom prst="rect">
            <a:avLst/>
          </a:prstGeom>
        </p:spPr>
      </p:pic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0FE3FB3-E95D-52D0-2E38-D6E9AD9CA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41" y="4519741"/>
            <a:ext cx="5564916" cy="190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5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0463F1-4DAF-DF89-5177-955B1FC4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00063"/>
            <a:ext cx="11582400" cy="5857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C1CC0-A077-2620-4E86-887AF90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2" y="6071157"/>
            <a:ext cx="3934339" cy="5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0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3AC892-D6BA-0352-ED31-2D9CDA59E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Podejście Ii</a:t>
            </a:r>
            <a:br>
              <a:rPr lang="pl-PL"/>
            </a:br>
            <a:r>
              <a:rPr lang="pl-PL" err="1"/>
              <a:t>lstm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817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7927-A9CC-AE18-1156-934A97BA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159"/>
            <a:ext cx="7729728" cy="1188720"/>
          </a:xfrm>
        </p:spPr>
        <p:txBody>
          <a:bodyPr/>
          <a:lstStyle/>
          <a:p>
            <a:r>
              <a:rPr lang="pl-PL"/>
              <a:t>Schemat blokowy</a:t>
            </a:r>
            <a:endParaRPr lang="en-GB"/>
          </a:p>
        </p:txBody>
      </p:sp>
      <p:pic>
        <p:nvPicPr>
          <p:cNvPr id="3" name="Obraz 2" descr="Obraz zawierający zrzut ekranu, krąg, tekst, Grafika&#10;&#10;Opis wygenerowany automatycznie">
            <a:extLst>
              <a:ext uri="{FF2B5EF4-FFF2-40B4-BE49-F238E27FC236}">
                <a16:creationId xmlns:a16="http://schemas.microsoft.com/office/drawing/2014/main" id="{750D8147-3A18-E9C4-3E41-999108AA1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85" y="2847047"/>
            <a:ext cx="8775695" cy="1682487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FA57919-C47F-FA5E-C3EC-2BDFD98BA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16" y="2541058"/>
            <a:ext cx="10231966" cy="32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C66D1F-5601-8CFD-7C5A-173CA124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" y="248637"/>
            <a:ext cx="11615351" cy="5959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F3DE7E-69EA-3607-0B9F-69A9EF149B46}"/>
              </a:ext>
            </a:extLst>
          </p:cNvPr>
          <p:cNvSpPr txBox="1"/>
          <p:nvPr/>
        </p:nvSpPr>
        <p:spPr>
          <a:xfrm>
            <a:off x="586946" y="422189"/>
            <a:ext cx="350519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5h </a:t>
            </a:r>
            <a:r>
              <a:rPr lang="en-US" dirty="0" err="1"/>
              <a:t>danych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05C4B-02DD-2FF3-5AB9-C80650B7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1" y="5949134"/>
            <a:ext cx="3358720" cy="5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196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BAE5B6325C4E4AA5BE9B6A8BFF28CC" ma:contentTypeVersion="15" ma:contentTypeDescription="Create a new document." ma:contentTypeScope="" ma:versionID="298ab8dec153cac4944d4cc922277406">
  <xsd:schema xmlns:xsd="http://www.w3.org/2001/XMLSchema" xmlns:xs="http://www.w3.org/2001/XMLSchema" xmlns:p="http://schemas.microsoft.com/office/2006/metadata/properties" xmlns:ns3="6e7e3ad0-e672-4594-b3e5-4d3d9a13f89d" xmlns:ns4="9b7173ac-f31e-4b5e-887d-56e6bb1926fa" targetNamespace="http://schemas.microsoft.com/office/2006/metadata/properties" ma:root="true" ma:fieldsID="eaacf155d76d6cf2a4f2b765175c41e4" ns3:_="" ns4:_="">
    <xsd:import namespace="6e7e3ad0-e672-4594-b3e5-4d3d9a13f89d"/>
    <xsd:import namespace="9b7173ac-f31e-4b5e-887d-56e6bb1926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7e3ad0-e672-4594-b3e5-4d3d9a13f8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173ac-f31e-4b5e-887d-56e6bb1926f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875F90-E5E4-442A-BEE9-68A4BEA4429B}">
  <ds:schemaRefs>
    <ds:schemaRef ds:uri="6e7e3ad0-e672-4594-b3e5-4d3d9a13f89d"/>
    <ds:schemaRef ds:uri="9b7173ac-f31e-4b5e-887d-56e6bb1926f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7F378B-9257-456A-915B-D09CFFF207B3}">
  <ds:schemaRefs>
    <ds:schemaRef ds:uri="6e7e3ad0-e672-4594-b3e5-4d3d9a13f89d"/>
    <ds:schemaRef ds:uri="9b7173ac-f31e-4b5e-887d-56e6bb1926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00F2C11-12C2-46FB-8E09-FFC034D6BA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Application>Microsoft Office PowerPoint</Application>
  <PresentationFormat>Widescreen</PresentationFormat>
  <Slides>34</Slides>
  <Notes>0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Parcel</vt:lpstr>
      <vt:lpstr>Identyfikacja i modelowanie statystyczne</vt:lpstr>
      <vt:lpstr>Podejścia</vt:lpstr>
      <vt:lpstr>Wykorzystywany zbiór danych</vt:lpstr>
      <vt:lpstr>Podejście I „As yesterday”</vt:lpstr>
      <vt:lpstr>Schemat blokowy</vt:lpstr>
      <vt:lpstr>PowerPoint Presentation</vt:lpstr>
      <vt:lpstr>Podejście Ii lstm</vt:lpstr>
      <vt:lpstr>Schemat blokowy</vt:lpstr>
      <vt:lpstr>PowerPoint Presentation</vt:lpstr>
      <vt:lpstr>PowerPoint Presentation</vt:lpstr>
      <vt:lpstr>PowerPoint Presentation</vt:lpstr>
      <vt:lpstr>PowerPoint Presentation</vt:lpstr>
      <vt:lpstr>Podejście Iii EMD + LSTM</vt:lpstr>
      <vt:lpstr>Idea działania algorytmu emd</vt:lpstr>
      <vt:lpstr>Schemat blokowy</vt:lpstr>
      <vt:lpstr>PowerPoint Presentation</vt:lpstr>
      <vt:lpstr>Predykcja na podstawie wartości samej Temperatury</vt:lpstr>
      <vt:lpstr>Wyniki</vt:lpstr>
      <vt:lpstr>Wyniki</vt:lpstr>
      <vt:lpstr>Wyniki</vt:lpstr>
      <vt:lpstr>Wyniki</vt:lpstr>
      <vt:lpstr>Wyniki</vt:lpstr>
      <vt:lpstr>Wyniki</vt:lpstr>
      <vt:lpstr>Wyniki</vt:lpstr>
      <vt:lpstr>Wyniki</vt:lpstr>
      <vt:lpstr>Podejście IV  EMD + SPEARMAN + LSTM</vt:lpstr>
      <vt:lpstr>Schemat blokowy</vt:lpstr>
      <vt:lpstr>Podejście IV LSTM + residual error  EMD-like residual LSTM</vt:lpstr>
      <vt:lpstr>Schemat blokowy</vt:lpstr>
      <vt:lpstr>PowerPoint Presentation</vt:lpstr>
      <vt:lpstr>PowerPoint Presentation</vt:lpstr>
      <vt:lpstr>PowerPoint Presentation</vt:lpstr>
      <vt:lpstr>PowerPoint Presentation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Patryk Karnasiewicz</dc:creator>
  <cp:revision>253</cp:revision>
  <dcterms:created xsi:type="dcterms:W3CDTF">2024-04-07T18:41:08Z</dcterms:created>
  <dcterms:modified xsi:type="dcterms:W3CDTF">2024-05-22T10:01:58Z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0x010100B7BAE5B6325C4E4AA5BE9B6A8BFF28CC</vt:lpwstr>
  </property>
</Properties>
</file>