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9" r:id="rId9"/>
    <p:sldId id="270" r:id="rId10"/>
    <p:sldId id="271" r:id="rId11"/>
    <p:sldId id="273" r:id="rId12"/>
    <p:sldId id="275" r:id="rId13"/>
    <p:sldId id="302" r:id="rId14"/>
    <p:sldId id="274" r:id="rId15"/>
    <p:sldId id="276" r:id="rId16"/>
    <p:sldId id="277" r:id="rId17"/>
    <p:sldId id="300" r:id="rId18"/>
    <p:sldId id="303" r:id="rId19"/>
    <p:sldId id="301" r:id="rId20"/>
    <p:sldId id="304" r:id="rId21"/>
    <p:sldId id="305" r:id="rId22"/>
    <p:sldId id="306" r:id="rId23"/>
    <p:sldId id="307" r:id="rId24"/>
    <p:sldId id="308" r:id="rId25"/>
    <p:sldId id="309" r:id="rId26"/>
    <p:sldId id="311" r:id="rId27"/>
    <p:sldId id="318" r:id="rId28"/>
    <p:sldId id="313" r:id="rId29"/>
    <p:sldId id="314" r:id="rId30"/>
    <p:sldId id="315" r:id="rId31"/>
    <p:sldId id="31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FA6AF7E-B44D-4DBB-9E17-FEE0354F916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5BAEB65-724E-47AA-A75B-0997C876D299}">
      <dgm:prSet/>
      <dgm:spPr/>
      <dgm:t>
        <a:bodyPr/>
        <a:lstStyle/>
        <a:p>
          <a:r>
            <a:rPr lang="en-US" i="0" dirty="0"/>
            <a:t>Data</a:t>
          </a:r>
          <a:r>
            <a:rPr lang="en-US" dirty="0"/>
            <a:t> quality </a:t>
          </a:r>
          <a:r>
            <a:rPr lang="en-US" i="0" dirty="0"/>
            <a:t>metrics are the measurements by which you assess your business data. </a:t>
          </a:r>
          <a:endParaRPr lang="en-US" dirty="0"/>
        </a:p>
      </dgm:t>
    </dgm:pt>
    <dgm:pt modelId="{E571661E-791D-4985-845A-45907B5B2745}" type="parTrans" cxnId="{4A15B4B7-1FD3-424B-8650-579B5B4650F0}">
      <dgm:prSet/>
      <dgm:spPr/>
      <dgm:t>
        <a:bodyPr/>
        <a:lstStyle/>
        <a:p>
          <a:endParaRPr lang="en-US"/>
        </a:p>
      </dgm:t>
    </dgm:pt>
    <dgm:pt modelId="{45C02CAD-18C8-455C-B68A-A9FF301C33A0}" type="sibTrans" cxnId="{4A15B4B7-1FD3-424B-8650-579B5B4650F0}">
      <dgm:prSet/>
      <dgm:spPr/>
      <dgm:t>
        <a:bodyPr/>
        <a:lstStyle/>
        <a:p>
          <a:endParaRPr lang="en-US"/>
        </a:p>
      </dgm:t>
    </dgm:pt>
    <dgm:pt modelId="{C8532E22-0C49-4971-B7F9-0B2702BF5734}">
      <dgm:prSet/>
      <dgm:spPr/>
      <dgm:t>
        <a:bodyPr/>
        <a:lstStyle/>
        <a:p>
          <a:r>
            <a:rPr lang="en-US" i="0"/>
            <a:t>They benchmark how useful and relevant your data is, helping you differentiate between high-quality data and low-quality data.</a:t>
          </a:r>
          <a:endParaRPr lang="en-US"/>
        </a:p>
      </dgm:t>
    </dgm:pt>
    <dgm:pt modelId="{5C12A73C-4C8A-47BF-8935-8CFB5C8E1B50}" type="parTrans" cxnId="{AD15BDA5-9242-4DCF-A056-3D8A0761D670}">
      <dgm:prSet/>
      <dgm:spPr/>
      <dgm:t>
        <a:bodyPr/>
        <a:lstStyle/>
        <a:p>
          <a:endParaRPr lang="en-US"/>
        </a:p>
      </dgm:t>
    </dgm:pt>
    <dgm:pt modelId="{D98279C8-7B66-4F9D-B21A-B01E928273F6}" type="sibTrans" cxnId="{AD15BDA5-9242-4DCF-A056-3D8A0761D670}">
      <dgm:prSet/>
      <dgm:spPr/>
      <dgm:t>
        <a:bodyPr/>
        <a:lstStyle/>
        <a:p>
          <a:endParaRPr lang="en-US"/>
        </a:p>
      </dgm:t>
    </dgm:pt>
    <dgm:pt modelId="{DF6846EE-8B96-41C4-827C-8B0AE36042C1}" type="pres">
      <dgm:prSet presAssocID="{4FA6AF7E-B44D-4DBB-9E17-FEE0354F9166}" presName="hierChild1" presStyleCnt="0">
        <dgm:presLayoutVars>
          <dgm:chPref val="1"/>
          <dgm:dir/>
          <dgm:animOne val="branch"/>
          <dgm:animLvl val="lvl"/>
          <dgm:resizeHandles/>
        </dgm:presLayoutVars>
      </dgm:prSet>
      <dgm:spPr/>
    </dgm:pt>
    <dgm:pt modelId="{E8CDE7F4-385C-42DD-B392-A379EEC53CCF}" type="pres">
      <dgm:prSet presAssocID="{75BAEB65-724E-47AA-A75B-0997C876D299}" presName="hierRoot1" presStyleCnt="0"/>
      <dgm:spPr/>
    </dgm:pt>
    <dgm:pt modelId="{5C89AC73-26C1-4D47-9DBF-8773218A5AD5}" type="pres">
      <dgm:prSet presAssocID="{75BAEB65-724E-47AA-A75B-0997C876D299}" presName="composite" presStyleCnt="0"/>
      <dgm:spPr/>
    </dgm:pt>
    <dgm:pt modelId="{1B7B3F98-856C-4DDB-8E72-9B5768222354}" type="pres">
      <dgm:prSet presAssocID="{75BAEB65-724E-47AA-A75B-0997C876D299}" presName="background" presStyleLbl="node0" presStyleIdx="0" presStyleCnt="2"/>
      <dgm:spPr/>
    </dgm:pt>
    <dgm:pt modelId="{3F2F4B89-9259-4CA1-879E-68F2D6354D5D}" type="pres">
      <dgm:prSet presAssocID="{75BAEB65-724E-47AA-A75B-0997C876D299}" presName="text" presStyleLbl="fgAcc0" presStyleIdx="0" presStyleCnt="2">
        <dgm:presLayoutVars>
          <dgm:chPref val="3"/>
        </dgm:presLayoutVars>
      </dgm:prSet>
      <dgm:spPr/>
    </dgm:pt>
    <dgm:pt modelId="{C7E56091-2AA1-4FDC-BCA8-D0183DA0634B}" type="pres">
      <dgm:prSet presAssocID="{75BAEB65-724E-47AA-A75B-0997C876D299}" presName="hierChild2" presStyleCnt="0"/>
      <dgm:spPr/>
    </dgm:pt>
    <dgm:pt modelId="{F6FC2B89-A342-429D-A7EA-04B59CC28107}" type="pres">
      <dgm:prSet presAssocID="{C8532E22-0C49-4971-B7F9-0B2702BF5734}" presName="hierRoot1" presStyleCnt="0"/>
      <dgm:spPr/>
    </dgm:pt>
    <dgm:pt modelId="{0F8B5D8A-92A5-4864-9289-C83F5ECEF133}" type="pres">
      <dgm:prSet presAssocID="{C8532E22-0C49-4971-B7F9-0B2702BF5734}" presName="composite" presStyleCnt="0"/>
      <dgm:spPr/>
    </dgm:pt>
    <dgm:pt modelId="{784961EE-EC06-462A-BFD9-F547903A3D92}" type="pres">
      <dgm:prSet presAssocID="{C8532E22-0C49-4971-B7F9-0B2702BF5734}" presName="background" presStyleLbl="node0" presStyleIdx="1" presStyleCnt="2"/>
      <dgm:spPr/>
    </dgm:pt>
    <dgm:pt modelId="{C1687162-C398-41CA-AACE-DA29F7FC32B1}" type="pres">
      <dgm:prSet presAssocID="{C8532E22-0C49-4971-B7F9-0B2702BF5734}" presName="text" presStyleLbl="fgAcc0" presStyleIdx="1" presStyleCnt="2">
        <dgm:presLayoutVars>
          <dgm:chPref val="3"/>
        </dgm:presLayoutVars>
      </dgm:prSet>
      <dgm:spPr/>
    </dgm:pt>
    <dgm:pt modelId="{F3818068-A976-40F5-99D3-8243FC493954}" type="pres">
      <dgm:prSet presAssocID="{C8532E22-0C49-4971-B7F9-0B2702BF5734}" presName="hierChild2" presStyleCnt="0"/>
      <dgm:spPr/>
    </dgm:pt>
  </dgm:ptLst>
  <dgm:cxnLst>
    <dgm:cxn modelId="{CD0CFD1A-C37A-4874-9B54-B04EAFB11F69}" type="presOf" srcId="{75BAEB65-724E-47AA-A75B-0997C876D299}" destId="{3F2F4B89-9259-4CA1-879E-68F2D6354D5D}" srcOrd="0" destOrd="0" presId="urn:microsoft.com/office/officeart/2005/8/layout/hierarchy1"/>
    <dgm:cxn modelId="{AD15BDA5-9242-4DCF-A056-3D8A0761D670}" srcId="{4FA6AF7E-B44D-4DBB-9E17-FEE0354F9166}" destId="{C8532E22-0C49-4971-B7F9-0B2702BF5734}" srcOrd="1" destOrd="0" parTransId="{5C12A73C-4C8A-47BF-8935-8CFB5C8E1B50}" sibTransId="{D98279C8-7B66-4F9D-B21A-B01E928273F6}"/>
    <dgm:cxn modelId="{110168B1-0422-4F35-BC61-823B2FA9578F}" type="presOf" srcId="{4FA6AF7E-B44D-4DBB-9E17-FEE0354F9166}" destId="{DF6846EE-8B96-41C4-827C-8B0AE36042C1}" srcOrd="0" destOrd="0" presId="urn:microsoft.com/office/officeart/2005/8/layout/hierarchy1"/>
    <dgm:cxn modelId="{4A15B4B7-1FD3-424B-8650-579B5B4650F0}" srcId="{4FA6AF7E-B44D-4DBB-9E17-FEE0354F9166}" destId="{75BAEB65-724E-47AA-A75B-0997C876D299}" srcOrd="0" destOrd="0" parTransId="{E571661E-791D-4985-845A-45907B5B2745}" sibTransId="{45C02CAD-18C8-455C-B68A-A9FF301C33A0}"/>
    <dgm:cxn modelId="{6A3AF8F2-7538-4741-95B3-C22A04CAC0FE}" type="presOf" srcId="{C8532E22-0C49-4971-B7F9-0B2702BF5734}" destId="{C1687162-C398-41CA-AACE-DA29F7FC32B1}" srcOrd="0" destOrd="0" presId="urn:microsoft.com/office/officeart/2005/8/layout/hierarchy1"/>
    <dgm:cxn modelId="{95C15767-D80A-49AD-91D8-5B8C035AAC83}" type="presParOf" srcId="{DF6846EE-8B96-41C4-827C-8B0AE36042C1}" destId="{E8CDE7F4-385C-42DD-B392-A379EEC53CCF}" srcOrd="0" destOrd="0" presId="urn:microsoft.com/office/officeart/2005/8/layout/hierarchy1"/>
    <dgm:cxn modelId="{C98DFA44-CB38-4D69-B891-543CCB327FDC}" type="presParOf" srcId="{E8CDE7F4-385C-42DD-B392-A379EEC53CCF}" destId="{5C89AC73-26C1-4D47-9DBF-8773218A5AD5}" srcOrd="0" destOrd="0" presId="urn:microsoft.com/office/officeart/2005/8/layout/hierarchy1"/>
    <dgm:cxn modelId="{8235146C-FEE8-4F05-84DA-5CED3E1A5F62}" type="presParOf" srcId="{5C89AC73-26C1-4D47-9DBF-8773218A5AD5}" destId="{1B7B3F98-856C-4DDB-8E72-9B5768222354}" srcOrd="0" destOrd="0" presId="urn:microsoft.com/office/officeart/2005/8/layout/hierarchy1"/>
    <dgm:cxn modelId="{B7446F42-803E-4116-B45D-F59AC8813AF2}" type="presParOf" srcId="{5C89AC73-26C1-4D47-9DBF-8773218A5AD5}" destId="{3F2F4B89-9259-4CA1-879E-68F2D6354D5D}" srcOrd="1" destOrd="0" presId="urn:microsoft.com/office/officeart/2005/8/layout/hierarchy1"/>
    <dgm:cxn modelId="{5B4A87FD-8C01-4313-8D1A-96FD11D3F4F4}" type="presParOf" srcId="{E8CDE7F4-385C-42DD-B392-A379EEC53CCF}" destId="{C7E56091-2AA1-4FDC-BCA8-D0183DA0634B}" srcOrd="1" destOrd="0" presId="urn:microsoft.com/office/officeart/2005/8/layout/hierarchy1"/>
    <dgm:cxn modelId="{214EA826-3E39-4037-B88B-AD9547BA6CF0}" type="presParOf" srcId="{DF6846EE-8B96-41C4-827C-8B0AE36042C1}" destId="{F6FC2B89-A342-429D-A7EA-04B59CC28107}" srcOrd="1" destOrd="0" presId="urn:microsoft.com/office/officeart/2005/8/layout/hierarchy1"/>
    <dgm:cxn modelId="{5306BAF6-6293-4D99-8A49-F391FCBA0211}" type="presParOf" srcId="{F6FC2B89-A342-429D-A7EA-04B59CC28107}" destId="{0F8B5D8A-92A5-4864-9289-C83F5ECEF133}" srcOrd="0" destOrd="0" presId="urn:microsoft.com/office/officeart/2005/8/layout/hierarchy1"/>
    <dgm:cxn modelId="{A2C6FA87-FB3E-42B5-9222-9B9BB5257E65}" type="presParOf" srcId="{0F8B5D8A-92A5-4864-9289-C83F5ECEF133}" destId="{784961EE-EC06-462A-BFD9-F547903A3D92}" srcOrd="0" destOrd="0" presId="urn:microsoft.com/office/officeart/2005/8/layout/hierarchy1"/>
    <dgm:cxn modelId="{7F907E42-4B88-4FEF-8F29-9618653DBF63}" type="presParOf" srcId="{0F8B5D8A-92A5-4864-9289-C83F5ECEF133}" destId="{C1687162-C398-41CA-AACE-DA29F7FC32B1}" srcOrd="1" destOrd="0" presId="urn:microsoft.com/office/officeart/2005/8/layout/hierarchy1"/>
    <dgm:cxn modelId="{D278F456-5C9A-439F-A9CF-5CBC9C2A3540}" type="presParOf" srcId="{F6FC2B89-A342-429D-A7EA-04B59CC28107}" destId="{F3818068-A976-40F5-99D3-8243FC4939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60687-196F-42A5-8F4F-736AF32EADB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C4C47E91-643C-4725-9695-189A23828D68}">
      <dgm:prSet/>
      <dgm:spPr/>
      <dgm:t>
        <a:bodyPr/>
        <a:lstStyle/>
        <a:p>
          <a:r>
            <a:rPr lang="en-US" b="0" i="0" dirty="0"/>
            <a:t>Data cleansing is </a:t>
          </a:r>
          <a:r>
            <a:rPr lang="en-US" i="0" dirty="0"/>
            <a:t>the process of identifying and resolving corrupt, inaccurate, or irrelevant data.</a:t>
          </a:r>
          <a:endParaRPr lang="en-US" dirty="0"/>
        </a:p>
      </dgm:t>
    </dgm:pt>
    <dgm:pt modelId="{CCFCC8A6-CAA8-48AB-8E06-8FF6FB085CD3}" type="parTrans" cxnId="{18247E35-2E5C-4134-92A5-3D4C3E4DB2CB}">
      <dgm:prSet/>
      <dgm:spPr/>
      <dgm:t>
        <a:bodyPr/>
        <a:lstStyle/>
        <a:p>
          <a:endParaRPr lang="en-US"/>
        </a:p>
      </dgm:t>
    </dgm:pt>
    <dgm:pt modelId="{91845C76-C385-47FA-8A61-FDC1CB9211FB}" type="sibTrans" cxnId="{18247E35-2E5C-4134-92A5-3D4C3E4DB2CB}">
      <dgm:prSet/>
      <dgm:spPr/>
      <dgm:t>
        <a:bodyPr/>
        <a:lstStyle/>
        <a:p>
          <a:endParaRPr lang="en-US"/>
        </a:p>
      </dgm:t>
    </dgm:pt>
    <dgm:pt modelId="{69932BBE-7443-4A61-9FDD-73D6B4BF6BD6}">
      <dgm:prSet/>
      <dgm:spPr/>
      <dgm:t>
        <a:bodyPr/>
        <a:lstStyle/>
        <a:p>
          <a:r>
            <a:rPr lang="en-US" dirty="0"/>
            <a:t>Handled missing values</a:t>
          </a:r>
        </a:p>
      </dgm:t>
    </dgm:pt>
    <dgm:pt modelId="{CD06E40D-1B50-475B-BCF3-12F8B68FCE48}" type="parTrans" cxnId="{70282816-71B1-4683-A521-AB266407471A}">
      <dgm:prSet/>
      <dgm:spPr/>
      <dgm:t>
        <a:bodyPr/>
        <a:lstStyle/>
        <a:p>
          <a:endParaRPr lang="en-US"/>
        </a:p>
      </dgm:t>
    </dgm:pt>
    <dgm:pt modelId="{F2150C22-AF74-46F2-97CD-4CE886E6609F}" type="sibTrans" cxnId="{70282816-71B1-4683-A521-AB266407471A}">
      <dgm:prSet/>
      <dgm:spPr/>
      <dgm:t>
        <a:bodyPr/>
        <a:lstStyle/>
        <a:p>
          <a:endParaRPr lang="en-US"/>
        </a:p>
      </dgm:t>
    </dgm:pt>
    <dgm:pt modelId="{6DB2E1F7-6128-42A4-9049-E7A90086C0E7}">
      <dgm:prSet/>
      <dgm:spPr/>
      <dgm:t>
        <a:bodyPr/>
        <a:lstStyle/>
        <a:p>
          <a:r>
            <a:rPr lang="en-US"/>
            <a:t>Handled name spaces</a:t>
          </a:r>
        </a:p>
      </dgm:t>
    </dgm:pt>
    <dgm:pt modelId="{79AE0683-C172-442D-9381-8AECFAC69EE3}" type="parTrans" cxnId="{69E40933-0297-49A8-896A-5593A2E6245B}">
      <dgm:prSet/>
      <dgm:spPr/>
      <dgm:t>
        <a:bodyPr/>
        <a:lstStyle/>
        <a:p>
          <a:endParaRPr lang="en-US"/>
        </a:p>
      </dgm:t>
    </dgm:pt>
    <dgm:pt modelId="{98A10274-0057-4C08-A0DA-65362C390E20}" type="sibTrans" cxnId="{69E40933-0297-49A8-896A-5593A2E6245B}">
      <dgm:prSet/>
      <dgm:spPr/>
      <dgm:t>
        <a:bodyPr/>
        <a:lstStyle/>
        <a:p>
          <a:endParaRPr lang="en-US"/>
        </a:p>
      </dgm:t>
    </dgm:pt>
    <dgm:pt modelId="{68DD43D3-EAAA-409B-BDF4-DFBC417837D0}">
      <dgm:prSet/>
      <dgm:spPr/>
      <dgm:t>
        <a:bodyPr/>
        <a:lstStyle/>
        <a:p>
          <a:r>
            <a:rPr lang="en-US" dirty="0"/>
            <a:t>Handled date format</a:t>
          </a:r>
        </a:p>
      </dgm:t>
    </dgm:pt>
    <dgm:pt modelId="{4A860840-DA3B-4A4C-AC17-76CEE6FA34FA}" type="parTrans" cxnId="{E928E4D3-89CD-40D2-B6FF-666059D73F54}">
      <dgm:prSet/>
      <dgm:spPr/>
      <dgm:t>
        <a:bodyPr/>
        <a:lstStyle/>
        <a:p>
          <a:endParaRPr lang="en-US"/>
        </a:p>
      </dgm:t>
    </dgm:pt>
    <dgm:pt modelId="{9459FC32-DACD-4261-829A-0F6D1453F0F5}" type="sibTrans" cxnId="{E928E4D3-89CD-40D2-B6FF-666059D73F54}">
      <dgm:prSet/>
      <dgm:spPr/>
      <dgm:t>
        <a:bodyPr/>
        <a:lstStyle/>
        <a:p>
          <a:endParaRPr lang="en-US"/>
        </a:p>
      </dgm:t>
    </dgm:pt>
    <dgm:pt modelId="{7E9FC563-CCB2-49B8-9F2D-4F2571BCE035}" type="pres">
      <dgm:prSet presAssocID="{E4160687-196F-42A5-8F4F-736AF32EADB6}" presName="linear" presStyleCnt="0">
        <dgm:presLayoutVars>
          <dgm:animLvl val="lvl"/>
          <dgm:resizeHandles val="exact"/>
        </dgm:presLayoutVars>
      </dgm:prSet>
      <dgm:spPr/>
    </dgm:pt>
    <dgm:pt modelId="{D91DA463-F852-45AC-9807-00019B89D5E0}" type="pres">
      <dgm:prSet presAssocID="{C4C47E91-643C-4725-9695-189A23828D68}" presName="parentText" presStyleLbl="node1" presStyleIdx="0" presStyleCnt="4">
        <dgm:presLayoutVars>
          <dgm:chMax val="0"/>
          <dgm:bulletEnabled val="1"/>
        </dgm:presLayoutVars>
      </dgm:prSet>
      <dgm:spPr/>
    </dgm:pt>
    <dgm:pt modelId="{2A7E1765-5D57-47C7-93D7-52F8771BBC33}" type="pres">
      <dgm:prSet presAssocID="{91845C76-C385-47FA-8A61-FDC1CB9211FB}" presName="spacer" presStyleCnt="0"/>
      <dgm:spPr/>
    </dgm:pt>
    <dgm:pt modelId="{6D8B2E04-D0B4-4BF8-A229-387F825323CF}" type="pres">
      <dgm:prSet presAssocID="{69932BBE-7443-4A61-9FDD-73D6B4BF6BD6}" presName="parentText" presStyleLbl="node1" presStyleIdx="1" presStyleCnt="4">
        <dgm:presLayoutVars>
          <dgm:chMax val="0"/>
          <dgm:bulletEnabled val="1"/>
        </dgm:presLayoutVars>
      </dgm:prSet>
      <dgm:spPr/>
    </dgm:pt>
    <dgm:pt modelId="{69201513-45AC-44CA-A90E-21936F2E6868}" type="pres">
      <dgm:prSet presAssocID="{F2150C22-AF74-46F2-97CD-4CE886E6609F}" presName="spacer" presStyleCnt="0"/>
      <dgm:spPr/>
    </dgm:pt>
    <dgm:pt modelId="{3E3F23A7-610A-4D24-8AEB-F6A9AF0E7CF6}" type="pres">
      <dgm:prSet presAssocID="{6DB2E1F7-6128-42A4-9049-E7A90086C0E7}" presName="parentText" presStyleLbl="node1" presStyleIdx="2" presStyleCnt="4">
        <dgm:presLayoutVars>
          <dgm:chMax val="0"/>
          <dgm:bulletEnabled val="1"/>
        </dgm:presLayoutVars>
      </dgm:prSet>
      <dgm:spPr/>
    </dgm:pt>
    <dgm:pt modelId="{9A9AC392-A80B-41BD-8B55-06944BAD992A}" type="pres">
      <dgm:prSet presAssocID="{98A10274-0057-4C08-A0DA-65362C390E20}" presName="spacer" presStyleCnt="0"/>
      <dgm:spPr/>
    </dgm:pt>
    <dgm:pt modelId="{F6D0EC92-8BF6-413B-87C0-AF11FD5D5A75}" type="pres">
      <dgm:prSet presAssocID="{68DD43D3-EAAA-409B-BDF4-DFBC417837D0}" presName="parentText" presStyleLbl="node1" presStyleIdx="3" presStyleCnt="4">
        <dgm:presLayoutVars>
          <dgm:chMax val="0"/>
          <dgm:bulletEnabled val="1"/>
        </dgm:presLayoutVars>
      </dgm:prSet>
      <dgm:spPr/>
    </dgm:pt>
  </dgm:ptLst>
  <dgm:cxnLst>
    <dgm:cxn modelId="{70282816-71B1-4683-A521-AB266407471A}" srcId="{E4160687-196F-42A5-8F4F-736AF32EADB6}" destId="{69932BBE-7443-4A61-9FDD-73D6B4BF6BD6}" srcOrd="1" destOrd="0" parTransId="{CD06E40D-1B50-475B-BCF3-12F8B68FCE48}" sibTransId="{F2150C22-AF74-46F2-97CD-4CE886E6609F}"/>
    <dgm:cxn modelId="{69E40933-0297-49A8-896A-5593A2E6245B}" srcId="{E4160687-196F-42A5-8F4F-736AF32EADB6}" destId="{6DB2E1F7-6128-42A4-9049-E7A90086C0E7}" srcOrd="2" destOrd="0" parTransId="{79AE0683-C172-442D-9381-8AECFAC69EE3}" sibTransId="{98A10274-0057-4C08-A0DA-65362C390E20}"/>
    <dgm:cxn modelId="{18247E35-2E5C-4134-92A5-3D4C3E4DB2CB}" srcId="{E4160687-196F-42A5-8F4F-736AF32EADB6}" destId="{C4C47E91-643C-4725-9695-189A23828D68}" srcOrd="0" destOrd="0" parTransId="{CCFCC8A6-CAA8-48AB-8E06-8FF6FB085CD3}" sibTransId="{91845C76-C385-47FA-8A61-FDC1CB9211FB}"/>
    <dgm:cxn modelId="{34E3E860-F6B1-498C-959D-E9CAECA215FC}" type="presOf" srcId="{C4C47E91-643C-4725-9695-189A23828D68}" destId="{D91DA463-F852-45AC-9807-00019B89D5E0}" srcOrd="0" destOrd="0" presId="urn:microsoft.com/office/officeart/2005/8/layout/vList2"/>
    <dgm:cxn modelId="{8EB95DA8-1272-4306-B8C2-8FD86BAC284E}" type="presOf" srcId="{69932BBE-7443-4A61-9FDD-73D6B4BF6BD6}" destId="{6D8B2E04-D0B4-4BF8-A229-387F825323CF}" srcOrd="0" destOrd="0" presId="urn:microsoft.com/office/officeart/2005/8/layout/vList2"/>
    <dgm:cxn modelId="{FB0FBCAA-D739-4589-AEF0-9B318DDFA039}" type="presOf" srcId="{68DD43D3-EAAA-409B-BDF4-DFBC417837D0}" destId="{F6D0EC92-8BF6-413B-87C0-AF11FD5D5A75}" srcOrd="0" destOrd="0" presId="urn:microsoft.com/office/officeart/2005/8/layout/vList2"/>
    <dgm:cxn modelId="{C750B2BF-A861-405E-9DCB-35131D725CDA}" type="presOf" srcId="{6DB2E1F7-6128-42A4-9049-E7A90086C0E7}" destId="{3E3F23A7-610A-4D24-8AEB-F6A9AF0E7CF6}" srcOrd="0" destOrd="0" presId="urn:microsoft.com/office/officeart/2005/8/layout/vList2"/>
    <dgm:cxn modelId="{E928E4D3-89CD-40D2-B6FF-666059D73F54}" srcId="{E4160687-196F-42A5-8F4F-736AF32EADB6}" destId="{68DD43D3-EAAA-409B-BDF4-DFBC417837D0}" srcOrd="3" destOrd="0" parTransId="{4A860840-DA3B-4A4C-AC17-76CEE6FA34FA}" sibTransId="{9459FC32-DACD-4261-829A-0F6D1453F0F5}"/>
    <dgm:cxn modelId="{D98263E8-4E15-47BE-B6BA-B23666F1EBD8}" type="presOf" srcId="{E4160687-196F-42A5-8F4F-736AF32EADB6}" destId="{7E9FC563-CCB2-49B8-9F2D-4F2571BCE035}" srcOrd="0" destOrd="0" presId="urn:microsoft.com/office/officeart/2005/8/layout/vList2"/>
    <dgm:cxn modelId="{47C843EA-D1F6-40BF-A05B-BE451B3D97D2}" type="presParOf" srcId="{7E9FC563-CCB2-49B8-9F2D-4F2571BCE035}" destId="{D91DA463-F852-45AC-9807-00019B89D5E0}" srcOrd="0" destOrd="0" presId="urn:microsoft.com/office/officeart/2005/8/layout/vList2"/>
    <dgm:cxn modelId="{8A05B60E-5EC5-40B7-95E8-D74CFE83BA0F}" type="presParOf" srcId="{7E9FC563-CCB2-49B8-9F2D-4F2571BCE035}" destId="{2A7E1765-5D57-47C7-93D7-52F8771BBC33}" srcOrd="1" destOrd="0" presId="urn:microsoft.com/office/officeart/2005/8/layout/vList2"/>
    <dgm:cxn modelId="{64429CE7-1AB9-4D82-82FA-3FC6D34895DF}" type="presParOf" srcId="{7E9FC563-CCB2-49B8-9F2D-4F2571BCE035}" destId="{6D8B2E04-D0B4-4BF8-A229-387F825323CF}" srcOrd="2" destOrd="0" presId="urn:microsoft.com/office/officeart/2005/8/layout/vList2"/>
    <dgm:cxn modelId="{7207351C-8D26-4B31-9767-C0B2F0CA0CD2}" type="presParOf" srcId="{7E9FC563-CCB2-49B8-9F2D-4F2571BCE035}" destId="{69201513-45AC-44CA-A90E-21936F2E6868}" srcOrd="3" destOrd="0" presId="urn:microsoft.com/office/officeart/2005/8/layout/vList2"/>
    <dgm:cxn modelId="{65FE4C92-02D6-44F4-83C4-CA1CCAE5E615}" type="presParOf" srcId="{7E9FC563-CCB2-49B8-9F2D-4F2571BCE035}" destId="{3E3F23A7-610A-4D24-8AEB-F6A9AF0E7CF6}" srcOrd="4" destOrd="0" presId="urn:microsoft.com/office/officeart/2005/8/layout/vList2"/>
    <dgm:cxn modelId="{5EF93B2D-E54C-47B1-963C-14CA7E712751}" type="presParOf" srcId="{7E9FC563-CCB2-49B8-9F2D-4F2571BCE035}" destId="{9A9AC392-A80B-41BD-8B55-06944BAD992A}" srcOrd="5" destOrd="0" presId="urn:microsoft.com/office/officeart/2005/8/layout/vList2"/>
    <dgm:cxn modelId="{8B901CAD-9298-47E4-B48C-46412019D73F}" type="presParOf" srcId="{7E9FC563-CCB2-49B8-9F2D-4F2571BCE035}" destId="{F6D0EC92-8BF6-413B-87C0-AF11FD5D5A7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A6AF7E-B44D-4DBB-9E17-FEE0354F91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8532E22-0C49-4971-B7F9-0B2702BF5734}">
      <dgm:prSet/>
      <dgm:spPr/>
      <dgm:t>
        <a:bodyPr/>
        <a:lstStyle/>
        <a:p>
          <a:r>
            <a:rPr lang="en-US" b="0" i="0" dirty="0"/>
            <a:t>Data lineage is </a:t>
          </a:r>
          <a:r>
            <a:rPr lang="en-US" b="1" i="0" dirty="0"/>
            <a:t>the process of understanding, recording, and visualizing data as it flows from data sources to consumption</a:t>
          </a:r>
          <a:r>
            <a:rPr lang="en-US" b="0" i="0" dirty="0"/>
            <a:t>.</a:t>
          </a:r>
          <a:endParaRPr lang="en-US" dirty="0"/>
        </a:p>
      </dgm:t>
    </dgm:pt>
    <dgm:pt modelId="{5C12A73C-4C8A-47BF-8935-8CFB5C8E1B50}" type="parTrans" cxnId="{AD15BDA5-9242-4DCF-A056-3D8A0761D670}">
      <dgm:prSet/>
      <dgm:spPr/>
      <dgm:t>
        <a:bodyPr/>
        <a:lstStyle/>
        <a:p>
          <a:endParaRPr lang="en-US"/>
        </a:p>
      </dgm:t>
    </dgm:pt>
    <dgm:pt modelId="{D98279C8-7B66-4F9D-B21A-B01E928273F6}" type="sibTrans" cxnId="{AD15BDA5-9242-4DCF-A056-3D8A0761D670}">
      <dgm:prSet/>
      <dgm:spPr/>
      <dgm:t>
        <a:bodyPr/>
        <a:lstStyle/>
        <a:p>
          <a:endParaRPr lang="en-US"/>
        </a:p>
      </dgm:t>
    </dgm:pt>
    <dgm:pt modelId="{DE09C778-7264-40FC-9939-890DD93A6BFA}">
      <dgm:prSet/>
      <dgm:spPr/>
      <dgm:t>
        <a:bodyPr/>
        <a:lstStyle/>
        <a:p>
          <a:r>
            <a:rPr lang="en-US" b="0" i="0" dirty="0"/>
            <a:t>Includes all transformations the data underwent along the way—how the data was transformed, what changed, and why.</a:t>
          </a:r>
          <a:endParaRPr lang="en-US" dirty="0"/>
        </a:p>
      </dgm:t>
    </dgm:pt>
    <dgm:pt modelId="{00F04FA8-3AC0-4373-ADC1-9E66188E0FBB}" type="parTrans" cxnId="{B95C0A41-7016-436C-B10F-BF405DBC321C}">
      <dgm:prSet/>
      <dgm:spPr/>
      <dgm:t>
        <a:bodyPr/>
        <a:lstStyle/>
        <a:p>
          <a:endParaRPr lang="en-IN"/>
        </a:p>
      </dgm:t>
    </dgm:pt>
    <dgm:pt modelId="{6230EC82-A3E2-449F-96ED-2D85AE42AFF7}" type="sibTrans" cxnId="{B95C0A41-7016-436C-B10F-BF405DBC321C}">
      <dgm:prSet/>
      <dgm:spPr/>
      <dgm:t>
        <a:bodyPr/>
        <a:lstStyle/>
        <a:p>
          <a:endParaRPr lang="en-IN"/>
        </a:p>
      </dgm:t>
    </dgm:pt>
    <dgm:pt modelId="{DF6846EE-8B96-41C4-827C-8B0AE36042C1}" type="pres">
      <dgm:prSet presAssocID="{4FA6AF7E-B44D-4DBB-9E17-FEE0354F9166}" presName="hierChild1" presStyleCnt="0">
        <dgm:presLayoutVars>
          <dgm:chPref val="1"/>
          <dgm:dir/>
          <dgm:animOne val="branch"/>
          <dgm:animLvl val="lvl"/>
          <dgm:resizeHandles/>
        </dgm:presLayoutVars>
      </dgm:prSet>
      <dgm:spPr/>
    </dgm:pt>
    <dgm:pt modelId="{F6FC2B89-A342-429D-A7EA-04B59CC28107}" type="pres">
      <dgm:prSet presAssocID="{C8532E22-0C49-4971-B7F9-0B2702BF5734}" presName="hierRoot1" presStyleCnt="0"/>
      <dgm:spPr/>
    </dgm:pt>
    <dgm:pt modelId="{0F8B5D8A-92A5-4864-9289-C83F5ECEF133}" type="pres">
      <dgm:prSet presAssocID="{C8532E22-0C49-4971-B7F9-0B2702BF5734}" presName="composite" presStyleCnt="0"/>
      <dgm:spPr/>
    </dgm:pt>
    <dgm:pt modelId="{784961EE-EC06-462A-BFD9-F547903A3D92}" type="pres">
      <dgm:prSet presAssocID="{C8532E22-0C49-4971-B7F9-0B2702BF5734}" presName="background" presStyleLbl="node0" presStyleIdx="0" presStyleCnt="2"/>
      <dgm:spPr/>
    </dgm:pt>
    <dgm:pt modelId="{C1687162-C398-41CA-AACE-DA29F7FC32B1}" type="pres">
      <dgm:prSet presAssocID="{C8532E22-0C49-4971-B7F9-0B2702BF5734}" presName="text" presStyleLbl="fgAcc0" presStyleIdx="0" presStyleCnt="2">
        <dgm:presLayoutVars>
          <dgm:chPref val="3"/>
        </dgm:presLayoutVars>
      </dgm:prSet>
      <dgm:spPr/>
    </dgm:pt>
    <dgm:pt modelId="{F3818068-A976-40F5-99D3-8243FC493954}" type="pres">
      <dgm:prSet presAssocID="{C8532E22-0C49-4971-B7F9-0B2702BF5734}" presName="hierChild2" presStyleCnt="0"/>
      <dgm:spPr/>
    </dgm:pt>
    <dgm:pt modelId="{57C1ED28-652C-439B-B4EC-E2126973E1F9}" type="pres">
      <dgm:prSet presAssocID="{DE09C778-7264-40FC-9939-890DD93A6BFA}" presName="hierRoot1" presStyleCnt="0"/>
      <dgm:spPr/>
    </dgm:pt>
    <dgm:pt modelId="{BBDBA5C6-2080-4140-A4BE-E70C8829F71A}" type="pres">
      <dgm:prSet presAssocID="{DE09C778-7264-40FC-9939-890DD93A6BFA}" presName="composite" presStyleCnt="0"/>
      <dgm:spPr/>
    </dgm:pt>
    <dgm:pt modelId="{1298ADA2-82D0-44FE-9F15-A90C50605B19}" type="pres">
      <dgm:prSet presAssocID="{DE09C778-7264-40FC-9939-890DD93A6BFA}" presName="background" presStyleLbl="node0" presStyleIdx="1" presStyleCnt="2"/>
      <dgm:spPr/>
    </dgm:pt>
    <dgm:pt modelId="{98E250C5-FBED-4378-964E-48AA0EB84332}" type="pres">
      <dgm:prSet presAssocID="{DE09C778-7264-40FC-9939-890DD93A6BFA}" presName="text" presStyleLbl="fgAcc0" presStyleIdx="1" presStyleCnt="2">
        <dgm:presLayoutVars>
          <dgm:chPref val="3"/>
        </dgm:presLayoutVars>
      </dgm:prSet>
      <dgm:spPr/>
    </dgm:pt>
    <dgm:pt modelId="{18A6BEA0-AC5A-478C-89F9-7F59F36ED8EA}" type="pres">
      <dgm:prSet presAssocID="{DE09C778-7264-40FC-9939-890DD93A6BFA}" presName="hierChild2" presStyleCnt="0"/>
      <dgm:spPr/>
    </dgm:pt>
  </dgm:ptLst>
  <dgm:cxnLst>
    <dgm:cxn modelId="{B95C0A41-7016-436C-B10F-BF405DBC321C}" srcId="{4FA6AF7E-B44D-4DBB-9E17-FEE0354F9166}" destId="{DE09C778-7264-40FC-9939-890DD93A6BFA}" srcOrd="1" destOrd="0" parTransId="{00F04FA8-3AC0-4373-ADC1-9E66188E0FBB}" sibTransId="{6230EC82-A3E2-449F-96ED-2D85AE42AFF7}"/>
    <dgm:cxn modelId="{AD15BDA5-9242-4DCF-A056-3D8A0761D670}" srcId="{4FA6AF7E-B44D-4DBB-9E17-FEE0354F9166}" destId="{C8532E22-0C49-4971-B7F9-0B2702BF5734}" srcOrd="0" destOrd="0" parTransId="{5C12A73C-4C8A-47BF-8935-8CFB5C8E1B50}" sibTransId="{D98279C8-7B66-4F9D-B21A-B01E928273F6}"/>
    <dgm:cxn modelId="{C00626A6-EC1E-40BA-9815-798095668934}" type="presOf" srcId="{DE09C778-7264-40FC-9939-890DD93A6BFA}" destId="{98E250C5-FBED-4378-964E-48AA0EB84332}" srcOrd="0" destOrd="0" presId="urn:microsoft.com/office/officeart/2005/8/layout/hierarchy1"/>
    <dgm:cxn modelId="{110168B1-0422-4F35-BC61-823B2FA9578F}" type="presOf" srcId="{4FA6AF7E-B44D-4DBB-9E17-FEE0354F9166}" destId="{DF6846EE-8B96-41C4-827C-8B0AE36042C1}" srcOrd="0" destOrd="0" presId="urn:microsoft.com/office/officeart/2005/8/layout/hierarchy1"/>
    <dgm:cxn modelId="{6A3AF8F2-7538-4741-95B3-C22A04CAC0FE}" type="presOf" srcId="{C8532E22-0C49-4971-B7F9-0B2702BF5734}" destId="{C1687162-C398-41CA-AACE-DA29F7FC32B1}" srcOrd="0" destOrd="0" presId="urn:microsoft.com/office/officeart/2005/8/layout/hierarchy1"/>
    <dgm:cxn modelId="{214EA826-3E39-4037-B88B-AD9547BA6CF0}" type="presParOf" srcId="{DF6846EE-8B96-41C4-827C-8B0AE36042C1}" destId="{F6FC2B89-A342-429D-A7EA-04B59CC28107}" srcOrd="0" destOrd="0" presId="urn:microsoft.com/office/officeart/2005/8/layout/hierarchy1"/>
    <dgm:cxn modelId="{5306BAF6-6293-4D99-8A49-F391FCBA0211}" type="presParOf" srcId="{F6FC2B89-A342-429D-A7EA-04B59CC28107}" destId="{0F8B5D8A-92A5-4864-9289-C83F5ECEF133}" srcOrd="0" destOrd="0" presId="urn:microsoft.com/office/officeart/2005/8/layout/hierarchy1"/>
    <dgm:cxn modelId="{A2C6FA87-FB3E-42B5-9222-9B9BB5257E65}" type="presParOf" srcId="{0F8B5D8A-92A5-4864-9289-C83F5ECEF133}" destId="{784961EE-EC06-462A-BFD9-F547903A3D92}" srcOrd="0" destOrd="0" presId="urn:microsoft.com/office/officeart/2005/8/layout/hierarchy1"/>
    <dgm:cxn modelId="{7F907E42-4B88-4FEF-8F29-9618653DBF63}" type="presParOf" srcId="{0F8B5D8A-92A5-4864-9289-C83F5ECEF133}" destId="{C1687162-C398-41CA-AACE-DA29F7FC32B1}" srcOrd="1" destOrd="0" presId="urn:microsoft.com/office/officeart/2005/8/layout/hierarchy1"/>
    <dgm:cxn modelId="{D278F456-5C9A-439F-A9CF-5CBC9C2A3540}" type="presParOf" srcId="{F6FC2B89-A342-429D-A7EA-04B59CC28107}" destId="{F3818068-A976-40F5-99D3-8243FC493954}" srcOrd="1" destOrd="0" presId="urn:microsoft.com/office/officeart/2005/8/layout/hierarchy1"/>
    <dgm:cxn modelId="{0E9FBC4D-8121-4B27-874C-3BED169BA3C6}" type="presParOf" srcId="{DF6846EE-8B96-41C4-827C-8B0AE36042C1}" destId="{57C1ED28-652C-439B-B4EC-E2126973E1F9}" srcOrd="1" destOrd="0" presId="urn:microsoft.com/office/officeart/2005/8/layout/hierarchy1"/>
    <dgm:cxn modelId="{A0440341-58C3-4125-BF03-212BB9642522}" type="presParOf" srcId="{57C1ED28-652C-439B-B4EC-E2126973E1F9}" destId="{BBDBA5C6-2080-4140-A4BE-E70C8829F71A}" srcOrd="0" destOrd="0" presId="urn:microsoft.com/office/officeart/2005/8/layout/hierarchy1"/>
    <dgm:cxn modelId="{396E7E33-FEB9-4E2E-A3F1-5700F9381E2B}" type="presParOf" srcId="{BBDBA5C6-2080-4140-A4BE-E70C8829F71A}" destId="{1298ADA2-82D0-44FE-9F15-A90C50605B19}" srcOrd="0" destOrd="0" presId="urn:microsoft.com/office/officeart/2005/8/layout/hierarchy1"/>
    <dgm:cxn modelId="{05E184EC-504B-45CD-B10C-731C229C3772}" type="presParOf" srcId="{BBDBA5C6-2080-4140-A4BE-E70C8829F71A}" destId="{98E250C5-FBED-4378-964E-48AA0EB84332}" srcOrd="1" destOrd="0" presId="urn:microsoft.com/office/officeart/2005/8/layout/hierarchy1"/>
    <dgm:cxn modelId="{A3393B19-D712-479D-BB25-EC382C0B20D8}" type="presParOf" srcId="{57C1ED28-652C-439B-B4EC-E2126973E1F9}" destId="{18A6BEA0-AC5A-478C-89F9-7F59F36ED8E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05F73B-86E9-4293-88C6-484921CCE10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5F957A8-4293-4606-87E7-1EDD78C0A8D8}">
      <dgm:prSet/>
      <dgm:spPr/>
      <dgm:t>
        <a:bodyPr/>
        <a:lstStyle/>
        <a:p>
          <a:r>
            <a:rPr lang="en-US" b="1" i="0"/>
            <a:t>Metadata management</a:t>
          </a:r>
          <a:r>
            <a:rPr lang="en-US" b="0" i="0"/>
            <a:t> is the business discipline of managing the metadata about data. It gives meaning to and describes the information assets in your organization. Metadata unlocks the value of your data by improving that data’s usability and findability. </a:t>
          </a:r>
          <a:endParaRPr lang="en-US"/>
        </a:p>
      </dgm:t>
    </dgm:pt>
    <dgm:pt modelId="{17B46AE9-58CD-4D32-827B-EB0C2B9BE6EE}" type="parTrans" cxnId="{14610457-4E9A-4D96-A2E7-429F6CF6EF95}">
      <dgm:prSet/>
      <dgm:spPr/>
      <dgm:t>
        <a:bodyPr/>
        <a:lstStyle/>
        <a:p>
          <a:endParaRPr lang="en-US"/>
        </a:p>
      </dgm:t>
    </dgm:pt>
    <dgm:pt modelId="{F59EC942-D430-4727-856D-4E02778C03B3}" type="sibTrans" cxnId="{14610457-4E9A-4D96-A2E7-429F6CF6EF95}">
      <dgm:prSet/>
      <dgm:spPr/>
      <dgm:t>
        <a:bodyPr/>
        <a:lstStyle/>
        <a:p>
          <a:endParaRPr lang="en-US"/>
        </a:p>
      </dgm:t>
    </dgm:pt>
    <dgm:pt modelId="{852CE9AC-4777-497F-8ABA-01D53BFAD95C}">
      <dgm:prSet/>
      <dgm:spPr/>
      <dgm:t>
        <a:bodyPr/>
        <a:lstStyle/>
        <a:p>
          <a:r>
            <a:rPr lang="en-US" b="0" i="0"/>
            <a:t>Metadata gives basic information about data—including file type, time of creation, size of file, author, and more.</a:t>
          </a:r>
          <a:endParaRPr lang="en-US"/>
        </a:p>
      </dgm:t>
    </dgm:pt>
    <dgm:pt modelId="{7CDB8892-ACA5-4DDD-A1A4-7906809EF8B7}" type="parTrans" cxnId="{27C4AFA9-9355-4C57-A627-6857E9481A5F}">
      <dgm:prSet/>
      <dgm:spPr/>
      <dgm:t>
        <a:bodyPr/>
        <a:lstStyle/>
        <a:p>
          <a:endParaRPr lang="en-US"/>
        </a:p>
      </dgm:t>
    </dgm:pt>
    <dgm:pt modelId="{45ADE030-7344-4E3F-8A85-50428DDD1132}" type="sibTrans" cxnId="{27C4AFA9-9355-4C57-A627-6857E9481A5F}">
      <dgm:prSet/>
      <dgm:spPr/>
      <dgm:t>
        <a:bodyPr/>
        <a:lstStyle/>
        <a:p>
          <a:endParaRPr lang="en-US"/>
        </a:p>
      </dgm:t>
    </dgm:pt>
    <dgm:pt modelId="{DCD1A3CE-7F87-4B70-8994-6E05E34A1979}" type="pres">
      <dgm:prSet presAssocID="{8E05F73B-86E9-4293-88C6-484921CCE101}" presName="root" presStyleCnt="0">
        <dgm:presLayoutVars>
          <dgm:dir/>
          <dgm:resizeHandles val="exact"/>
        </dgm:presLayoutVars>
      </dgm:prSet>
      <dgm:spPr/>
    </dgm:pt>
    <dgm:pt modelId="{46DD820A-917F-475E-8FE7-F002AE6B6583}" type="pres">
      <dgm:prSet presAssocID="{C5F957A8-4293-4606-87E7-1EDD78C0A8D8}" presName="compNode" presStyleCnt="0"/>
      <dgm:spPr/>
    </dgm:pt>
    <dgm:pt modelId="{2FE5EBDB-5A67-4424-91E8-40DC5FC62A3D}" type="pres">
      <dgm:prSet presAssocID="{C5F957A8-4293-4606-87E7-1EDD78C0A8D8}" presName="bgRect" presStyleLbl="bgShp" presStyleIdx="0" presStyleCnt="2"/>
      <dgm:spPr/>
    </dgm:pt>
    <dgm:pt modelId="{90DF1D22-09EE-432E-A121-E88BCB9F6E27}" type="pres">
      <dgm:prSet presAssocID="{C5F957A8-4293-4606-87E7-1EDD78C0A8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9145F24-1A72-4576-A557-42F951069AFC}" type="pres">
      <dgm:prSet presAssocID="{C5F957A8-4293-4606-87E7-1EDD78C0A8D8}" presName="spaceRect" presStyleCnt="0"/>
      <dgm:spPr/>
    </dgm:pt>
    <dgm:pt modelId="{F3E79A38-052A-4F18-8CB5-CFEC10A3BF6E}" type="pres">
      <dgm:prSet presAssocID="{C5F957A8-4293-4606-87E7-1EDD78C0A8D8}" presName="parTx" presStyleLbl="revTx" presStyleIdx="0" presStyleCnt="2">
        <dgm:presLayoutVars>
          <dgm:chMax val="0"/>
          <dgm:chPref val="0"/>
        </dgm:presLayoutVars>
      </dgm:prSet>
      <dgm:spPr/>
    </dgm:pt>
    <dgm:pt modelId="{380DFE71-93DC-4224-9108-B9A6C72728A3}" type="pres">
      <dgm:prSet presAssocID="{F59EC942-D430-4727-856D-4E02778C03B3}" presName="sibTrans" presStyleCnt="0"/>
      <dgm:spPr/>
    </dgm:pt>
    <dgm:pt modelId="{515C047F-C2B4-4E04-86A2-CED4566A7EFC}" type="pres">
      <dgm:prSet presAssocID="{852CE9AC-4777-497F-8ABA-01D53BFAD95C}" presName="compNode" presStyleCnt="0"/>
      <dgm:spPr/>
    </dgm:pt>
    <dgm:pt modelId="{A6CC35ED-E439-4AB5-8B6F-D9FAA00DE041}" type="pres">
      <dgm:prSet presAssocID="{852CE9AC-4777-497F-8ABA-01D53BFAD95C}" presName="bgRect" presStyleLbl="bgShp" presStyleIdx="1" presStyleCnt="2"/>
      <dgm:spPr/>
    </dgm:pt>
    <dgm:pt modelId="{BF3FAAE5-57BF-4496-B1DA-2ABC62850142}" type="pres">
      <dgm:prSet presAssocID="{852CE9AC-4777-497F-8ABA-01D53BFAD9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5D565090-CAE4-4553-A9AE-354FC39A0D4F}" type="pres">
      <dgm:prSet presAssocID="{852CE9AC-4777-497F-8ABA-01D53BFAD95C}" presName="spaceRect" presStyleCnt="0"/>
      <dgm:spPr/>
    </dgm:pt>
    <dgm:pt modelId="{B6578629-50EC-4F97-B2B7-72A4799CB8FF}" type="pres">
      <dgm:prSet presAssocID="{852CE9AC-4777-497F-8ABA-01D53BFAD95C}" presName="parTx" presStyleLbl="revTx" presStyleIdx="1" presStyleCnt="2">
        <dgm:presLayoutVars>
          <dgm:chMax val="0"/>
          <dgm:chPref val="0"/>
        </dgm:presLayoutVars>
      </dgm:prSet>
      <dgm:spPr/>
    </dgm:pt>
  </dgm:ptLst>
  <dgm:cxnLst>
    <dgm:cxn modelId="{8453282B-5307-4520-93C8-385213A03820}" type="presOf" srcId="{8E05F73B-86E9-4293-88C6-484921CCE101}" destId="{DCD1A3CE-7F87-4B70-8994-6E05E34A1979}" srcOrd="0" destOrd="0" presId="urn:microsoft.com/office/officeart/2018/2/layout/IconVerticalSolidList"/>
    <dgm:cxn modelId="{14610457-4E9A-4D96-A2E7-429F6CF6EF95}" srcId="{8E05F73B-86E9-4293-88C6-484921CCE101}" destId="{C5F957A8-4293-4606-87E7-1EDD78C0A8D8}" srcOrd="0" destOrd="0" parTransId="{17B46AE9-58CD-4D32-827B-EB0C2B9BE6EE}" sibTransId="{F59EC942-D430-4727-856D-4E02778C03B3}"/>
    <dgm:cxn modelId="{9D91FC8F-1B98-48A5-B81F-23DCCE8E3F5F}" type="presOf" srcId="{C5F957A8-4293-4606-87E7-1EDD78C0A8D8}" destId="{F3E79A38-052A-4F18-8CB5-CFEC10A3BF6E}" srcOrd="0" destOrd="0" presId="urn:microsoft.com/office/officeart/2018/2/layout/IconVerticalSolidList"/>
    <dgm:cxn modelId="{27C4AFA9-9355-4C57-A627-6857E9481A5F}" srcId="{8E05F73B-86E9-4293-88C6-484921CCE101}" destId="{852CE9AC-4777-497F-8ABA-01D53BFAD95C}" srcOrd="1" destOrd="0" parTransId="{7CDB8892-ACA5-4DDD-A1A4-7906809EF8B7}" sibTransId="{45ADE030-7344-4E3F-8A85-50428DDD1132}"/>
    <dgm:cxn modelId="{F6081AF4-9872-42C4-B4FE-5A25BCDF28A2}" type="presOf" srcId="{852CE9AC-4777-497F-8ABA-01D53BFAD95C}" destId="{B6578629-50EC-4F97-B2B7-72A4799CB8FF}" srcOrd="0" destOrd="0" presId="urn:microsoft.com/office/officeart/2018/2/layout/IconVerticalSolidList"/>
    <dgm:cxn modelId="{29888BED-F6CC-4D21-83F0-2BC8839A8459}" type="presParOf" srcId="{DCD1A3CE-7F87-4B70-8994-6E05E34A1979}" destId="{46DD820A-917F-475E-8FE7-F002AE6B6583}" srcOrd="0" destOrd="0" presId="urn:microsoft.com/office/officeart/2018/2/layout/IconVerticalSolidList"/>
    <dgm:cxn modelId="{E4561C64-F2B9-4EED-A5BB-5F00476F0EF3}" type="presParOf" srcId="{46DD820A-917F-475E-8FE7-F002AE6B6583}" destId="{2FE5EBDB-5A67-4424-91E8-40DC5FC62A3D}" srcOrd="0" destOrd="0" presId="urn:microsoft.com/office/officeart/2018/2/layout/IconVerticalSolidList"/>
    <dgm:cxn modelId="{2E465718-2943-4595-93F9-0BC38AEDAF63}" type="presParOf" srcId="{46DD820A-917F-475E-8FE7-F002AE6B6583}" destId="{90DF1D22-09EE-432E-A121-E88BCB9F6E27}" srcOrd="1" destOrd="0" presId="urn:microsoft.com/office/officeart/2018/2/layout/IconVerticalSolidList"/>
    <dgm:cxn modelId="{69808DEA-79A8-49BF-A42B-09275DFDBB9D}" type="presParOf" srcId="{46DD820A-917F-475E-8FE7-F002AE6B6583}" destId="{79145F24-1A72-4576-A557-42F951069AFC}" srcOrd="2" destOrd="0" presId="urn:microsoft.com/office/officeart/2018/2/layout/IconVerticalSolidList"/>
    <dgm:cxn modelId="{A3F01839-6631-4541-9F9F-DBC3BCCDF4A2}" type="presParOf" srcId="{46DD820A-917F-475E-8FE7-F002AE6B6583}" destId="{F3E79A38-052A-4F18-8CB5-CFEC10A3BF6E}" srcOrd="3" destOrd="0" presId="urn:microsoft.com/office/officeart/2018/2/layout/IconVerticalSolidList"/>
    <dgm:cxn modelId="{AAA4D411-A5E0-4490-B101-FAE68BE11B07}" type="presParOf" srcId="{DCD1A3CE-7F87-4B70-8994-6E05E34A1979}" destId="{380DFE71-93DC-4224-9108-B9A6C72728A3}" srcOrd="1" destOrd="0" presId="urn:microsoft.com/office/officeart/2018/2/layout/IconVerticalSolidList"/>
    <dgm:cxn modelId="{05BD46D1-7063-4B16-9624-D401AF86E982}" type="presParOf" srcId="{DCD1A3CE-7F87-4B70-8994-6E05E34A1979}" destId="{515C047F-C2B4-4E04-86A2-CED4566A7EFC}" srcOrd="2" destOrd="0" presId="urn:microsoft.com/office/officeart/2018/2/layout/IconVerticalSolidList"/>
    <dgm:cxn modelId="{7700F7E7-8B91-4FCA-8EB9-EA64D48521BD}" type="presParOf" srcId="{515C047F-C2B4-4E04-86A2-CED4566A7EFC}" destId="{A6CC35ED-E439-4AB5-8B6F-D9FAA00DE041}" srcOrd="0" destOrd="0" presId="urn:microsoft.com/office/officeart/2018/2/layout/IconVerticalSolidList"/>
    <dgm:cxn modelId="{12CE62EC-3C0D-413E-8D56-1A65401EB7FD}" type="presParOf" srcId="{515C047F-C2B4-4E04-86A2-CED4566A7EFC}" destId="{BF3FAAE5-57BF-4496-B1DA-2ABC62850142}" srcOrd="1" destOrd="0" presId="urn:microsoft.com/office/officeart/2018/2/layout/IconVerticalSolidList"/>
    <dgm:cxn modelId="{27923483-E86C-4DF1-99BF-93135D3DB8DD}" type="presParOf" srcId="{515C047F-C2B4-4E04-86A2-CED4566A7EFC}" destId="{5D565090-CAE4-4553-A9AE-354FC39A0D4F}" srcOrd="2" destOrd="0" presId="urn:microsoft.com/office/officeart/2018/2/layout/IconVerticalSolidList"/>
    <dgm:cxn modelId="{4E8EE2F0-5B86-4D59-B247-8A9FC6A60DD1}" type="presParOf" srcId="{515C047F-C2B4-4E04-86A2-CED4566A7EFC}" destId="{B6578629-50EC-4F97-B2B7-72A4799CB8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B3F98-856C-4DDB-8E72-9B5768222354}">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F4B89-9259-4CA1-879E-68F2D6354D5D}">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i="0" kern="1200" dirty="0"/>
            <a:t>Data</a:t>
          </a:r>
          <a:r>
            <a:rPr lang="en-US" sz="3000" kern="1200" dirty="0"/>
            <a:t> quality </a:t>
          </a:r>
          <a:r>
            <a:rPr lang="en-US" sz="3000" i="0" kern="1200" dirty="0"/>
            <a:t>metrics are the measurements by which you assess your business data. </a:t>
          </a:r>
          <a:endParaRPr lang="en-US" sz="3000" kern="1200" dirty="0"/>
        </a:p>
      </dsp:txBody>
      <dsp:txXfrm>
        <a:off x="602678" y="725825"/>
        <a:ext cx="4463730" cy="2771523"/>
      </dsp:txXfrm>
    </dsp:sp>
    <dsp:sp modelId="{784961EE-EC06-462A-BFD9-F547903A3D92}">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687162-C398-41CA-AACE-DA29F7FC32B1}">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i="0" kern="1200"/>
            <a:t>They benchmark how useful and relevant your data is, helping you differentiate between high-quality data and low-quality data.</a:t>
          </a:r>
          <a:endParaRPr lang="en-US" sz="3000" kern="1200"/>
        </a:p>
      </dsp:txBody>
      <dsp:txXfrm>
        <a:off x="6269123" y="725825"/>
        <a:ext cx="4463730" cy="2771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DA463-F852-45AC-9807-00019B89D5E0}">
      <dsp:nvSpPr>
        <dsp:cNvPr id="0" name=""/>
        <dsp:cNvSpPr/>
      </dsp:nvSpPr>
      <dsp:spPr>
        <a:xfrm>
          <a:off x="0" y="29169"/>
          <a:ext cx="3505494" cy="89505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Data cleansing is </a:t>
          </a:r>
          <a:r>
            <a:rPr lang="en-US" sz="1700" i="0" kern="1200" dirty="0"/>
            <a:t>the process of identifying and resolving corrupt, inaccurate, or irrelevant data.</a:t>
          </a:r>
          <a:endParaRPr lang="en-US" sz="1700" kern="1200" dirty="0"/>
        </a:p>
      </dsp:txBody>
      <dsp:txXfrm>
        <a:off x="43693" y="72862"/>
        <a:ext cx="3418108" cy="807664"/>
      </dsp:txXfrm>
    </dsp:sp>
    <dsp:sp modelId="{6D8B2E04-D0B4-4BF8-A229-387F825323CF}">
      <dsp:nvSpPr>
        <dsp:cNvPr id="0" name=""/>
        <dsp:cNvSpPr/>
      </dsp:nvSpPr>
      <dsp:spPr>
        <a:xfrm>
          <a:off x="0" y="973179"/>
          <a:ext cx="3505494" cy="89505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Handled missing values</a:t>
          </a:r>
        </a:p>
      </dsp:txBody>
      <dsp:txXfrm>
        <a:off x="43693" y="1016872"/>
        <a:ext cx="3418108" cy="807664"/>
      </dsp:txXfrm>
    </dsp:sp>
    <dsp:sp modelId="{3E3F23A7-610A-4D24-8AEB-F6A9AF0E7CF6}">
      <dsp:nvSpPr>
        <dsp:cNvPr id="0" name=""/>
        <dsp:cNvSpPr/>
      </dsp:nvSpPr>
      <dsp:spPr>
        <a:xfrm>
          <a:off x="0" y="1917189"/>
          <a:ext cx="3505494" cy="89505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Handled name spaces</a:t>
          </a:r>
        </a:p>
      </dsp:txBody>
      <dsp:txXfrm>
        <a:off x="43693" y="1960882"/>
        <a:ext cx="3418108" cy="807664"/>
      </dsp:txXfrm>
    </dsp:sp>
    <dsp:sp modelId="{F6D0EC92-8BF6-413B-87C0-AF11FD5D5A75}">
      <dsp:nvSpPr>
        <dsp:cNvPr id="0" name=""/>
        <dsp:cNvSpPr/>
      </dsp:nvSpPr>
      <dsp:spPr>
        <a:xfrm>
          <a:off x="0" y="2861199"/>
          <a:ext cx="3505494" cy="89505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Handled date format</a:t>
          </a:r>
        </a:p>
      </dsp:txBody>
      <dsp:txXfrm>
        <a:off x="43693" y="2904892"/>
        <a:ext cx="3418108" cy="807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961EE-EC06-462A-BFD9-F547903A3D92}">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687162-C398-41CA-AACE-DA29F7FC32B1}">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t>Data lineage is </a:t>
          </a:r>
          <a:r>
            <a:rPr lang="en-US" sz="2700" b="1" i="0" kern="1200" dirty="0"/>
            <a:t>the process of understanding, recording, and visualizing data as it flows from data sources to consumption</a:t>
          </a:r>
          <a:r>
            <a:rPr lang="en-US" sz="2700" b="0" i="0" kern="1200" dirty="0"/>
            <a:t>.</a:t>
          </a:r>
          <a:endParaRPr lang="en-US" sz="2700" kern="1200" dirty="0"/>
        </a:p>
      </dsp:txBody>
      <dsp:txXfrm>
        <a:off x="602678" y="725825"/>
        <a:ext cx="4463730" cy="2771523"/>
      </dsp:txXfrm>
    </dsp:sp>
    <dsp:sp modelId="{1298ADA2-82D0-44FE-9F15-A90C50605B19}">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250C5-FBED-4378-964E-48AA0EB84332}">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t>Includes all transformations the data underwent along the way—how the data was transformed, what changed, and why.</a:t>
          </a:r>
          <a:endParaRPr lang="en-US" sz="2700" kern="1200" dirty="0"/>
        </a:p>
      </dsp:txBody>
      <dsp:txXfrm>
        <a:off x="6269123" y="725825"/>
        <a:ext cx="4463730" cy="2771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5EBDB-5A67-4424-91E8-40DC5FC62A3D}">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F1D22-09EE-432E-A121-E88BCB9F6E27}">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E79A38-052A-4F18-8CB5-CFEC10A3BF6E}">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90000"/>
            </a:lnSpc>
            <a:spcBef>
              <a:spcPct val="0"/>
            </a:spcBef>
            <a:spcAft>
              <a:spcPct val="35000"/>
            </a:spcAft>
            <a:buNone/>
          </a:pPr>
          <a:r>
            <a:rPr lang="en-US" sz="1800" b="1" i="0" kern="1200"/>
            <a:t>Metadata management</a:t>
          </a:r>
          <a:r>
            <a:rPr lang="en-US" sz="1800" b="0" i="0" kern="1200"/>
            <a:t> is the business discipline of managing the metadata about data. It gives meaning to and describes the information assets in your organization. Metadata unlocks the value of your data by improving that data’s usability and findability. </a:t>
          </a:r>
          <a:endParaRPr lang="en-US" sz="1800" kern="1200"/>
        </a:p>
      </dsp:txBody>
      <dsp:txXfrm>
        <a:off x="1418391" y="665190"/>
        <a:ext cx="8199741" cy="1228044"/>
      </dsp:txXfrm>
    </dsp:sp>
    <dsp:sp modelId="{A6CC35ED-E439-4AB5-8B6F-D9FAA00DE041}">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3FAAE5-57BF-4496-B1DA-2ABC62850142}">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578629-50EC-4F97-B2B7-72A4799CB8FF}">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90000"/>
            </a:lnSpc>
            <a:spcBef>
              <a:spcPct val="0"/>
            </a:spcBef>
            <a:spcAft>
              <a:spcPct val="35000"/>
            </a:spcAft>
            <a:buNone/>
          </a:pPr>
          <a:r>
            <a:rPr lang="en-US" sz="1800" b="0" i="0" kern="1200"/>
            <a:t>Metadata gives basic information about data—including file type, time of creation, size of file, author, and more.</a:t>
          </a:r>
          <a:endParaRPr lang="en-US" sz="1800" kern="1200"/>
        </a:p>
      </dsp:txBody>
      <dsp:txXfrm>
        <a:off x="1418391" y="2200246"/>
        <a:ext cx="8199741" cy="12280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F78E3-0EA8-4DF0-B1C0-F28AE42FA977}"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129590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F78E3-0EA8-4DF0-B1C0-F28AE42FA977}"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63191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F78E3-0EA8-4DF0-B1C0-F28AE42FA977}"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71CA0-F16D-4377-A7DD-7EA4BB62CAB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7697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F78E3-0EA8-4DF0-B1C0-F28AE42FA977}"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142034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F78E3-0EA8-4DF0-B1C0-F28AE42FA977}"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71CA0-F16D-4377-A7DD-7EA4BB62CAB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8365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F78E3-0EA8-4DF0-B1C0-F28AE42FA977}"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2367463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F78E3-0EA8-4DF0-B1C0-F28AE42FA977}"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604951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F78E3-0EA8-4DF0-B1C0-F28AE42FA977}"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107836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F78E3-0EA8-4DF0-B1C0-F28AE42FA977}"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373706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F78E3-0EA8-4DF0-B1C0-F28AE42FA977}"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233097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F78E3-0EA8-4DF0-B1C0-F28AE42FA977}"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115016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F78E3-0EA8-4DF0-B1C0-F28AE42FA977}" type="datetimeFigureOut">
              <a:rPr lang="en-IN" smtClean="0"/>
              <a:t>07-02-2022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427789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F78E3-0EA8-4DF0-B1C0-F28AE42FA977}" type="datetimeFigureOut">
              <a:rPr lang="en-IN" smtClean="0"/>
              <a:t>07-02-2022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350982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F78E3-0EA8-4DF0-B1C0-F28AE42FA977}" type="datetimeFigureOut">
              <a:rPr lang="en-IN" smtClean="0"/>
              <a:t>07-02-2022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96629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FF78E3-0EA8-4DF0-B1C0-F28AE42FA977}"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417843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F78E3-0EA8-4DF0-B1C0-F28AE42FA977}"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71CA0-F16D-4377-A7DD-7EA4BB62CAB1}" type="slidenum">
              <a:rPr lang="en-IN" smtClean="0"/>
              <a:t>‹#›</a:t>
            </a:fld>
            <a:endParaRPr lang="en-IN"/>
          </a:p>
        </p:txBody>
      </p:sp>
    </p:spTree>
    <p:extLst>
      <p:ext uri="{BB962C8B-B14F-4D97-AF65-F5344CB8AC3E}">
        <p14:creationId xmlns:p14="http://schemas.microsoft.com/office/powerpoint/2010/main" val="154987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FF78E3-0EA8-4DF0-B1C0-F28AE42FA977}" type="datetimeFigureOut">
              <a:rPr lang="en-IN" smtClean="0"/>
              <a:t>07-02-2022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171CA0-F16D-4377-A7DD-7EA4BB62CAB1}" type="slidenum">
              <a:rPr lang="en-IN" smtClean="0"/>
              <a:t>‹#›</a:t>
            </a:fld>
            <a:endParaRPr lang="en-IN"/>
          </a:p>
        </p:txBody>
      </p:sp>
    </p:spTree>
    <p:extLst>
      <p:ext uri="{BB962C8B-B14F-4D97-AF65-F5344CB8AC3E}">
        <p14:creationId xmlns:p14="http://schemas.microsoft.com/office/powerpoint/2010/main" val="337841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yVPpvZYNC-MoQ7QWyJMn9xpVYgOWlL39#scrollTo=eSnUezi9gccy"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app.powerbi.com/groups/6df71417-263b-4ae1-9a59-268c15fb59db/lineag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app.powerbi.com/groups/6df71417-263b-4ae1-9a59-268c15fb59db/lineag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e0f44dc7-d01a-4ce0-93d4-a670f1894169/ReportSectio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yVPpvZYNC-MoQ7QWyJMn9xpVYgOWlL39#scrollTo=eSnUezi9gccy"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32" name="Straight Connector 3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28D9C34-6140-420C-A029-245318242B70}"/>
              </a:ext>
            </a:extLst>
          </p:cNvPr>
          <p:cNvSpPr>
            <a:spLocks noGrp="1"/>
          </p:cNvSpPr>
          <p:nvPr>
            <p:ph type="ctrTitle"/>
          </p:nvPr>
        </p:nvSpPr>
        <p:spPr>
          <a:xfrm>
            <a:off x="677335" y="1282701"/>
            <a:ext cx="5096060" cy="4307148"/>
          </a:xfrm>
        </p:spPr>
        <p:txBody>
          <a:bodyPr anchor="ctr">
            <a:normAutofit/>
          </a:bodyPr>
          <a:lstStyle/>
          <a:p>
            <a:r>
              <a:rPr lang="en-US" dirty="0"/>
              <a:t>Data Quality</a:t>
            </a:r>
            <a:endParaRPr lang="en-IN" dirty="0"/>
          </a:p>
        </p:txBody>
      </p:sp>
      <p:sp>
        <p:nvSpPr>
          <p:cNvPr id="40" name="Freeform: Shape 3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1531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histogram&#10;&#10;Description automatically generated">
            <a:extLst>
              <a:ext uri="{FF2B5EF4-FFF2-40B4-BE49-F238E27FC236}">
                <a16:creationId xmlns:a16="http://schemas.microsoft.com/office/drawing/2014/main" id="{702823CB-03E9-4F2D-AF2B-9AFB496B10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6948" y="239151"/>
            <a:ext cx="12126349" cy="5890408"/>
          </a:xfrm>
        </p:spPr>
      </p:pic>
      <p:sp>
        <p:nvSpPr>
          <p:cNvPr id="4" name="TextBox 3">
            <a:extLst>
              <a:ext uri="{FF2B5EF4-FFF2-40B4-BE49-F238E27FC236}">
                <a16:creationId xmlns:a16="http://schemas.microsoft.com/office/drawing/2014/main" id="{7B81A727-ECE9-4DDD-85E8-C056595A5204}"/>
              </a:ext>
            </a:extLst>
          </p:cNvPr>
          <p:cNvSpPr txBox="1"/>
          <p:nvPr/>
        </p:nvSpPr>
        <p:spPr>
          <a:xfrm>
            <a:off x="1514901" y="5254389"/>
            <a:ext cx="6960358" cy="646331"/>
          </a:xfrm>
          <a:prstGeom prst="rect">
            <a:avLst/>
          </a:prstGeom>
          <a:noFill/>
        </p:spPr>
        <p:txBody>
          <a:bodyPr wrap="square" rtlCol="0">
            <a:spAutoFit/>
          </a:bodyPr>
          <a:lstStyle/>
          <a:p>
            <a:r>
              <a:rPr lang="en-IN" dirty="0"/>
              <a:t>https://colab.research.google.com/drive/</a:t>
            </a:r>
            <a:r>
              <a:rPr lang="en-IN" dirty="0">
                <a:hlinkClick r:id="rId3"/>
              </a:rPr>
              <a:t>1yVPpvZYNC-MoQ7QWyJMn9xpVYgOWlL39</a:t>
            </a:r>
            <a:r>
              <a:rPr lang="en-IN" dirty="0"/>
              <a:t>#scrollTo=eSnUezi9gccy</a:t>
            </a:r>
          </a:p>
        </p:txBody>
      </p:sp>
      <p:sp>
        <p:nvSpPr>
          <p:cNvPr id="5" name="TextBox 4">
            <a:extLst>
              <a:ext uri="{FF2B5EF4-FFF2-40B4-BE49-F238E27FC236}">
                <a16:creationId xmlns:a16="http://schemas.microsoft.com/office/drawing/2014/main" id="{7A78F946-149F-4E95-9EED-EEBA6A38661B}"/>
              </a:ext>
            </a:extLst>
          </p:cNvPr>
          <p:cNvSpPr txBox="1"/>
          <p:nvPr/>
        </p:nvSpPr>
        <p:spPr>
          <a:xfrm>
            <a:off x="3516922" y="4656218"/>
            <a:ext cx="2743200" cy="369332"/>
          </a:xfrm>
          <a:prstGeom prst="rect">
            <a:avLst/>
          </a:prstGeom>
          <a:noFill/>
        </p:spPr>
        <p:txBody>
          <a:bodyPr wrap="square" rtlCol="0">
            <a:spAutoFit/>
          </a:bodyPr>
          <a:lstStyle/>
          <a:p>
            <a:r>
              <a:rPr lang="en-US" dirty="0"/>
              <a:t>Histogram of Tweets</a:t>
            </a:r>
            <a:endParaRPr lang="en-IN" dirty="0"/>
          </a:p>
        </p:txBody>
      </p:sp>
    </p:spTree>
    <p:extLst>
      <p:ext uri="{BB962C8B-B14F-4D97-AF65-F5344CB8AC3E}">
        <p14:creationId xmlns:p14="http://schemas.microsoft.com/office/powerpoint/2010/main" val="233705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24">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6" name="Straight Connector 25">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26">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28D9C34-6140-420C-A029-245318242B70}"/>
              </a:ext>
            </a:extLst>
          </p:cNvPr>
          <p:cNvSpPr>
            <a:spLocks noGrp="1"/>
          </p:cNvSpPr>
          <p:nvPr>
            <p:ph type="ctrTitle"/>
          </p:nvPr>
        </p:nvSpPr>
        <p:spPr>
          <a:xfrm>
            <a:off x="677335" y="1282701"/>
            <a:ext cx="5096060" cy="4307148"/>
          </a:xfrm>
        </p:spPr>
        <p:txBody>
          <a:bodyPr anchor="ctr">
            <a:normAutofit/>
          </a:bodyPr>
          <a:lstStyle/>
          <a:p>
            <a:r>
              <a:rPr lang="en-US" dirty="0"/>
              <a:t>Data Lineage</a:t>
            </a:r>
            <a:endParaRPr lang="en-IN" dirty="0"/>
          </a:p>
        </p:txBody>
      </p:sp>
      <p:sp>
        <p:nvSpPr>
          <p:cNvPr id="34" name="Freeform: Shape 33">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8409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5A03-D434-47CF-8095-3E3FE36C1576}"/>
              </a:ext>
            </a:extLst>
          </p:cNvPr>
          <p:cNvSpPr>
            <a:spLocks noGrp="1"/>
          </p:cNvSpPr>
          <p:nvPr>
            <p:ph type="title"/>
          </p:nvPr>
        </p:nvSpPr>
        <p:spPr>
          <a:xfrm>
            <a:off x="1143000" y="986973"/>
            <a:ext cx="9906000" cy="685800"/>
          </a:xfrm>
        </p:spPr>
        <p:txBody>
          <a:bodyPr anchor="t">
            <a:normAutofit fontScale="90000"/>
          </a:bodyPr>
          <a:lstStyle/>
          <a:p>
            <a:r>
              <a:rPr lang="en-US" sz="4000" b="1" dirty="0"/>
              <a:t>Data Lineage</a:t>
            </a:r>
            <a:endParaRPr lang="en-IN" sz="4000" b="1" dirty="0"/>
          </a:p>
        </p:txBody>
      </p:sp>
      <p:graphicFrame>
        <p:nvGraphicFramePr>
          <p:cNvPr id="19" name="Content Placeholder 2">
            <a:extLst>
              <a:ext uri="{FF2B5EF4-FFF2-40B4-BE49-F238E27FC236}">
                <a16:creationId xmlns:a16="http://schemas.microsoft.com/office/drawing/2014/main" id="{5237CED2-EF44-49F1-918C-23310066157A}"/>
              </a:ext>
            </a:extLst>
          </p:cNvPr>
          <p:cNvGraphicFramePr>
            <a:graphicFrameLocks noGrp="1"/>
          </p:cNvGraphicFramePr>
          <p:nvPr>
            <p:ph idx="1"/>
            <p:extLst>
              <p:ext uri="{D42A27DB-BD31-4B8C-83A1-F6EECF244321}">
                <p14:modId xmlns:p14="http://schemas.microsoft.com/office/powerpoint/2010/main" val="2348548167"/>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27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C3DE-EFB7-4F3C-9D71-5DE5342B8D21}"/>
              </a:ext>
            </a:extLst>
          </p:cNvPr>
          <p:cNvSpPr>
            <a:spLocks noGrp="1"/>
          </p:cNvSpPr>
          <p:nvPr>
            <p:ph type="title"/>
          </p:nvPr>
        </p:nvSpPr>
        <p:spPr/>
        <p:txBody>
          <a:bodyPr/>
          <a:lstStyle/>
          <a:p>
            <a:r>
              <a:rPr lang="en-US" dirty="0"/>
              <a:t>Data Lineage In Power BI</a:t>
            </a:r>
            <a:endParaRPr lang="en-IN" dirty="0"/>
          </a:p>
        </p:txBody>
      </p:sp>
      <p:sp>
        <p:nvSpPr>
          <p:cNvPr id="3" name="Content Placeholder 2">
            <a:extLst>
              <a:ext uri="{FF2B5EF4-FFF2-40B4-BE49-F238E27FC236}">
                <a16:creationId xmlns:a16="http://schemas.microsoft.com/office/drawing/2014/main" id="{02ADDDB0-8951-4D86-B51D-9F370CE4EFC3}"/>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Power BI has several artifact types, such as dashboards, reports, datasets, and dataflows. Many datasets and dataflows connect to external data sources such as SQL Server, and to external datasets in other workspaces. When a dataset is external to a workspace you own, it may be in a workspace owned by someone in IT or another analyst. External data sources and datasets make it harder to know where the data is coming from.</a:t>
            </a:r>
          </a:p>
          <a:p>
            <a:r>
              <a:rPr lang="en-US" b="0" i="0" dirty="0">
                <a:solidFill>
                  <a:srgbClr val="171717"/>
                </a:solidFill>
                <a:effectLst/>
                <a:latin typeface="Segoe UI" panose="020B0502040204020203" pitchFamily="34" charset="0"/>
              </a:rPr>
              <a:t>In lineage view, you see the lineage relationships between all the artifacts in a workspace, and all its external dependencies. It shows connections between all workspace artifacts, including connections to dataflows, both upstream and downstream.</a:t>
            </a:r>
            <a:endParaRPr lang="en-US" dirty="0">
              <a:solidFill>
                <a:srgbClr val="171717"/>
              </a:solidFill>
              <a:latin typeface="Segoe UI" panose="020B0502040204020203" pitchFamily="34" charset="0"/>
            </a:endParaRPr>
          </a:p>
        </p:txBody>
      </p:sp>
    </p:spTree>
    <p:extLst>
      <p:ext uri="{BB962C8B-B14F-4D97-AF65-F5344CB8AC3E}">
        <p14:creationId xmlns:p14="http://schemas.microsoft.com/office/powerpoint/2010/main" val="171380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7" name="Straight Connector 36">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7" name="Rectangle 46">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screenshot of a computer&#10;&#10;Description automatically generated">
            <a:extLst>
              <a:ext uri="{FF2B5EF4-FFF2-40B4-BE49-F238E27FC236}">
                <a16:creationId xmlns:a16="http://schemas.microsoft.com/office/drawing/2014/main" id="{6A5FFD22-6CD4-4FCC-B326-F0E176098DC2}"/>
              </a:ext>
            </a:extLst>
          </p:cNvPr>
          <p:cNvPicPr>
            <a:picLocks noChangeAspect="1"/>
          </p:cNvPicPr>
          <p:nvPr/>
        </p:nvPicPr>
        <p:blipFill rotWithShape="1">
          <a:blip r:embed="rId2">
            <a:extLst>
              <a:ext uri="{28A0092B-C50C-407E-A947-70E740481C1C}">
                <a14:useLocalDpi xmlns:a14="http://schemas.microsoft.com/office/drawing/2010/main" val="0"/>
              </a:ext>
            </a:extLst>
          </a:blip>
          <a:srcRect r="1" b="8098"/>
          <a:stretch/>
        </p:blipFill>
        <p:spPr>
          <a:xfrm>
            <a:off x="443737" y="484294"/>
            <a:ext cx="11237976" cy="5893646"/>
          </a:xfrm>
          <a:prstGeom prst="rect">
            <a:avLst/>
          </a:prstGeom>
        </p:spPr>
      </p:pic>
      <p:sp>
        <p:nvSpPr>
          <p:cNvPr id="18" name="TextBox 17">
            <a:extLst>
              <a:ext uri="{FF2B5EF4-FFF2-40B4-BE49-F238E27FC236}">
                <a16:creationId xmlns:a16="http://schemas.microsoft.com/office/drawing/2014/main" id="{16F5853F-D688-4BE6-87C7-7112EBD75729}"/>
              </a:ext>
            </a:extLst>
          </p:cNvPr>
          <p:cNvSpPr txBox="1"/>
          <p:nvPr/>
        </p:nvSpPr>
        <p:spPr>
          <a:xfrm>
            <a:off x="397575" y="106495"/>
            <a:ext cx="11350688" cy="369332"/>
          </a:xfrm>
          <a:prstGeom prst="rect">
            <a:avLst/>
          </a:prstGeom>
          <a:noFill/>
        </p:spPr>
        <p:txBody>
          <a:bodyPr wrap="square" rtlCol="0">
            <a:spAutoFit/>
          </a:bodyPr>
          <a:lstStyle/>
          <a:p>
            <a:r>
              <a:rPr lang="en-US" b="0" i="0" dirty="0">
                <a:solidFill>
                  <a:srgbClr val="171717"/>
                </a:solidFill>
                <a:effectLst/>
                <a:latin typeface="Segoe UI" panose="020B0502040204020203" pitchFamily="34" charset="0"/>
              </a:rPr>
              <a:t>To access lineage view, go to the workspace list view. Tap the arrow next to </a:t>
            </a:r>
            <a:r>
              <a:rPr lang="en-US" b="1" i="0" dirty="0">
                <a:solidFill>
                  <a:srgbClr val="171717"/>
                </a:solidFill>
                <a:effectLst/>
                <a:latin typeface="Segoe UI" panose="020B0502040204020203" pitchFamily="34" charset="0"/>
              </a:rPr>
              <a:t>List view</a:t>
            </a:r>
            <a:r>
              <a:rPr lang="en-US" b="0" i="0" dirty="0">
                <a:solidFill>
                  <a:srgbClr val="171717"/>
                </a:solidFill>
                <a:effectLst/>
                <a:latin typeface="Segoe UI" panose="020B0502040204020203" pitchFamily="34" charset="0"/>
              </a:rPr>
              <a:t> and select </a:t>
            </a:r>
            <a:r>
              <a:rPr lang="en-US" b="1" i="0" dirty="0">
                <a:solidFill>
                  <a:srgbClr val="171717"/>
                </a:solidFill>
                <a:effectLst/>
                <a:latin typeface="Segoe UI" panose="020B0502040204020203" pitchFamily="34" charset="0"/>
              </a:rPr>
              <a:t>Lineage view</a:t>
            </a:r>
            <a:r>
              <a:rPr lang="en-US" b="0" i="0" dirty="0">
                <a:solidFill>
                  <a:srgbClr val="171717"/>
                </a:solidFill>
                <a:effectLst/>
                <a:latin typeface="Segoe UI" panose="020B0502040204020203" pitchFamily="34" charset="0"/>
              </a:rPr>
              <a:t>.</a:t>
            </a:r>
            <a:endParaRPr lang="en-IN" dirty="0"/>
          </a:p>
        </p:txBody>
      </p:sp>
    </p:spTree>
    <p:extLst>
      <p:ext uri="{BB962C8B-B14F-4D97-AF65-F5344CB8AC3E}">
        <p14:creationId xmlns:p14="http://schemas.microsoft.com/office/powerpoint/2010/main" val="230689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7664F850-BA8B-47AE-B11A-225CAB8969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 name="Straight Connector 61">
              <a:extLst>
                <a:ext uri="{FF2B5EF4-FFF2-40B4-BE49-F238E27FC236}">
                  <a16:creationId xmlns:a16="http://schemas.microsoft.com/office/drawing/2014/main" id="{634FC909-7343-4DEC-920F-098F56B476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24F22DB2-7E27-4CF7-8B17-254ECB9AE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C6E593B3-91A3-4687-8B8D-FE37A3714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0C25B431-5C97-4B8D-B0A3-BFB8133C7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CA37B366-497E-4CB8-A678-A770CE2BD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CF707EDC-52B2-4D5C-8EC3-71C66EE8B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8">
              <a:extLst>
                <a:ext uri="{FF2B5EF4-FFF2-40B4-BE49-F238E27FC236}">
                  <a16:creationId xmlns:a16="http://schemas.microsoft.com/office/drawing/2014/main" id="{BF8E2DE7-7466-4EDF-8D69-BCA91A88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9">
              <a:extLst>
                <a:ext uri="{FF2B5EF4-FFF2-40B4-BE49-F238E27FC236}">
                  <a16:creationId xmlns:a16="http://schemas.microsoft.com/office/drawing/2014/main" id="{229C2E15-76CD-409E-9D6B-10DAD8881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89A24369-AC96-4A98-AD98-47A7217EC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7D0DF9A3-4628-42F6-B0A4-44D97617E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3" name="Rectangle 72">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6" name="Straight Connector 75">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6" name="Rectangle 85">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A screenshot of a computer&#10;&#10;Description automatically generated">
            <a:extLst>
              <a:ext uri="{FF2B5EF4-FFF2-40B4-BE49-F238E27FC236}">
                <a16:creationId xmlns:a16="http://schemas.microsoft.com/office/drawing/2014/main" id="{27DF2AAE-FC86-4699-849D-299336D3A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16" y="1351729"/>
            <a:ext cx="5488271" cy="3730909"/>
          </a:xfrm>
          <a:prstGeom prst="rect">
            <a:avLst/>
          </a:prstGeom>
        </p:spPr>
      </p:pic>
      <p:cxnSp>
        <p:nvCxnSpPr>
          <p:cNvPr id="88" name="Straight Connector 87">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Content Placeholder 12" descr="A screenshot of a computer&#10;&#10;Description automatically generated">
            <a:extLst>
              <a:ext uri="{FF2B5EF4-FFF2-40B4-BE49-F238E27FC236}">
                <a16:creationId xmlns:a16="http://schemas.microsoft.com/office/drawing/2014/main" id="{966A8B2F-F59F-4CA8-9789-6B28A3ABB2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85115" y="1351729"/>
            <a:ext cx="5488269" cy="3730909"/>
          </a:xfrm>
          <a:prstGeom prst="rect">
            <a:avLst/>
          </a:prstGeom>
        </p:spPr>
      </p:pic>
      <p:sp>
        <p:nvSpPr>
          <p:cNvPr id="72" name="TextBox 71">
            <a:extLst>
              <a:ext uri="{FF2B5EF4-FFF2-40B4-BE49-F238E27FC236}">
                <a16:creationId xmlns:a16="http://schemas.microsoft.com/office/drawing/2014/main" id="{0BDEBAA9-2529-4195-B844-0D13A50E83C7}"/>
              </a:ext>
            </a:extLst>
          </p:cNvPr>
          <p:cNvSpPr txBox="1"/>
          <p:nvPr/>
        </p:nvSpPr>
        <p:spPr>
          <a:xfrm>
            <a:off x="5322095" y="5346719"/>
            <a:ext cx="5713411" cy="369332"/>
          </a:xfrm>
          <a:prstGeom prst="rect">
            <a:avLst/>
          </a:prstGeom>
          <a:noFill/>
        </p:spPr>
        <p:txBody>
          <a:bodyPr wrap="square" rtlCol="0">
            <a:spAutoFit/>
          </a:bodyPr>
          <a:lstStyle/>
          <a:p>
            <a:r>
              <a:rPr lang="en-IN" dirty="0">
                <a:hlinkClick r:id="rId4"/>
              </a:rPr>
              <a:t>Power BI</a:t>
            </a:r>
            <a:endParaRPr lang="en-IN" dirty="0"/>
          </a:p>
        </p:txBody>
      </p:sp>
      <p:sp>
        <p:nvSpPr>
          <p:cNvPr id="2" name="TextBox 1">
            <a:extLst>
              <a:ext uri="{FF2B5EF4-FFF2-40B4-BE49-F238E27FC236}">
                <a16:creationId xmlns:a16="http://schemas.microsoft.com/office/drawing/2014/main" id="{41958E7E-0D03-4A75-8394-26538C3AEEC1}"/>
              </a:ext>
            </a:extLst>
          </p:cNvPr>
          <p:cNvSpPr txBox="1"/>
          <p:nvPr/>
        </p:nvSpPr>
        <p:spPr>
          <a:xfrm>
            <a:off x="448733" y="772617"/>
            <a:ext cx="558193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Analysis of Nodes in Lineage</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127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664F850-BA8B-47AE-B11A-225CAB8969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634FC909-7343-4DEC-920F-098F56B476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4F22DB2-7E27-4CF7-8B17-254ECB9AE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C6E593B3-91A3-4687-8B8D-FE37A3714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0C25B431-5C97-4B8D-B0A3-BFB8133C7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A37B366-497E-4CB8-A678-A770CE2BD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F707EDC-52B2-4D5C-8EC3-71C66EE8B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F8E2DE7-7466-4EDF-8D69-BCA91A88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29C2E15-76CD-409E-9D6B-10DAD8881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9A24369-AC96-4A98-AD98-47A7217EC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7D0DF9A3-4628-42F6-B0A4-44D97617E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3">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7" name="Rectangle 36">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86FF7720-C794-4ED0-8F02-533476B1EA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45" y="1342103"/>
            <a:ext cx="5489803" cy="3728174"/>
          </a:xfrm>
          <a:prstGeom prst="rect">
            <a:avLst/>
          </a:prstGeom>
        </p:spPr>
      </p:pic>
      <p:cxnSp>
        <p:nvCxnSpPr>
          <p:cNvPr id="39" name="Straight Connector 38">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33D06EEA-9F02-4672-A1D1-FE7CF3ECC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562" y="1352517"/>
            <a:ext cx="5498038" cy="3728174"/>
          </a:xfrm>
          <a:prstGeom prst="rect">
            <a:avLst/>
          </a:prstGeom>
        </p:spPr>
      </p:pic>
      <p:sp>
        <p:nvSpPr>
          <p:cNvPr id="8" name="TextBox 7">
            <a:extLst>
              <a:ext uri="{FF2B5EF4-FFF2-40B4-BE49-F238E27FC236}">
                <a16:creationId xmlns:a16="http://schemas.microsoft.com/office/drawing/2014/main" id="{7099C1C6-17C2-4ABD-B4F9-7B03D1123C4E}"/>
              </a:ext>
            </a:extLst>
          </p:cNvPr>
          <p:cNvSpPr txBox="1"/>
          <p:nvPr/>
        </p:nvSpPr>
        <p:spPr>
          <a:xfrm>
            <a:off x="5474626" y="5348596"/>
            <a:ext cx="4272116" cy="369332"/>
          </a:xfrm>
          <a:prstGeom prst="rect">
            <a:avLst/>
          </a:prstGeom>
          <a:noFill/>
        </p:spPr>
        <p:txBody>
          <a:bodyPr wrap="square" rtlCol="0">
            <a:spAutoFit/>
          </a:bodyPr>
          <a:lstStyle/>
          <a:p>
            <a:r>
              <a:rPr lang="en-IN" dirty="0">
                <a:hlinkClick r:id="rId4"/>
              </a:rPr>
              <a:t>Power BI</a:t>
            </a:r>
            <a:endParaRPr lang="en-IN" dirty="0"/>
          </a:p>
        </p:txBody>
      </p:sp>
      <p:sp>
        <p:nvSpPr>
          <p:cNvPr id="36" name="TextBox 35">
            <a:extLst>
              <a:ext uri="{FF2B5EF4-FFF2-40B4-BE49-F238E27FC236}">
                <a16:creationId xmlns:a16="http://schemas.microsoft.com/office/drawing/2014/main" id="{FA261689-B2EA-43BB-B86A-8424B8DF4256}"/>
              </a:ext>
            </a:extLst>
          </p:cNvPr>
          <p:cNvSpPr txBox="1"/>
          <p:nvPr/>
        </p:nvSpPr>
        <p:spPr>
          <a:xfrm>
            <a:off x="430434" y="686072"/>
            <a:ext cx="558193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Analysis of Nodes in Lineage</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2651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3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6" name="Rectangle 5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5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5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5" name="Rectangle 6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omputer&#10;&#10;Description automatically generated">
            <a:extLst>
              <a:ext uri="{FF2B5EF4-FFF2-40B4-BE49-F238E27FC236}">
                <a16:creationId xmlns:a16="http://schemas.microsoft.com/office/drawing/2014/main" id="{2704AF97-DD23-4522-A513-A1465DA75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02" y="494601"/>
            <a:ext cx="11225985" cy="5891806"/>
          </a:xfrm>
          <a:prstGeom prst="rect">
            <a:avLst/>
          </a:prstGeom>
        </p:spPr>
      </p:pic>
      <p:sp>
        <p:nvSpPr>
          <p:cNvPr id="26" name="TextBox 25">
            <a:extLst>
              <a:ext uri="{FF2B5EF4-FFF2-40B4-BE49-F238E27FC236}">
                <a16:creationId xmlns:a16="http://schemas.microsoft.com/office/drawing/2014/main" id="{87E691C6-1BAE-46C2-9E65-73FA4DB3804A}"/>
              </a:ext>
            </a:extLst>
          </p:cNvPr>
          <p:cNvSpPr txBox="1"/>
          <p:nvPr/>
        </p:nvSpPr>
        <p:spPr>
          <a:xfrm>
            <a:off x="485828" y="100320"/>
            <a:ext cx="11182935"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Online Power Query editor also provides you diagram view for tracing the applied steps/relations on Data’s</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985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EC7E-0E2F-4A32-A202-89201143C219}"/>
              </a:ext>
            </a:extLst>
          </p:cNvPr>
          <p:cNvSpPr>
            <a:spLocks noGrp="1"/>
          </p:cNvSpPr>
          <p:nvPr>
            <p:ph type="title"/>
          </p:nvPr>
        </p:nvSpPr>
        <p:spPr/>
        <p:txBody>
          <a:bodyPr/>
          <a:lstStyle/>
          <a:p>
            <a:r>
              <a:rPr lang="en-US" dirty="0"/>
              <a:t>Data Lineage In Collibra</a:t>
            </a:r>
            <a:endParaRPr lang="en-IN" dirty="0"/>
          </a:p>
        </p:txBody>
      </p:sp>
      <p:sp>
        <p:nvSpPr>
          <p:cNvPr id="3" name="Content Placeholder 2">
            <a:extLst>
              <a:ext uri="{FF2B5EF4-FFF2-40B4-BE49-F238E27FC236}">
                <a16:creationId xmlns:a16="http://schemas.microsoft.com/office/drawing/2014/main" id="{851F47E3-47DF-4E60-AE92-60C5571344D9}"/>
              </a:ext>
            </a:extLst>
          </p:cNvPr>
          <p:cNvSpPr>
            <a:spLocks noGrp="1"/>
          </p:cNvSpPr>
          <p:nvPr>
            <p:ph idx="1"/>
          </p:nvPr>
        </p:nvSpPr>
        <p:spPr/>
        <p:txBody>
          <a:bodyPr/>
          <a:lstStyle/>
          <a:p>
            <a:r>
              <a:rPr lang="en-US" b="0" i="0" dirty="0">
                <a:solidFill>
                  <a:srgbClr val="4B4B4B"/>
                </a:solidFill>
                <a:effectLst/>
                <a:latin typeface="Neue-Haas"/>
              </a:rPr>
              <a:t>Extract and maintain lineage automatically from source systems, SQL dialects, ETL tools and BI tools.</a:t>
            </a:r>
          </a:p>
          <a:p>
            <a:r>
              <a:rPr lang="en-US" b="0" i="0" dirty="0">
                <a:solidFill>
                  <a:srgbClr val="4B4B4B"/>
                </a:solidFill>
                <a:effectLst/>
                <a:latin typeface="Neue-Haas"/>
              </a:rPr>
              <a:t>Trace data flows with an interactive lineage diagram that shows summary lineage from source to destination.</a:t>
            </a:r>
            <a:endParaRPr lang="en-US" dirty="0">
              <a:solidFill>
                <a:srgbClr val="4B4B4B"/>
              </a:solidFill>
              <a:latin typeface="Neue-Haas"/>
            </a:endParaRPr>
          </a:p>
          <a:p>
            <a:r>
              <a:rPr lang="en-US" b="0" i="0" dirty="0">
                <a:solidFill>
                  <a:srgbClr val="4B4B4B"/>
                </a:solidFill>
                <a:effectLst/>
                <a:latin typeface="Neue-Haas"/>
              </a:rPr>
              <a:t>View detailed technical lineage at the table, column, transformation and SQL query levels to quickly understand the impact of potential changes.</a:t>
            </a:r>
          </a:p>
          <a:p>
            <a:r>
              <a:rPr lang="en-US" b="0" i="0" dirty="0">
                <a:solidFill>
                  <a:srgbClr val="4B4B4B"/>
                </a:solidFill>
                <a:effectLst/>
                <a:latin typeface="Neue-Haas"/>
              </a:rPr>
              <a:t>View direct data flows across data assets as well as indirect relationships to get a complete picture of data dependencies.</a:t>
            </a:r>
            <a:endParaRPr lang="en-IN" dirty="0"/>
          </a:p>
        </p:txBody>
      </p:sp>
    </p:spTree>
    <p:extLst>
      <p:ext uri="{BB962C8B-B14F-4D97-AF65-F5344CB8AC3E}">
        <p14:creationId xmlns:p14="http://schemas.microsoft.com/office/powerpoint/2010/main" val="2145093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1FF7CC8E-3E4F-4139-A7CA-F9BBBFEE6B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61" y="985334"/>
            <a:ext cx="11790477" cy="5541523"/>
          </a:xfrm>
          <a:prstGeom prst="rect">
            <a:avLst/>
          </a:prstGeom>
        </p:spPr>
      </p:pic>
      <p:sp>
        <p:nvSpPr>
          <p:cNvPr id="7" name="TextBox 6">
            <a:extLst>
              <a:ext uri="{FF2B5EF4-FFF2-40B4-BE49-F238E27FC236}">
                <a16:creationId xmlns:a16="http://schemas.microsoft.com/office/drawing/2014/main" id="{20B173B3-806D-4AA3-946E-B3739E4105C6}"/>
              </a:ext>
            </a:extLst>
          </p:cNvPr>
          <p:cNvSpPr txBox="1"/>
          <p:nvPr/>
        </p:nvSpPr>
        <p:spPr>
          <a:xfrm flipH="1">
            <a:off x="224365" y="339003"/>
            <a:ext cx="11512709" cy="64633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Diagram View which represent the final Dashboard(right end) uses worksheets and those worksheet uses attributes from data sources coming from Data warehouse of snowflake server. </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681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5A03-D434-47CF-8095-3E3FE36C1576}"/>
              </a:ext>
            </a:extLst>
          </p:cNvPr>
          <p:cNvSpPr>
            <a:spLocks noGrp="1"/>
          </p:cNvSpPr>
          <p:nvPr>
            <p:ph type="title"/>
          </p:nvPr>
        </p:nvSpPr>
        <p:spPr>
          <a:xfrm>
            <a:off x="1143000" y="986973"/>
            <a:ext cx="9906000" cy="685800"/>
          </a:xfrm>
        </p:spPr>
        <p:txBody>
          <a:bodyPr anchor="t">
            <a:normAutofit fontScale="90000"/>
          </a:bodyPr>
          <a:lstStyle/>
          <a:p>
            <a:r>
              <a:rPr lang="en-US" sz="4000" b="1"/>
              <a:t>Data Quality</a:t>
            </a:r>
            <a:endParaRPr lang="en-IN" sz="4000" b="1"/>
          </a:p>
        </p:txBody>
      </p:sp>
      <p:graphicFrame>
        <p:nvGraphicFramePr>
          <p:cNvPr id="19" name="Content Placeholder 2">
            <a:extLst>
              <a:ext uri="{FF2B5EF4-FFF2-40B4-BE49-F238E27FC236}">
                <a16:creationId xmlns:a16="http://schemas.microsoft.com/office/drawing/2014/main" id="{5237CED2-EF44-49F1-918C-23310066157A}"/>
              </a:ext>
            </a:extLst>
          </p:cNvPr>
          <p:cNvGraphicFramePr>
            <a:graphicFrameLocks noGrp="1"/>
          </p:cNvGraphicFramePr>
          <p:nvPr>
            <p:ph idx="1"/>
            <p:extLst>
              <p:ext uri="{D42A27DB-BD31-4B8C-83A1-F6EECF244321}">
                <p14:modId xmlns:p14="http://schemas.microsoft.com/office/powerpoint/2010/main" val="3569278858"/>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933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35A4C8A-2168-4177-8A01-4BB5FC95A061}"/>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lnSpc>
                <a:spcPct val="90000"/>
              </a:lnSpc>
            </a:pPr>
            <a:br>
              <a:rPr lang="en-US" sz="4600"/>
            </a:br>
            <a:br>
              <a:rPr lang="en-US" sz="4600"/>
            </a:br>
            <a:br>
              <a:rPr lang="en-US" sz="4600"/>
            </a:br>
            <a:br>
              <a:rPr lang="en-US" sz="4600"/>
            </a:br>
            <a:r>
              <a:rPr lang="en-US" sz="4600"/>
              <a:t>					Metadata Management</a:t>
            </a:r>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93771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A368E9E-92EF-4F12-9319-5F5C2D911753}"/>
              </a:ext>
            </a:extLst>
          </p:cNvPr>
          <p:cNvGraphicFramePr>
            <a:graphicFrameLocks noGrp="1"/>
          </p:cNvGraphicFramePr>
          <p:nvPr>
            <p:ph idx="1"/>
            <p:extLst>
              <p:ext uri="{D42A27DB-BD31-4B8C-83A1-F6EECF244321}">
                <p14:modId xmlns:p14="http://schemas.microsoft.com/office/powerpoint/2010/main" val="272279531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45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0" name="Rectangle 4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88DBCE2-B883-4A1F-8FBC-5C942BA96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510" y="1554025"/>
            <a:ext cx="8160687" cy="4590386"/>
          </a:xfrm>
          <a:prstGeom prst="rect">
            <a:avLst/>
          </a:prstGeom>
        </p:spPr>
      </p:pic>
      <p:sp>
        <p:nvSpPr>
          <p:cNvPr id="6" name="TextBox 5">
            <a:extLst>
              <a:ext uri="{FF2B5EF4-FFF2-40B4-BE49-F238E27FC236}">
                <a16:creationId xmlns:a16="http://schemas.microsoft.com/office/drawing/2014/main" id="{8622CC82-EC85-4BAE-9A9D-8D30FC0C166B}"/>
              </a:ext>
            </a:extLst>
          </p:cNvPr>
          <p:cNvSpPr txBox="1"/>
          <p:nvPr/>
        </p:nvSpPr>
        <p:spPr>
          <a:xfrm>
            <a:off x="1984510" y="956603"/>
            <a:ext cx="8160687" cy="923330"/>
          </a:xfrm>
          <a:prstGeom prst="rect">
            <a:avLst/>
          </a:prstGeom>
          <a:noFill/>
        </p:spPr>
        <p:txBody>
          <a:bodyPr wrap="square" rtlCol="0">
            <a:spAutoFit/>
          </a:bodyPr>
          <a:lstStyle/>
          <a:p>
            <a:r>
              <a:rPr lang="en-US" sz="1800" kern="1200" dirty="0">
                <a:solidFill>
                  <a:schemeClr val="accent2">
                    <a:lumMod val="60000"/>
                    <a:lumOff val="40000"/>
                  </a:schemeClr>
                </a:solidFill>
                <a:latin typeface="+mj-lt"/>
                <a:ea typeface="+mj-ea"/>
                <a:cs typeface="+mj-cs"/>
              </a:rPr>
              <a:t>We can select a data source from  data catalog. Then we can see the metadata about the data.</a:t>
            </a:r>
            <a:br>
              <a:rPr lang="en-US" sz="1800" kern="1200" dirty="0">
                <a:solidFill>
                  <a:schemeClr val="accent1"/>
                </a:solidFill>
                <a:latin typeface="+mj-lt"/>
                <a:ea typeface="+mj-ea"/>
                <a:cs typeface="+mj-cs"/>
              </a:rPr>
            </a:br>
            <a:endParaRPr lang="en-IN" dirty="0"/>
          </a:p>
        </p:txBody>
      </p:sp>
    </p:spTree>
    <p:extLst>
      <p:ext uri="{BB962C8B-B14F-4D97-AF65-F5344CB8AC3E}">
        <p14:creationId xmlns:p14="http://schemas.microsoft.com/office/powerpoint/2010/main" val="1566128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2" name="Rectangle 5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69F68C9-51C8-4037-9942-FFFAC8E3F8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528" y="1562888"/>
            <a:ext cx="8160687" cy="4590386"/>
          </a:xfrm>
          <a:prstGeom prst="rect">
            <a:avLst/>
          </a:prstGeom>
        </p:spPr>
      </p:pic>
      <p:sp>
        <p:nvSpPr>
          <p:cNvPr id="6" name="TextBox 5">
            <a:extLst>
              <a:ext uri="{FF2B5EF4-FFF2-40B4-BE49-F238E27FC236}">
                <a16:creationId xmlns:a16="http://schemas.microsoft.com/office/drawing/2014/main" id="{1004617B-B36B-4A6E-8535-7C30BB5EED9B}"/>
              </a:ext>
            </a:extLst>
          </p:cNvPr>
          <p:cNvSpPr txBox="1"/>
          <p:nvPr/>
        </p:nvSpPr>
        <p:spPr>
          <a:xfrm>
            <a:off x="1420838" y="773723"/>
            <a:ext cx="8950828" cy="646331"/>
          </a:xfrm>
          <a:prstGeom prst="rect">
            <a:avLst/>
          </a:prstGeom>
          <a:noFill/>
        </p:spPr>
        <p:txBody>
          <a:bodyPr wrap="square" rtlCol="0">
            <a:spAutoFit/>
          </a:bodyPr>
          <a:lstStyle/>
          <a:p>
            <a:r>
              <a:rPr lang="en-US" sz="1800" kern="1200" dirty="0">
                <a:solidFill>
                  <a:schemeClr val="accent1"/>
                </a:solidFill>
                <a:latin typeface="+mj-lt"/>
                <a:ea typeface="+mj-ea"/>
                <a:cs typeface="+mj-cs"/>
              </a:rPr>
              <a:t>Here, we can check the data type , number of rows  and empty values count. We can check particular column  data type, and length.</a:t>
            </a:r>
            <a:endParaRPr lang="en-IN" dirty="0"/>
          </a:p>
        </p:txBody>
      </p:sp>
    </p:spTree>
    <p:extLst>
      <p:ext uri="{BB962C8B-B14F-4D97-AF65-F5344CB8AC3E}">
        <p14:creationId xmlns:p14="http://schemas.microsoft.com/office/powerpoint/2010/main" val="4036764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5953AF-DA78-4CDB-9488-60451991F5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130" y="1488281"/>
            <a:ext cx="8705817" cy="3881437"/>
          </a:xfrm>
        </p:spPr>
      </p:pic>
    </p:spTree>
    <p:extLst>
      <p:ext uri="{BB962C8B-B14F-4D97-AF65-F5344CB8AC3E}">
        <p14:creationId xmlns:p14="http://schemas.microsoft.com/office/powerpoint/2010/main" val="1405606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0" name="Rectangle 4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 website&#10;&#10;Description automatically generated">
            <a:extLst>
              <a:ext uri="{FF2B5EF4-FFF2-40B4-BE49-F238E27FC236}">
                <a16:creationId xmlns:a16="http://schemas.microsoft.com/office/drawing/2014/main" id="{6CA74ADE-29AA-4944-9256-D56206516B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091" y="1813829"/>
            <a:ext cx="8160687" cy="4494564"/>
          </a:xfrm>
          <a:prstGeom prst="rect">
            <a:avLst/>
          </a:prstGeom>
        </p:spPr>
      </p:pic>
      <p:sp>
        <p:nvSpPr>
          <p:cNvPr id="6" name="TextBox 5">
            <a:extLst>
              <a:ext uri="{FF2B5EF4-FFF2-40B4-BE49-F238E27FC236}">
                <a16:creationId xmlns:a16="http://schemas.microsoft.com/office/drawing/2014/main" id="{24BAEF1E-84DC-4502-A48F-098FAFA981FE}"/>
              </a:ext>
            </a:extLst>
          </p:cNvPr>
          <p:cNvSpPr txBox="1"/>
          <p:nvPr/>
        </p:nvSpPr>
        <p:spPr>
          <a:xfrm>
            <a:off x="731519" y="613500"/>
            <a:ext cx="10789921" cy="1200329"/>
          </a:xfrm>
          <a:prstGeom prst="rect">
            <a:avLst/>
          </a:prstGeom>
          <a:noFill/>
        </p:spPr>
        <p:txBody>
          <a:bodyPr wrap="square" rtlCol="0">
            <a:spAutoFit/>
          </a:bodyPr>
          <a:lstStyle/>
          <a:p>
            <a:r>
              <a:rPr lang="en-US" dirty="0">
                <a:solidFill>
                  <a:schemeClr val="accent2">
                    <a:lumMod val="60000"/>
                    <a:lumOff val="40000"/>
                  </a:schemeClr>
                </a:solidFill>
              </a:rPr>
              <a:t>We can check here who has what responsibilities.</a:t>
            </a:r>
          </a:p>
          <a:p>
            <a:r>
              <a:rPr lang="en-US" dirty="0">
                <a:solidFill>
                  <a:schemeClr val="accent2">
                    <a:lumMod val="60000"/>
                    <a:lumOff val="40000"/>
                  </a:schemeClr>
                </a:solidFill>
              </a:rPr>
              <a:t>Data Engineer: They are responsible for grabbing the information and set up in the catalog.</a:t>
            </a:r>
          </a:p>
          <a:p>
            <a:r>
              <a:rPr lang="en-US" dirty="0">
                <a:solidFill>
                  <a:schemeClr val="accent2">
                    <a:lumMod val="60000"/>
                    <a:lumOff val="40000"/>
                  </a:schemeClr>
                </a:solidFill>
              </a:rPr>
              <a:t>Data Steward: They are responsible for making everything is correctly organized, quality of the data and data governance</a:t>
            </a:r>
            <a:r>
              <a:rPr lang="en-US" dirty="0"/>
              <a:t>.</a:t>
            </a:r>
            <a:endParaRPr lang="en-IN" dirty="0"/>
          </a:p>
        </p:txBody>
      </p:sp>
    </p:spTree>
    <p:extLst>
      <p:ext uri="{BB962C8B-B14F-4D97-AF65-F5344CB8AC3E}">
        <p14:creationId xmlns:p14="http://schemas.microsoft.com/office/powerpoint/2010/main" val="1253787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10;&#10;Description automatically generated">
            <a:extLst>
              <a:ext uri="{FF2B5EF4-FFF2-40B4-BE49-F238E27FC236}">
                <a16:creationId xmlns:a16="http://schemas.microsoft.com/office/drawing/2014/main" id="{14D02A96-DE43-432F-BC9B-E9F43CD0DCB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26155" y="2186514"/>
            <a:ext cx="2886478" cy="3848637"/>
          </a:xfrm>
        </p:spPr>
      </p:pic>
      <p:pic>
        <p:nvPicPr>
          <p:cNvPr id="8" name="Content Placeholder 7" descr="Graphical user interface, application&#10;&#10;Description automatically generated">
            <a:extLst>
              <a:ext uri="{FF2B5EF4-FFF2-40B4-BE49-F238E27FC236}">
                <a16:creationId xmlns:a16="http://schemas.microsoft.com/office/drawing/2014/main" id="{51CE04B5-BAB5-4ACD-95A0-DF3C52118C2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79963" y="2186514"/>
            <a:ext cx="3602257" cy="3829584"/>
          </a:xfrm>
        </p:spPr>
      </p:pic>
      <p:sp>
        <p:nvSpPr>
          <p:cNvPr id="9" name="TextBox 8">
            <a:extLst>
              <a:ext uri="{FF2B5EF4-FFF2-40B4-BE49-F238E27FC236}">
                <a16:creationId xmlns:a16="http://schemas.microsoft.com/office/drawing/2014/main" id="{3CCECA00-821F-4976-A596-0B3C0484EE09}"/>
              </a:ext>
            </a:extLst>
          </p:cNvPr>
          <p:cNvSpPr txBox="1"/>
          <p:nvPr/>
        </p:nvSpPr>
        <p:spPr>
          <a:xfrm>
            <a:off x="1326155" y="1245929"/>
            <a:ext cx="8201465" cy="369332"/>
          </a:xfrm>
          <a:prstGeom prst="rect">
            <a:avLst/>
          </a:prstGeom>
          <a:noFill/>
        </p:spPr>
        <p:txBody>
          <a:bodyPr wrap="square" rtlCol="0">
            <a:spAutoFit/>
          </a:bodyPr>
          <a:lstStyle/>
          <a:p>
            <a:r>
              <a:rPr lang="en-US" dirty="0">
                <a:solidFill>
                  <a:schemeClr val="accent2">
                    <a:lumMod val="60000"/>
                    <a:lumOff val="40000"/>
                  </a:schemeClr>
                </a:solidFill>
              </a:rPr>
              <a:t>Metadata for education</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662967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B48375E-4948-4B72-A1A1-DE7C86F7B585}"/>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lnSpc>
                <a:spcPct val="90000"/>
              </a:lnSpc>
            </a:pPr>
            <a:br>
              <a:rPr lang="en-US" sz="5000"/>
            </a:br>
            <a:br>
              <a:rPr lang="en-US" sz="5000"/>
            </a:br>
            <a:br>
              <a:rPr lang="en-US" sz="5000"/>
            </a:br>
            <a:br>
              <a:rPr lang="en-US" sz="5000"/>
            </a:br>
            <a:r>
              <a:rPr lang="en-US" sz="5000"/>
              <a:t>						Data Integration</a:t>
            </a:r>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87340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E35F9-6751-46E4-8859-613558EA950D}"/>
              </a:ext>
            </a:extLst>
          </p:cNvPr>
          <p:cNvSpPr>
            <a:spLocks noGrp="1"/>
          </p:cNvSpPr>
          <p:nvPr>
            <p:ph idx="1"/>
          </p:nvPr>
        </p:nvSpPr>
        <p:spPr/>
        <p:txBody>
          <a:bodyPr/>
          <a:lstStyle/>
          <a:p>
            <a:r>
              <a:rPr lang="en-US" b="0" i="0" dirty="0">
                <a:solidFill>
                  <a:srgbClr val="666666"/>
                </a:solidFill>
                <a:effectLst/>
                <a:latin typeface="Segoe UI" panose="020B0502040204020203" pitchFamily="34" charset="0"/>
              </a:rPr>
              <a:t>Data integration involves combining data residing in different sources and providing users with a unified view of them. This process becomes significant in a variety of situations.</a:t>
            </a:r>
            <a:endParaRPr lang="en-IN" dirty="0"/>
          </a:p>
        </p:txBody>
      </p:sp>
    </p:spTree>
    <p:extLst>
      <p:ext uri="{BB962C8B-B14F-4D97-AF65-F5344CB8AC3E}">
        <p14:creationId xmlns:p14="http://schemas.microsoft.com/office/powerpoint/2010/main" val="2877714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10;&#10;Description automatically generated with medium confidence">
            <a:extLst>
              <a:ext uri="{FF2B5EF4-FFF2-40B4-BE49-F238E27FC236}">
                <a16:creationId xmlns:a16="http://schemas.microsoft.com/office/drawing/2014/main" id="{D52B52BC-8195-47DD-AB74-A2E1BFC57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650" y="647114"/>
            <a:ext cx="6246576" cy="5472332"/>
          </a:xfrm>
          <a:prstGeom prst="rect">
            <a:avLst/>
          </a:prstGeom>
        </p:spPr>
      </p:pic>
      <p:sp>
        <p:nvSpPr>
          <p:cNvPr id="6" name="TextBox 5">
            <a:extLst>
              <a:ext uri="{FF2B5EF4-FFF2-40B4-BE49-F238E27FC236}">
                <a16:creationId xmlns:a16="http://schemas.microsoft.com/office/drawing/2014/main" id="{3B0BD05A-2A68-42FF-B044-D26C78DBF843}"/>
              </a:ext>
            </a:extLst>
          </p:cNvPr>
          <p:cNvSpPr txBox="1"/>
          <p:nvPr/>
        </p:nvSpPr>
        <p:spPr>
          <a:xfrm>
            <a:off x="585196" y="370738"/>
            <a:ext cx="11170061" cy="1754326"/>
          </a:xfrm>
          <a:prstGeom prst="rect">
            <a:avLst/>
          </a:prstGeom>
          <a:noFill/>
        </p:spPr>
        <p:txBody>
          <a:bodyPr wrap="square" rtlCol="0">
            <a:spAutoFit/>
          </a:bodyPr>
          <a:lstStyle/>
          <a:p>
            <a:pPr rtl="0"/>
            <a:r>
              <a:rPr lang="en-US" dirty="0">
                <a:effectLst/>
                <a:latin typeface="Segoe UI" panose="020B0502040204020203" pitchFamily="34" charset="0"/>
              </a:rPr>
              <a:t>Outlier detection: Outlier detection is used to find the outliers in the data we can find using </a:t>
            </a:r>
            <a:r>
              <a:rPr lang="en-US" dirty="0" err="1">
                <a:effectLst/>
                <a:latin typeface="Segoe UI" panose="020B0502040204020203" pitchFamily="34" charset="0"/>
              </a:rPr>
              <a:t>numeric_outliers</a:t>
            </a:r>
            <a:r>
              <a:rPr lang="en-US" dirty="0">
                <a:effectLst/>
                <a:latin typeface="Segoe UI" panose="020B0502040204020203" pitchFamily="34" charset="0"/>
              </a:rPr>
              <a:t> node in the </a:t>
            </a:r>
            <a:r>
              <a:rPr lang="en-US" dirty="0" err="1">
                <a:effectLst/>
                <a:latin typeface="Segoe UI" panose="020B0502040204020203" pitchFamily="34" charset="0"/>
              </a:rPr>
              <a:t>knime</a:t>
            </a:r>
            <a:r>
              <a:rPr lang="en-US" dirty="0">
                <a:effectLst/>
                <a:latin typeface="Segoe UI" panose="020B0502040204020203" pitchFamily="34" charset="0"/>
              </a:rPr>
              <a:t>.</a:t>
            </a:r>
          </a:p>
          <a:p>
            <a:pPr rtl="0"/>
            <a:br>
              <a:rPr lang="en-US" dirty="0"/>
            </a:br>
            <a:endParaRPr lang="en-US" dirty="0"/>
          </a:p>
          <a:p>
            <a:pPr rtl="0"/>
            <a:endParaRPr lang="en-US" dirty="0">
              <a:effectLst/>
              <a:latin typeface="Segoe UI" panose="020B0502040204020203" pitchFamily="34" charset="0"/>
            </a:endParaRPr>
          </a:p>
          <a:p>
            <a:endParaRPr lang="en-IN" dirty="0"/>
          </a:p>
        </p:txBody>
      </p:sp>
    </p:spTree>
    <p:extLst>
      <p:ext uri="{BB962C8B-B14F-4D97-AF65-F5344CB8AC3E}">
        <p14:creationId xmlns:p14="http://schemas.microsoft.com/office/powerpoint/2010/main" val="387747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F06C-91CD-4C32-9547-F3B86E118EB4}"/>
              </a:ext>
            </a:extLst>
          </p:cNvPr>
          <p:cNvSpPr>
            <a:spLocks noGrp="1"/>
          </p:cNvSpPr>
          <p:nvPr>
            <p:ph type="title"/>
          </p:nvPr>
        </p:nvSpPr>
        <p:spPr>
          <a:xfrm>
            <a:off x="537950" y="1160060"/>
            <a:ext cx="10515600" cy="5155441"/>
          </a:xfrm>
        </p:spPr>
        <p:txBody>
          <a:bodyPr>
            <a:normAutofit fontScale="90000"/>
          </a:bodyPr>
          <a:lstStyle/>
          <a:p>
            <a:r>
              <a:rPr lang="en-US" sz="3600" b="1" dirty="0">
                <a:solidFill>
                  <a:srgbClr val="0070C0"/>
                </a:solidFill>
              </a:rPr>
              <a:t>1.Uniqueness</a:t>
            </a:r>
            <a:r>
              <a:rPr lang="en-US" sz="3600" dirty="0">
                <a:solidFill>
                  <a:srgbClr val="0070C0"/>
                </a:solidFill>
              </a:rPr>
              <a:t> : </a:t>
            </a:r>
            <a:r>
              <a:rPr lang="en-US" sz="2800" dirty="0">
                <a:effectLst/>
                <a:latin typeface="Segoe UI" panose="020B0502040204020203" pitchFamily="34" charset="0"/>
              </a:rPr>
              <a:t>I</a:t>
            </a:r>
            <a:r>
              <a:rPr lang="en-US" sz="2800" b="0" i="0" dirty="0">
                <a:effectLst/>
                <a:latin typeface="Segoe UI" panose="020B0502040204020203" pitchFamily="34" charset="0"/>
              </a:rPr>
              <a:t>t will check the uniqueness of the data that means it will check if any duplicate rows.</a:t>
            </a:r>
            <a:br>
              <a:rPr lang="en-US" sz="3100" dirty="0">
                <a:solidFill>
                  <a:srgbClr val="0070C0"/>
                </a:solidFill>
              </a:rPr>
            </a:br>
            <a:r>
              <a:rPr lang="en-US" sz="3600" dirty="0">
                <a:solidFill>
                  <a:srgbClr val="0070C0"/>
                </a:solidFill>
              </a:rPr>
              <a:t>2.</a:t>
            </a:r>
            <a:r>
              <a:rPr lang="en-US" sz="3600" b="1" dirty="0">
                <a:solidFill>
                  <a:srgbClr val="0070C0"/>
                </a:solidFill>
              </a:rPr>
              <a:t>Completeness </a:t>
            </a:r>
            <a:r>
              <a:rPr lang="en-US" sz="2800" dirty="0">
                <a:solidFill>
                  <a:srgbClr val="0070C0"/>
                </a:solidFill>
              </a:rPr>
              <a:t>: </a:t>
            </a:r>
            <a:r>
              <a:rPr lang="en-US" sz="2800" b="0" i="0" dirty="0">
                <a:solidFill>
                  <a:schemeClr val="tx1">
                    <a:lumMod val="95000"/>
                    <a:lumOff val="5000"/>
                  </a:schemeClr>
                </a:solidFill>
                <a:effectLst/>
                <a:latin typeface="Segoe UI" panose="020B0502040204020203" pitchFamily="34" charset="0"/>
              </a:rPr>
              <a:t>It will check if any rows in our dataset will have missing values or not.</a:t>
            </a:r>
            <a:br>
              <a:rPr lang="en-US" sz="2800" dirty="0">
                <a:solidFill>
                  <a:srgbClr val="0070C0"/>
                </a:solidFill>
              </a:rPr>
            </a:br>
            <a:r>
              <a:rPr lang="en-US" sz="3200" dirty="0">
                <a:solidFill>
                  <a:srgbClr val="0070C0"/>
                </a:solidFill>
              </a:rPr>
              <a:t>3.</a:t>
            </a:r>
            <a:r>
              <a:rPr lang="en-US" sz="3200" b="1" dirty="0">
                <a:solidFill>
                  <a:srgbClr val="0070C0"/>
                </a:solidFill>
              </a:rPr>
              <a:t>Validity</a:t>
            </a:r>
            <a:r>
              <a:rPr lang="en-US" sz="3200" dirty="0">
                <a:solidFill>
                  <a:srgbClr val="0070C0"/>
                </a:solidFill>
              </a:rPr>
              <a:t> : </a:t>
            </a:r>
            <a:r>
              <a:rPr lang="en-US" sz="2800" b="0" i="0" dirty="0">
                <a:solidFill>
                  <a:schemeClr val="tx1">
                    <a:lumMod val="95000"/>
                    <a:lumOff val="5000"/>
                  </a:schemeClr>
                </a:solidFill>
                <a:effectLst/>
                <a:latin typeface="Segoe UI" panose="020B0502040204020203" pitchFamily="34" charset="0"/>
              </a:rPr>
              <a:t>It will check each column having only required data or not based on domain specification.</a:t>
            </a:r>
            <a:br>
              <a:rPr lang="en-US" sz="2800" b="0" i="0" dirty="0">
                <a:solidFill>
                  <a:schemeClr val="tx1">
                    <a:lumMod val="95000"/>
                    <a:lumOff val="5000"/>
                  </a:schemeClr>
                </a:solidFill>
                <a:effectLst/>
                <a:latin typeface="Segoe UI" panose="020B0502040204020203" pitchFamily="34" charset="0"/>
              </a:rPr>
            </a:br>
            <a:r>
              <a:rPr lang="en-US" sz="2800" b="0" i="0" dirty="0">
                <a:solidFill>
                  <a:schemeClr val="tx1">
                    <a:lumMod val="95000"/>
                    <a:lumOff val="5000"/>
                  </a:schemeClr>
                </a:solidFill>
                <a:effectLst/>
                <a:latin typeface="Segoe UI" panose="020B0502040204020203" pitchFamily="34" charset="0"/>
              </a:rPr>
              <a:t>For example if we consider gender we can conclude it domain has only male and female values</a:t>
            </a:r>
            <a:r>
              <a:rPr lang="en-US" sz="3100" b="0" i="0" dirty="0">
                <a:solidFill>
                  <a:schemeClr val="tx1">
                    <a:lumMod val="95000"/>
                    <a:lumOff val="5000"/>
                  </a:schemeClr>
                </a:solidFill>
                <a:effectLst/>
                <a:latin typeface="Segoe UI" panose="020B0502040204020203" pitchFamily="34" charset="0"/>
              </a:rPr>
              <a:t>.</a:t>
            </a:r>
            <a:br>
              <a:rPr lang="en-US" sz="3100" b="0" i="0" dirty="0">
                <a:solidFill>
                  <a:schemeClr val="tx1">
                    <a:lumMod val="95000"/>
                    <a:lumOff val="5000"/>
                  </a:schemeClr>
                </a:solidFill>
                <a:effectLst/>
                <a:latin typeface="Segoe UI" panose="020B0502040204020203" pitchFamily="34" charset="0"/>
              </a:rPr>
            </a:br>
            <a:r>
              <a:rPr lang="en-US" sz="3600" b="0" i="0" dirty="0">
                <a:solidFill>
                  <a:srgbClr val="0070C0"/>
                </a:solidFill>
                <a:effectLst/>
                <a:latin typeface="Segoe UI" panose="020B0502040204020203" pitchFamily="34" charset="0"/>
              </a:rPr>
              <a:t>4.</a:t>
            </a:r>
            <a:r>
              <a:rPr lang="en-US" sz="3600" b="1" i="0" dirty="0">
                <a:solidFill>
                  <a:srgbClr val="0070C0"/>
                </a:solidFill>
                <a:effectLst/>
                <a:latin typeface="Segoe UI" panose="020B0502040204020203" pitchFamily="34" charset="0"/>
              </a:rPr>
              <a:t>Consistency</a:t>
            </a:r>
            <a:r>
              <a:rPr lang="en-US" sz="3600" b="0" i="0" dirty="0">
                <a:solidFill>
                  <a:srgbClr val="0070C0"/>
                </a:solidFill>
                <a:effectLst/>
                <a:latin typeface="Segoe UI" panose="020B0502040204020203" pitchFamily="34" charset="0"/>
              </a:rPr>
              <a:t> : </a:t>
            </a:r>
            <a:r>
              <a:rPr lang="en-US" sz="2800" b="0" i="0" dirty="0">
                <a:solidFill>
                  <a:srgbClr val="1D263B"/>
                </a:solidFill>
                <a:effectLst/>
                <a:latin typeface="Segoe UI" panose="020B0502040204020203" pitchFamily="34" charset="0"/>
                <a:cs typeface="Segoe UI" panose="020B0502040204020203" pitchFamily="34" charset="0"/>
              </a:rPr>
              <a:t>Maintaining synchronicity between different databases is essential. To ensure data remains consistent on a daily basis, software systems are often the answer.</a:t>
            </a:r>
            <a:endParaRPr lang="en-IN" sz="2800" dirty="0">
              <a:solidFill>
                <a:srgbClr val="0070C0"/>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1A4D3B6-03D2-46DB-A746-453D1B9D9033}"/>
              </a:ext>
            </a:extLst>
          </p:cNvPr>
          <p:cNvSpPr txBox="1"/>
          <p:nvPr/>
        </p:nvSpPr>
        <p:spPr>
          <a:xfrm>
            <a:off x="1064526" y="336307"/>
            <a:ext cx="8898340" cy="707886"/>
          </a:xfrm>
          <a:prstGeom prst="rect">
            <a:avLst/>
          </a:prstGeom>
          <a:noFill/>
        </p:spPr>
        <p:txBody>
          <a:bodyPr wrap="square" rtlCol="0">
            <a:spAutoFit/>
          </a:bodyPr>
          <a:lstStyle/>
          <a:p>
            <a:pPr algn="ctr"/>
            <a:r>
              <a:rPr lang="en-US" sz="4000" b="1" dirty="0">
                <a:solidFill>
                  <a:srgbClr val="0070C0"/>
                </a:solidFill>
              </a:rPr>
              <a:t>Metrics</a:t>
            </a:r>
            <a:endParaRPr lang="en-IN" sz="4000" b="1" dirty="0">
              <a:solidFill>
                <a:srgbClr val="0070C0"/>
              </a:solidFill>
            </a:endParaRPr>
          </a:p>
        </p:txBody>
      </p:sp>
    </p:spTree>
    <p:extLst>
      <p:ext uri="{BB962C8B-B14F-4D97-AF65-F5344CB8AC3E}">
        <p14:creationId xmlns:p14="http://schemas.microsoft.com/office/powerpoint/2010/main" val="3381680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diagram&#10;&#10;Description automatically generated">
            <a:extLst>
              <a:ext uri="{FF2B5EF4-FFF2-40B4-BE49-F238E27FC236}">
                <a16:creationId xmlns:a16="http://schemas.microsoft.com/office/drawing/2014/main" id="{20973523-0803-4AD2-A3C4-384AB8F18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633" y="1131994"/>
            <a:ext cx="8380611" cy="4590386"/>
          </a:xfrm>
          <a:prstGeom prst="rect">
            <a:avLst/>
          </a:prstGeom>
        </p:spPr>
      </p:pic>
      <p:sp>
        <p:nvSpPr>
          <p:cNvPr id="6" name="TextBox 5">
            <a:extLst>
              <a:ext uri="{FF2B5EF4-FFF2-40B4-BE49-F238E27FC236}">
                <a16:creationId xmlns:a16="http://schemas.microsoft.com/office/drawing/2014/main" id="{34F2CFC7-2282-4015-B4F3-5C3285D66ED0}"/>
              </a:ext>
            </a:extLst>
          </p:cNvPr>
          <p:cNvSpPr txBox="1"/>
          <p:nvPr/>
        </p:nvSpPr>
        <p:spPr>
          <a:xfrm>
            <a:off x="477012" y="492122"/>
            <a:ext cx="11370227" cy="646331"/>
          </a:xfrm>
          <a:prstGeom prst="rect">
            <a:avLst/>
          </a:prstGeom>
          <a:noFill/>
        </p:spPr>
        <p:txBody>
          <a:bodyPr wrap="square" rtlCol="0">
            <a:spAutoFit/>
          </a:bodyPr>
          <a:lstStyle/>
          <a:p>
            <a:r>
              <a:rPr lang="en-US" dirty="0">
                <a:solidFill>
                  <a:srgbClr val="242424"/>
                </a:solidFill>
                <a:latin typeface="Segoe UI" panose="020B0502040204020203" pitchFamily="34" charset="0"/>
              </a:rPr>
              <a:t>P</a:t>
            </a:r>
            <a:r>
              <a:rPr lang="en-US" b="0" i="0" dirty="0">
                <a:solidFill>
                  <a:srgbClr val="242424"/>
                </a:solidFill>
                <a:effectLst/>
                <a:latin typeface="Segoe UI" panose="020B0502040204020203" pitchFamily="34" charset="0"/>
              </a:rPr>
              <a:t>hone number: </a:t>
            </a:r>
            <a:r>
              <a:rPr lang="en-US" b="0" i="0" dirty="0">
                <a:solidFill>
                  <a:srgbClr val="242424"/>
                </a:solidFill>
                <a:latin typeface="Segoe UI" panose="020B0502040204020203" pitchFamily="34" charset="0"/>
              </a:rPr>
              <a:t>I</a:t>
            </a:r>
            <a:r>
              <a:rPr lang="en-US" dirty="0">
                <a:solidFill>
                  <a:srgbClr val="242424"/>
                </a:solidFill>
                <a:effectLst/>
                <a:latin typeface="Segoe UI" panose="020B0502040204020203" pitchFamily="34" charset="0"/>
              </a:rPr>
              <a:t>n these different notations of phone number from different files and convert it into one type using </a:t>
            </a:r>
            <a:r>
              <a:rPr lang="en-US" dirty="0" err="1">
                <a:solidFill>
                  <a:srgbClr val="242424"/>
                </a:solidFill>
                <a:effectLst/>
                <a:latin typeface="Segoe UI" panose="020B0502040204020203" pitchFamily="34" charset="0"/>
              </a:rPr>
              <a:t>knime</a:t>
            </a:r>
            <a:r>
              <a:rPr lang="en-US" dirty="0">
                <a:solidFill>
                  <a:srgbClr val="242424"/>
                </a:solidFill>
                <a:effectLst/>
                <a:latin typeface="Segoe UI" panose="020B0502040204020203" pitchFamily="34" charset="0"/>
              </a:rPr>
              <a:t> tool.</a:t>
            </a:r>
            <a:endParaRPr lang="en-IN" dirty="0"/>
          </a:p>
        </p:txBody>
      </p:sp>
    </p:spTree>
    <p:extLst>
      <p:ext uri="{BB962C8B-B14F-4D97-AF65-F5344CB8AC3E}">
        <p14:creationId xmlns:p14="http://schemas.microsoft.com/office/powerpoint/2010/main" val="3716855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with medium confidence">
            <a:extLst>
              <a:ext uri="{FF2B5EF4-FFF2-40B4-BE49-F238E27FC236}">
                <a16:creationId xmlns:a16="http://schemas.microsoft.com/office/drawing/2014/main" id="{03F0CACA-C984-4664-BEC9-122796BF66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309" y="1542718"/>
            <a:ext cx="9941259" cy="3768938"/>
          </a:xfrm>
          <a:prstGeom prst="rect">
            <a:avLst/>
          </a:prstGeom>
        </p:spPr>
      </p:pic>
      <p:sp>
        <p:nvSpPr>
          <p:cNvPr id="6" name="TextBox 5">
            <a:extLst>
              <a:ext uri="{FF2B5EF4-FFF2-40B4-BE49-F238E27FC236}">
                <a16:creationId xmlns:a16="http://schemas.microsoft.com/office/drawing/2014/main" id="{56D77706-437E-4757-A86C-7A2D314ADC76}"/>
              </a:ext>
            </a:extLst>
          </p:cNvPr>
          <p:cNvSpPr txBox="1"/>
          <p:nvPr/>
        </p:nvSpPr>
        <p:spPr>
          <a:xfrm>
            <a:off x="477012" y="476434"/>
            <a:ext cx="11278245" cy="923330"/>
          </a:xfrm>
          <a:prstGeom prst="rect">
            <a:avLst/>
          </a:prstGeom>
          <a:noFill/>
        </p:spPr>
        <p:txBody>
          <a:bodyPr wrap="square" rtlCol="0">
            <a:spAutoFit/>
          </a:bodyPr>
          <a:lstStyle/>
          <a:p>
            <a:r>
              <a:rPr lang="en-US" dirty="0">
                <a:effectLst/>
                <a:latin typeface="Segoe UI" panose="020B0502040204020203" pitchFamily="34" charset="0"/>
              </a:rPr>
              <a:t>Address merge: in these different notations of address from different files and convert it into one type using </a:t>
            </a:r>
            <a:r>
              <a:rPr lang="en-US" dirty="0" err="1">
                <a:effectLst/>
                <a:latin typeface="Segoe UI" panose="020B0502040204020203" pitchFamily="34" charset="0"/>
              </a:rPr>
              <a:t>knime</a:t>
            </a:r>
            <a:r>
              <a:rPr lang="en-US" dirty="0">
                <a:effectLst/>
                <a:latin typeface="Segoe UI" panose="020B0502040204020203" pitchFamily="34" charset="0"/>
              </a:rPr>
              <a:t> tool.</a:t>
            </a:r>
          </a:p>
          <a:p>
            <a:endParaRPr lang="en-IN" dirty="0"/>
          </a:p>
        </p:txBody>
      </p:sp>
    </p:spTree>
    <p:extLst>
      <p:ext uri="{BB962C8B-B14F-4D97-AF65-F5344CB8AC3E}">
        <p14:creationId xmlns:p14="http://schemas.microsoft.com/office/powerpoint/2010/main" val="160548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BBFF15-4F3F-4DA2-B719-C3634FA4E632}"/>
              </a:ext>
            </a:extLst>
          </p:cNvPr>
          <p:cNvSpPr>
            <a:spLocks noGrp="1"/>
          </p:cNvSpPr>
          <p:nvPr>
            <p:ph type="title"/>
          </p:nvPr>
        </p:nvSpPr>
        <p:spPr>
          <a:xfrm>
            <a:off x="838200" y="365126"/>
            <a:ext cx="10515600" cy="494683"/>
          </a:xfrm>
        </p:spPr>
        <p:txBody>
          <a:bodyPr>
            <a:normAutofit fontScale="90000"/>
          </a:bodyPr>
          <a:lstStyle/>
          <a:p>
            <a:r>
              <a:rPr lang="en-US"/>
              <a:t>Achieved These Metrics By Using Knime Tool</a:t>
            </a:r>
            <a:endParaRPr lang="en-IN" dirty="0"/>
          </a:p>
        </p:txBody>
      </p:sp>
      <p:pic>
        <p:nvPicPr>
          <p:cNvPr id="7" name="Content Placeholder 6" descr="Graphical user interface, application&#10;&#10;Description automatically generated">
            <a:extLst>
              <a:ext uri="{FF2B5EF4-FFF2-40B4-BE49-F238E27FC236}">
                <a16:creationId xmlns:a16="http://schemas.microsoft.com/office/drawing/2014/main" id="{214D67A3-48A4-4A19-8AA8-7CEE818F77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978" y="1195754"/>
            <a:ext cx="10734822" cy="4754880"/>
          </a:xfrm>
        </p:spPr>
      </p:pic>
    </p:spTree>
    <p:extLst>
      <p:ext uri="{BB962C8B-B14F-4D97-AF65-F5344CB8AC3E}">
        <p14:creationId xmlns:p14="http://schemas.microsoft.com/office/powerpoint/2010/main" val="267935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7AFAAEA6-76F1-4F72-88D0-9191C2F7C8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452" y="267286"/>
            <a:ext cx="10874326" cy="5950634"/>
          </a:xfrm>
        </p:spPr>
      </p:pic>
    </p:spTree>
    <p:extLst>
      <p:ext uri="{BB962C8B-B14F-4D97-AF65-F5344CB8AC3E}">
        <p14:creationId xmlns:p14="http://schemas.microsoft.com/office/powerpoint/2010/main" val="277424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5E98-11B5-4CE0-AD48-ED467700A6F3}"/>
              </a:ext>
            </a:extLst>
          </p:cNvPr>
          <p:cNvSpPr>
            <a:spLocks noGrp="1"/>
          </p:cNvSpPr>
          <p:nvPr>
            <p:ph type="title"/>
          </p:nvPr>
        </p:nvSpPr>
        <p:spPr>
          <a:xfrm>
            <a:off x="418026" y="-14069"/>
            <a:ext cx="8596668" cy="1320800"/>
          </a:xfrm>
        </p:spPr>
        <p:txBody>
          <a:bodyPr>
            <a:normAutofit/>
          </a:bodyPr>
          <a:lstStyle/>
          <a:p>
            <a:pPr algn="ctr"/>
            <a:r>
              <a:rPr lang="en-US" sz="4000" b="1" dirty="0">
                <a:solidFill>
                  <a:srgbClr val="0070C0"/>
                </a:solidFill>
              </a:rPr>
              <a:t>Data Quality Metrics Dashboard</a:t>
            </a:r>
            <a:endParaRPr lang="en-IN" sz="4000" b="1" dirty="0">
              <a:solidFill>
                <a:srgbClr val="0070C0"/>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id="{CC73D475-2480-4AED-9FAB-A8458992F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221" y="767275"/>
            <a:ext cx="7748279" cy="5444394"/>
          </a:xfrm>
        </p:spPr>
      </p:pic>
      <p:sp>
        <p:nvSpPr>
          <p:cNvPr id="3" name="TextBox 2">
            <a:extLst>
              <a:ext uri="{FF2B5EF4-FFF2-40B4-BE49-F238E27FC236}">
                <a16:creationId xmlns:a16="http://schemas.microsoft.com/office/drawing/2014/main" id="{B3D123A4-268C-494B-AE77-A76BC3D738D5}"/>
              </a:ext>
            </a:extLst>
          </p:cNvPr>
          <p:cNvSpPr txBox="1"/>
          <p:nvPr/>
        </p:nvSpPr>
        <p:spPr>
          <a:xfrm>
            <a:off x="1372658" y="6211669"/>
            <a:ext cx="6987654" cy="646331"/>
          </a:xfrm>
          <a:prstGeom prst="rect">
            <a:avLst/>
          </a:prstGeom>
          <a:noFill/>
        </p:spPr>
        <p:txBody>
          <a:bodyPr wrap="square" rtlCol="0">
            <a:spAutoFit/>
          </a:bodyPr>
          <a:lstStyle/>
          <a:p>
            <a:r>
              <a:rPr lang="en-IN" dirty="0">
                <a:hlinkClick r:id="rId3"/>
              </a:rPr>
              <a:t>https://app.powerbi.com/groups/me/reports/e0f44dc7-d01a-4ce0-93d4-a670f1894169/ReportSection</a:t>
            </a:r>
            <a:endParaRPr lang="en-IN" dirty="0"/>
          </a:p>
        </p:txBody>
      </p:sp>
    </p:spTree>
    <p:extLst>
      <p:ext uri="{BB962C8B-B14F-4D97-AF65-F5344CB8AC3E}">
        <p14:creationId xmlns:p14="http://schemas.microsoft.com/office/powerpoint/2010/main" val="107707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DD87-67E9-4336-88D8-BE879E2A0AFE}"/>
              </a:ext>
            </a:extLst>
          </p:cNvPr>
          <p:cNvSpPr>
            <a:spLocks noGrp="1"/>
          </p:cNvSpPr>
          <p:nvPr>
            <p:ph type="title"/>
          </p:nvPr>
        </p:nvSpPr>
        <p:spPr>
          <a:xfrm>
            <a:off x="648929" y="629266"/>
            <a:ext cx="3505495" cy="1622321"/>
          </a:xfrm>
        </p:spPr>
        <p:txBody>
          <a:bodyPr>
            <a:normAutofit/>
          </a:bodyPr>
          <a:lstStyle/>
          <a:p>
            <a:r>
              <a:rPr lang="en-US" dirty="0"/>
              <a:t>Data Cleansing</a:t>
            </a:r>
            <a:endParaRPr lang="en-IN" dirty="0"/>
          </a:p>
        </p:txBody>
      </p:sp>
      <p:graphicFrame>
        <p:nvGraphicFramePr>
          <p:cNvPr id="14" name="Content Placeholder 2">
            <a:extLst>
              <a:ext uri="{FF2B5EF4-FFF2-40B4-BE49-F238E27FC236}">
                <a16:creationId xmlns:a16="http://schemas.microsoft.com/office/drawing/2014/main" id="{3FB6A35E-B0F9-46F7-AFFA-3C7547DA9ED0}"/>
              </a:ext>
            </a:extLst>
          </p:cNvPr>
          <p:cNvGraphicFramePr>
            <a:graphicFrameLocks noGrp="1"/>
          </p:cNvGraphicFramePr>
          <p:nvPr>
            <p:ph idx="1"/>
            <p:extLst>
              <p:ext uri="{D42A27DB-BD31-4B8C-83A1-F6EECF244321}">
                <p14:modId xmlns:p14="http://schemas.microsoft.com/office/powerpoint/2010/main" val="2823506677"/>
              </p:ext>
            </p:extLst>
          </p:nvPr>
        </p:nvGraphicFramePr>
        <p:xfrm>
          <a:off x="648931" y="2438400"/>
          <a:ext cx="3505494" cy="378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descr="A picture containing diagram&#10;&#10;Description automatically generated">
            <a:extLst>
              <a:ext uri="{FF2B5EF4-FFF2-40B4-BE49-F238E27FC236}">
                <a16:creationId xmlns:a16="http://schemas.microsoft.com/office/drawing/2014/main" id="{5879356C-1C5E-41F1-8814-F350D6999E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4424" y="629266"/>
            <a:ext cx="5224607" cy="4611474"/>
          </a:xfrm>
          <a:prstGeom prst="rect">
            <a:avLst/>
          </a:prstGeom>
        </p:spPr>
      </p:pic>
    </p:spTree>
    <p:extLst>
      <p:ext uri="{BB962C8B-B14F-4D97-AF65-F5344CB8AC3E}">
        <p14:creationId xmlns:p14="http://schemas.microsoft.com/office/powerpoint/2010/main" val="288026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0A37-85C7-4EB6-9742-B4F061BEA1BF}"/>
              </a:ext>
            </a:extLst>
          </p:cNvPr>
          <p:cNvSpPr>
            <a:spLocks noGrp="1"/>
          </p:cNvSpPr>
          <p:nvPr>
            <p:ph type="title"/>
          </p:nvPr>
        </p:nvSpPr>
        <p:spPr/>
        <p:txBody>
          <a:bodyPr>
            <a:normAutofit/>
          </a:bodyPr>
          <a:lstStyle/>
          <a:p>
            <a:pPr algn="ctr"/>
            <a:r>
              <a:rPr lang="en-US" sz="4000" b="1" dirty="0">
                <a:solidFill>
                  <a:srgbClr val="7030A0"/>
                </a:solidFill>
              </a:rPr>
              <a:t>Sentiment Analysis In Power Bi </a:t>
            </a:r>
            <a:endParaRPr lang="en-IN" sz="4000" b="1" dirty="0"/>
          </a:p>
        </p:txBody>
      </p:sp>
      <p:pic>
        <p:nvPicPr>
          <p:cNvPr id="5" name="Content Placeholder 4">
            <a:extLst>
              <a:ext uri="{FF2B5EF4-FFF2-40B4-BE49-F238E27FC236}">
                <a16:creationId xmlns:a16="http://schemas.microsoft.com/office/drawing/2014/main" id="{83D89520-54A1-479E-8CC9-3F6A96D33B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42197"/>
            <a:ext cx="9165609" cy="4435522"/>
          </a:xfrm>
        </p:spPr>
      </p:pic>
    </p:spTree>
    <p:extLst>
      <p:ext uri="{BB962C8B-B14F-4D97-AF65-F5344CB8AC3E}">
        <p14:creationId xmlns:p14="http://schemas.microsoft.com/office/powerpoint/2010/main" val="99246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3D28-AAD6-4485-B0B9-FB14C119FD3F}"/>
              </a:ext>
            </a:extLst>
          </p:cNvPr>
          <p:cNvSpPr>
            <a:spLocks noGrp="1"/>
          </p:cNvSpPr>
          <p:nvPr>
            <p:ph type="title"/>
          </p:nvPr>
        </p:nvSpPr>
        <p:spPr/>
        <p:txBody>
          <a:bodyPr/>
          <a:lstStyle/>
          <a:p>
            <a:pPr algn="ctr"/>
            <a:r>
              <a:rPr lang="en-US" sz="4400" b="1" dirty="0">
                <a:solidFill>
                  <a:srgbClr val="7030A0"/>
                </a:solidFill>
              </a:rPr>
              <a:t>Sentiment Analysis In Python</a:t>
            </a:r>
            <a:endParaRPr lang="en-IN" dirty="0"/>
          </a:p>
        </p:txBody>
      </p:sp>
      <p:pic>
        <p:nvPicPr>
          <p:cNvPr id="10" name="Content Placeholder 9" descr="Text&#10;&#10;Description automatically generated">
            <a:extLst>
              <a:ext uri="{FF2B5EF4-FFF2-40B4-BE49-F238E27FC236}">
                <a16:creationId xmlns:a16="http://schemas.microsoft.com/office/drawing/2014/main" id="{AB7F6186-C423-4D77-8C7E-335E03506E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181" y="2361693"/>
            <a:ext cx="11496805" cy="4272622"/>
          </a:xfrm>
        </p:spPr>
      </p:pic>
      <p:sp>
        <p:nvSpPr>
          <p:cNvPr id="3" name="TextBox 2">
            <a:extLst>
              <a:ext uri="{FF2B5EF4-FFF2-40B4-BE49-F238E27FC236}">
                <a16:creationId xmlns:a16="http://schemas.microsoft.com/office/drawing/2014/main" id="{E6C32E19-FCD8-4603-BEF7-2F2077D057A9}"/>
              </a:ext>
            </a:extLst>
          </p:cNvPr>
          <p:cNvSpPr txBox="1"/>
          <p:nvPr/>
        </p:nvSpPr>
        <p:spPr>
          <a:xfrm>
            <a:off x="3370998" y="1542197"/>
            <a:ext cx="6127844" cy="646331"/>
          </a:xfrm>
          <a:prstGeom prst="rect">
            <a:avLst/>
          </a:prstGeom>
          <a:noFill/>
        </p:spPr>
        <p:txBody>
          <a:bodyPr wrap="square" rtlCol="0">
            <a:spAutoFit/>
          </a:bodyPr>
          <a:lstStyle/>
          <a:p>
            <a:r>
              <a:rPr lang="en-IN" dirty="0">
                <a:hlinkClick r:id="rId3"/>
              </a:rPr>
              <a:t>https://colab.research.google.com/drive/1yVPpvZYNC-MoQ7QWyJMn9xpVYgOWlL39#scrollTo=eSnUezi9gccy</a:t>
            </a:r>
            <a:endParaRPr lang="en-IN" dirty="0"/>
          </a:p>
        </p:txBody>
      </p:sp>
    </p:spTree>
    <p:extLst>
      <p:ext uri="{BB962C8B-B14F-4D97-AF65-F5344CB8AC3E}">
        <p14:creationId xmlns:p14="http://schemas.microsoft.com/office/powerpoint/2010/main" val="14258494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5932</TotalTime>
  <Words>888</Words>
  <Application>Microsoft Office PowerPoint</Application>
  <PresentationFormat>Widescreen</PresentationFormat>
  <Paragraphs>53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Neue-Haas</vt:lpstr>
      <vt:lpstr>Segoe UI</vt:lpstr>
      <vt:lpstr>Trebuchet MS</vt:lpstr>
      <vt:lpstr>Wingdings 3</vt:lpstr>
      <vt:lpstr>Facet</vt:lpstr>
      <vt:lpstr>Data Quality</vt:lpstr>
      <vt:lpstr>Data Quality</vt:lpstr>
      <vt:lpstr>1.Uniqueness : It will check the uniqueness of the data that means it will check if any duplicate rows. 2.Completeness : It will check if any rows in our dataset will have missing values or not. 3.Validity : It will check each column having only required data or not based on domain specification. For example if we consider gender we can conclude it domain has only male and female values. 4.Consistency : Maintaining synchronicity between different databases is essential. To ensure data remains consistent on a daily basis, software systems are often the answer.</vt:lpstr>
      <vt:lpstr>Achieved These Metrics By Using Knime Tool</vt:lpstr>
      <vt:lpstr>PowerPoint Presentation</vt:lpstr>
      <vt:lpstr>Data Quality Metrics Dashboard</vt:lpstr>
      <vt:lpstr>Data Cleansing</vt:lpstr>
      <vt:lpstr>Sentiment Analysis In Power Bi </vt:lpstr>
      <vt:lpstr>Sentiment Analysis In Python</vt:lpstr>
      <vt:lpstr>PowerPoint Presentation</vt:lpstr>
      <vt:lpstr>Data Lineage</vt:lpstr>
      <vt:lpstr>Data Lineage</vt:lpstr>
      <vt:lpstr>Data Lineage In Power BI</vt:lpstr>
      <vt:lpstr>PowerPoint Presentation</vt:lpstr>
      <vt:lpstr>PowerPoint Presentation</vt:lpstr>
      <vt:lpstr>PowerPoint Presentation</vt:lpstr>
      <vt:lpstr>PowerPoint Presentation</vt:lpstr>
      <vt:lpstr>Data Lineage In Collibra</vt:lpstr>
      <vt:lpstr>PowerPoint Presentation</vt:lpstr>
      <vt:lpstr>         Metadata Management</vt:lpstr>
      <vt:lpstr>PowerPoint Presentation</vt:lpstr>
      <vt:lpstr>PowerPoint Presentation</vt:lpstr>
      <vt:lpstr>PowerPoint Presentation</vt:lpstr>
      <vt:lpstr>PowerPoint Presentation</vt:lpstr>
      <vt:lpstr>PowerPoint Presentation</vt:lpstr>
      <vt:lpstr>PowerPoint Presentation</vt:lpstr>
      <vt:lpstr>          Data Integration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Quality Metrics</dc:title>
  <dc:creator>Vijaya Lakshmi Pullirapu</dc:creator>
  <cp:lastModifiedBy>Vijaya Lakshmi Pullirapu</cp:lastModifiedBy>
  <cp:revision>20</cp:revision>
  <dcterms:created xsi:type="dcterms:W3CDTF">2022-01-08T13:38:46Z</dcterms:created>
  <dcterms:modified xsi:type="dcterms:W3CDTF">2022-02-07T10:48:12Z</dcterms:modified>
</cp:coreProperties>
</file>