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2801600"/>
  <p:notesSz cx="6858000" cy="9144000"/>
  <p:defaultTextStyle>
    <a:defPPr>
      <a:defRPr lang="en-US"/>
    </a:defPPr>
    <a:lvl1pPr marL="0" algn="l" defTabSz="1776496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248" algn="l" defTabSz="1776496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6496" algn="l" defTabSz="1776496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4744" algn="l" defTabSz="1776496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2993" algn="l" defTabSz="1776496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1241" algn="l" defTabSz="1776496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29489" algn="l" defTabSz="1776496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17737" algn="l" defTabSz="1776496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05985" algn="l" defTabSz="1776496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32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>
        <p:scale>
          <a:sx n="75" d="100"/>
          <a:sy n="75" d="100"/>
        </p:scale>
        <p:origin x="-80" y="-80"/>
      </p:cViewPr>
      <p:guideLst>
        <p:guide orient="horz" pos="403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59963-EB09-43CF-8C7C-E91919D6663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8B8F-F53B-436A-9A56-D0E9AEB6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7649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888248" algn="l" defTabSz="177649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776496" algn="l" defTabSz="177649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664744" algn="l" defTabSz="177649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552993" algn="l" defTabSz="177649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441241" algn="l" defTabSz="177649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329489" algn="l" defTabSz="177649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217737" algn="l" defTabSz="177649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105985" algn="l" defTabSz="177649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58B8F-F53B-436A-9A56-D0E9AEB6E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76794"/>
            <a:ext cx="15544800" cy="27440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254240"/>
            <a:ext cx="1280160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7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64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52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4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2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17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0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5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12658"/>
            <a:ext cx="4114800" cy="10922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2658"/>
            <a:ext cx="12039600" cy="10922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3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226214"/>
            <a:ext cx="15544800" cy="2542540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425865"/>
            <a:ext cx="15544800" cy="280034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88248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7649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6474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5299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4124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294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1773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0598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987041"/>
            <a:ext cx="8077200" cy="844846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987041"/>
            <a:ext cx="8077200" cy="844846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65544"/>
            <a:ext cx="8080376" cy="1194222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248" indent="0">
              <a:buNone/>
              <a:defRPr sz="3900" b="1"/>
            </a:lvl2pPr>
            <a:lvl3pPr marL="1776496" indent="0">
              <a:buNone/>
              <a:defRPr sz="3500" b="1"/>
            </a:lvl3pPr>
            <a:lvl4pPr marL="2664744" indent="0">
              <a:buNone/>
              <a:defRPr sz="3100" b="1"/>
            </a:lvl4pPr>
            <a:lvl5pPr marL="3552993" indent="0">
              <a:buNone/>
              <a:defRPr sz="3100" b="1"/>
            </a:lvl5pPr>
            <a:lvl6pPr marL="4441241" indent="0">
              <a:buNone/>
              <a:defRPr sz="3100" b="1"/>
            </a:lvl6pPr>
            <a:lvl7pPr marL="5329489" indent="0">
              <a:buNone/>
              <a:defRPr sz="3100" b="1"/>
            </a:lvl7pPr>
            <a:lvl8pPr marL="6217737" indent="0">
              <a:buNone/>
              <a:defRPr sz="3100" b="1"/>
            </a:lvl8pPr>
            <a:lvl9pPr marL="710598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059766"/>
            <a:ext cx="8080376" cy="7375738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865544"/>
            <a:ext cx="8083550" cy="1194222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248" indent="0">
              <a:buNone/>
              <a:defRPr sz="3900" b="1"/>
            </a:lvl2pPr>
            <a:lvl3pPr marL="1776496" indent="0">
              <a:buNone/>
              <a:defRPr sz="3500" b="1"/>
            </a:lvl3pPr>
            <a:lvl4pPr marL="2664744" indent="0">
              <a:buNone/>
              <a:defRPr sz="3100" b="1"/>
            </a:lvl4pPr>
            <a:lvl5pPr marL="3552993" indent="0">
              <a:buNone/>
              <a:defRPr sz="3100" b="1"/>
            </a:lvl5pPr>
            <a:lvl6pPr marL="4441241" indent="0">
              <a:buNone/>
              <a:defRPr sz="3100" b="1"/>
            </a:lvl6pPr>
            <a:lvl7pPr marL="5329489" indent="0">
              <a:buNone/>
              <a:defRPr sz="3100" b="1"/>
            </a:lvl7pPr>
            <a:lvl8pPr marL="6217737" indent="0">
              <a:buNone/>
              <a:defRPr sz="3100" b="1"/>
            </a:lvl8pPr>
            <a:lvl9pPr marL="710598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059766"/>
            <a:ext cx="8083550" cy="7375738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09693"/>
            <a:ext cx="6016626" cy="2169160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09694"/>
            <a:ext cx="10223500" cy="10925811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678854"/>
            <a:ext cx="6016626" cy="8756651"/>
          </a:xfrm>
        </p:spPr>
        <p:txBody>
          <a:bodyPr/>
          <a:lstStyle>
            <a:lvl1pPr marL="0" indent="0">
              <a:buNone/>
              <a:defRPr sz="2700"/>
            </a:lvl1pPr>
            <a:lvl2pPr marL="888248" indent="0">
              <a:buNone/>
              <a:defRPr sz="2300"/>
            </a:lvl2pPr>
            <a:lvl3pPr marL="1776496" indent="0">
              <a:buNone/>
              <a:defRPr sz="1900"/>
            </a:lvl3pPr>
            <a:lvl4pPr marL="2664744" indent="0">
              <a:buNone/>
              <a:defRPr sz="1700"/>
            </a:lvl4pPr>
            <a:lvl5pPr marL="3552993" indent="0">
              <a:buNone/>
              <a:defRPr sz="1700"/>
            </a:lvl5pPr>
            <a:lvl6pPr marL="4441241" indent="0">
              <a:buNone/>
              <a:defRPr sz="1700"/>
            </a:lvl6pPr>
            <a:lvl7pPr marL="5329489" indent="0">
              <a:buNone/>
              <a:defRPr sz="1700"/>
            </a:lvl7pPr>
            <a:lvl8pPr marL="6217737" indent="0">
              <a:buNone/>
              <a:defRPr sz="1700"/>
            </a:lvl8pPr>
            <a:lvl9pPr marL="710598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8961120"/>
            <a:ext cx="10972800" cy="1057911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143847"/>
            <a:ext cx="10972800" cy="7680960"/>
          </a:xfrm>
        </p:spPr>
        <p:txBody>
          <a:bodyPr/>
          <a:lstStyle>
            <a:lvl1pPr marL="0" indent="0">
              <a:buNone/>
              <a:defRPr sz="6200"/>
            </a:lvl1pPr>
            <a:lvl2pPr marL="888248" indent="0">
              <a:buNone/>
              <a:defRPr sz="5400"/>
            </a:lvl2pPr>
            <a:lvl3pPr marL="1776496" indent="0">
              <a:buNone/>
              <a:defRPr sz="4700"/>
            </a:lvl3pPr>
            <a:lvl4pPr marL="2664744" indent="0">
              <a:buNone/>
              <a:defRPr sz="3900"/>
            </a:lvl4pPr>
            <a:lvl5pPr marL="3552993" indent="0">
              <a:buNone/>
              <a:defRPr sz="3900"/>
            </a:lvl5pPr>
            <a:lvl6pPr marL="4441241" indent="0">
              <a:buNone/>
              <a:defRPr sz="3900"/>
            </a:lvl6pPr>
            <a:lvl7pPr marL="5329489" indent="0">
              <a:buNone/>
              <a:defRPr sz="3900"/>
            </a:lvl7pPr>
            <a:lvl8pPr marL="6217737" indent="0">
              <a:buNone/>
              <a:defRPr sz="3900"/>
            </a:lvl8pPr>
            <a:lvl9pPr marL="7105985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019031"/>
            <a:ext cx="10972800" cy="1502409"/>
          </a:xfrm>
        </p:spPr>
        <p:txBody>
          <a:bodyPr/>
          <a:lstStyle>
            <a:lvl1pPr marL="0" indent="0">
              <a:buNone/>
              <a:defRPr sz="2700"/>
            </a:lvl1pPr>
            <a:lvl2pPr marL="888248" indent="0">
              <a:buNone/>
              <a:defRPr sz="2300"/>
            </a:lvl2pPr>
            <a:lvl3pPr marL="1776496" indent="0">
              <a:buNone/>
              <a:defRPr sz="1900"/>
            </a:lvl3pPr>
            <a:lvl4pPr marL="2664744" indent="0">
              <a:buNone/>
              <a:defRPr sz="1700"/>
            </a:lvl4pPr>
            <a:lvl5pPr marL="3552993" indent="0">
              <a:buNone/>
              <a:defRPr sz="1700"/>
            </a:lvl5pPr>
            <a:lvl6pPr marL="4441241" indent="0">
              <a:buNone/>
              <a:defRPr sz="1700"/>
            </a:lvl6pPr>
            <a:lvl7pPr marL="5329489" indent="0">
              <a:buNone/>
              <a:defRPr sz="1700"/>
            </a:lvl7pPr>
            <a:lvl8pPr marL="6217737" indent="0">
              <a:buNone/>
              <a:defRPr sz="1700"/>
            </a:lvl8pPr>
            <a:lvl9pPr marL="710598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12658"/>
            <a:ext cx="16459200" cy="2133600"/>
          </a:xfrm>
          <a:prstGeom prst="rect">
            <a:avLst/>
          </a:prstGeom>
        </p:spPr>
        <p:txBody>
          <a:bodyPr vert="horz" lIns="177650" tIns="88825" rIns="177650" bIns="8882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87041"/>
            <a:ext cx="16459200" cy="8448464"/>
          </a:xfrm>
          <a:prstGeom prst="rect">
            <a:avLst/>
          </a:prstGeom>
        </p:spPr>
        <p:txBody>
          <a:bodyPr vert="horz" lIns="177650" tIns="88825" rIns="177650" bIns="888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1865187"/>
            <a:ext cx="4267200" cy="681567"/>
          </a:xfrm>
          <a:prstGeom prst="rect">
            <a:avLst/>
          </a:prstGeom>
        </p:spPr>
        <p:txBody>
          <a:bodyPr vert="horz" lIns="177650" tIns="88825" rIns="177650" bIns="88825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E46EC-05CA-4AF2-AB40-13D19E120D08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1865187"/>
            <a:ext cx="5791200" cy="681567"/>
          </a:xfrm>
          <a:prstGeom prst="rect">
            <a:avLst/>
          </a:prstGeom>
        </p:spPr>
        <p:txBody>
          <a:bodyPr vert="horz" lIns="177650" tIns="88825" rIns="177650" bIns="88825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1865187"/>
            <a:ext cx="4267200" cy="681567"/>
          </a:xfrm>
          <a:prstGeom prst="rect">
            <a:avLst/>
          </a:prstGeom>
        </p:spPr>
        <p:txBody>
          <a:bodyPr vert="horz" lIns="177650" tIns="88825" rIns="177650" bIns="88825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066D-A888-4635-85A6-C708669A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1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76496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186" indent="-666186" algn="l" defTabSz="1776496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3403" indent="-555155" algn="l" defTabSz="1776496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0620" indent="-444124" algn="l" defTabSz="1776496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08869" indent="-444124" algn="l" defTabSz="1776496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7117" indent="-444124" algn="l" defTabSz="1776496" rtl="0" eaLnBrk="1" latinLnBrk="0" hangingPunct="1">
        <a:spcBef>
          <a:spcPct val="20000"/>
        </a:spcBef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85365" indent="-444124" algn="l" defTabSz="1776496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13" indent="-444124" algn="l" defTabSz="1776496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61" indent="-444124" algn="l" defTabSz="1776496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09" indent="-444124" algn="l" defTabSz="1776496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6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48" algn="l" defTabSz="1776496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6" algn="l" defTabSz="1776496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44" algn="l" defTabSz="1776496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52993" algn="l" defTabSz="1776496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1" algn="l" defTabSz="1776496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29489" algn="l" defTabSz="1776496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37" algn="l" defTabSz="1776496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985" algn="l" defTabSz="1776496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9281" y="5590743"/>
            <a:ext cx="2513438" cy="217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rap comparison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9753600"/>
            <a:ext cx="4364182" cy="253992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12749" y="8469173"/>
            <a:ext cx="1483625" cy="329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c 5"/>
          <p:cNvSpPr/>
          <p:nvPr/>
        </p:nvSpPr>
        <p:spPr>
          <a:xfrm rot="4779890">
            <a:off x="3674049" y="4456324"/>
            <a:ext cx="5715034" cy="6693834"/>
          </a:xfrm>
          <a:prstGeom prst="arc">
            <a:avLst>
              <a:gd name="adj1" fmla="val 16200000"/>
              <a:gd name="adj2" fmla="val 210408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:\Users\jessrowland\AppData\Local\Microsoft\Windows\Temporary Internet Files\Content.IE5\TWGXUYAG\pi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7584" y="7056859"/>
            <a:ext cx="1672254" cy="129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jessrowland\AppData\Local\Microsoft\Windows\Temporary Internet Files\Content.IE5\PZBSEK0K\bir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9048" y="5079047"/>
            <a:ext cx="1876197" cy="20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c 8"/>
          <p:cNvSpPr/>
          <p:nvPr/>
        </p:nvSpPr>
        <p:spPr>
          <a:xfrm rot="10800000">
            <a:off x="3129400" y="4869820"/>
            <a:ext cx="6607308" cy="5789877"/>
          </a:xfrm>
          <a:prstGeom prst="arc">
            <a:avLst>
              <a:gd name="adj1" fmla="val 16200000"/>
              <a:gd name="adj2" fmla="val 207695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9586933">
            <a:off x="2909094" y="4355490"/>
            <a:ext cx="6607308" cy="5789877"/>
          </a:xfrm>
          <a:prstGeom prst="arc">
            <a:avLst>
              <a:gd name="adj1" fmla="val 15819272"/>
              <a:gd name="adj2" fmla="val 4353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10972800"/>
            <a:ext cx="4697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Has Japanese e</a:t>
            </a:r>
            <a:r>
              <a:rPr lang="en-US" sz="1800" b="1" dirty="0" smtClean="0"/>
              <a:t>ncephalitis </a:t>
            </a:r>
            <a:r>
              <a:rPr lang="en-US" sz="1800" b="1" dirty="0"/>
              <a:t>virus reached to the animal and human community in mountain districts of Nepal?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8839200"/>
            <a:ext cx="2819400" cy="187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0592" y="4268020"/>
            <a:ext cx="376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What are the Japanese encephalitis  virus viremia profiles in different hosts?</a:t>
            </a:r>
            <a:endParaRPr lang="en-US" sz="1800" b="1" dirty="0"/>
          </a:p>
        </p:txBody>
      </p:sp>
      <p:sp>
        <p:nvSpPr>
          <p:cNvPr id="19" name="Rectangle 18"/>
          <p:cNvSpPr/>
          <p:nvPr/>
        </p:nvSpPr>
        <p:spPr>
          <a:xfrm>
            <a:off x="13001200" y="6511764"/>
            <a:ext cx="23113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effectLst/>
              </a:rPr>
              <a:t>What are the effects of phosphorus on the rate of molecular evolution of West Nile Virus?</a:t>
            </a:r>
            <a:endParaRPr lang="en-US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844395" y="5441874"/>
            <a:ext cx="4876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H</a:t>
            </a:r>
            <a:r>
              <a:rPr lang="en-US" sz="1800" b="1" dirty="0" smtClean="0">
                <a:effectLst/>
              </a:rPr>
              <a:t>ow do changes in nitrogen and phosphorus within a mosquito affect its ability to acquire and transmit West Nile Virus?</a:t>
            </a:r>
            <a:endParaRPr lang="en-US" sz="1800" b="1" dirty="0"/>
          </a:p>
        </p:txBody>
      </p:sp>
      <p:sp>
        <p:nvSpPr>
          <p:cNvPr id="16" name="Rectangle 15"/>
          <p:cNvSpPr/>
          <p:nvPr/>
        </p:nvSpPr>
        <p:spPr>
          <a:xfrm>
            <a:off x="362207" y="1863803"/>
            <a:ext cx="3507631" cy="21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 of Viremia</a:t>
            </a:r>
            <a:r>
              <a:rPr lang="en-US" dirty="0"/>
              <a:t> </a:t>
            </a:r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487400" y="8077200"/>
            <a:ext cx="369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-Gabriela </a:t>
            </a:r>
            <a:r>
              <a:rPr lang="en-US" sz="1800" dirty="0" err="1" smtClean="0"/>
              <a:t>Blohm</a:t>
            </a:r>
            <a:r>
              <a:rPr lang="en-US" sz="1800" dirty="0" smtClean="0"/>
              <a:t>, University </a:t>
            </a:r>
            <a:r>
              <a:rPr lang="en-US" sz="1800" dirty="0"/>
              <a:t>of Florida</a:t>
            </a:r>
          </a:p>
          <a:p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859460" y="5079047"/>
            <a:ext cx="206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-Brooke </a:t>
            </a:r>
            <a:r>
              <a:rPr lang="en-US" sz="1800" dirty="0" err="1" smtClean="0"/>
              <a:t>Borgert</a:t>
            </a:r>
            <a:r>
              <a:rPr lang="en-US" sz="1800" dirty="0"/>
              <a:t>, </a:t>
            </a:r>
            <a:endParaRPr lang="en-US" sz="1800" dirty="0" smtClean="0"/>
          </a:p>
          <a:p>
            <a:r>
              <a:rPr lang="en-US" sz="1800" dirty="0" smtClean="0"/>
              <a:t>University </a:t>
            </a:r>
            <a:r>
              <a:rPr lang="en-US" sz="1800" dirty="0"/>
              <a:t>of Florida</a:t>
            </a:r>
          </a:p>
          <a:p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11811000"/>
            <a:ext cx="431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-Ajit Kumar </a:t>
            </a:r>
            <a:r>
              <a:rPr lang="en-US" sz="1800" dirty="0" err="1" smtClean="0"/>
              <a:t>Karna</a:t>
            </a:r>
            <a:r>
              <a:rPr lang="en-US" sz="1800" dirty="0" smtClean="0"/>
              <a:t>, Colorado State University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34600" y="8991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Which trapping method is ideal for collecting blood fed mosquitoes?</a:t>
            </a:r>
            <a:endParaRPr lang="en-US" sz="1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2268200" y="9296400"/>
            <a:ext cx="375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</a:t>
            </a:r>
            <a:r>
              <a:rPr lang="en-US" sz="1800" dirty="0" err="1" smtClean="0"/>
              <a:t>Biswadeep</a:t>
            </a:r>
            <a:r>
              <a:rPr lang="en-US" sz="1800" dirty="0" smtClean="0"/>
              <a:t> </a:t>
            </a:r>
            <a:r>
              <a:rPr lang="en-US" sz="1800" dirty="0" err="1" smtClean="0"/>
              <a:t>Dhar</a:t>
            </a:r>
            <a:r>
              <a:rPr lang="en-US" sz="1800" dirty="0" smtClean="0"/>
              <a:t>, University of Florida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4495800" y="3048000"/>
            <a:ext cx="378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If introduced, could Japanese </a:t>
            </a:r>
            <a:r>
              <a:rPr lang="en-US" sz="1800" b="1" dirty="0"/>
              <a:t>e</a:t>
            </a:r>
            <a:r>
              <a:rPr lang="en-US" sz="1800" b="1" dirty="0" smtClean="0"/>
              <a:t>ncephalitis virus invade Florida?</a:t>
            </a:r>
          </a:p>
          <a:p>
            <a:pPr algn="ctr"/>
            <a:endParaRPr lang="en-US" sz="1800" b="1" dirty="0" smtClean="0"/>
          </a:p>
          <a:p>
            <a:pPr algn="ctr"/>
            <a:endParaRPr lang="en-US" sz="18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3581400"/>
            <a:ext cx="3484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-Jess </a:t>
            </a:r>
            <a:r>
              <a:rPr lang="en-US" sz="1800" dirty="0"/>
              <a:t>Rowland, University of Florida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609600"/>
            <a:ext cx="4664957" cy="241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962400" y="228600"/>
            <a:ext cx="464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Manatee County Florida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41851" y="6526419"/>
            <a:ext cx="1616692" cy="161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http://clipartist.info/RSS/openclipart.org/2011/August/28-Sunday/cow-999px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3" y="6146542"/>
            <a:ext cx="2811842" cy="186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72000" y="5638800"/>
            <a:ext cx="4402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Methods we use: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Field Epidemiology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Mosquito Trapping Techniques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Field Biology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Geographic Information Systems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Molecular Virology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Statistics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Mathematical Modeling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5400" y="9829800"/>
            <a:ext cx="3182112" cy="18907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21000" y="10668000"/>
            <a:ext cx="2019908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9800" y="1524000"/>
            <a:ext cx="7283587" cy="21098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01800" y="3505200"/>
            <a:ext cx="3505200" cy="16400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72600" y="3276600"/>
            <a:ext cx="4267200" cy="181484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439400" y="10496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How is Japanese encephalitis virus maintained in a complex transmission context?</a:t>
            </a:r>
          </a:p>
          <a:p>
            <a:pPr algn="ctr"/>
            <a:r>
              <a:rPr lang="en-US" sz="1800" b="1" dirty="0" smtClean="0"/>
              <a:t>Which host and vector species are involved in Japanese encephalitis virus transmission in Bangladesh?</a:t>
            </a:r>
          </a:p>
          <a:p>
            <a:pPr algn="ctr"/>
            <a:endParaRPr lang="en-US" sz="1800" b="1" dirty="0" smtClean="0"/>
          </a:p>
          <a:p>
            <a:pPr algn="ctr"/>
            <a:endParaRPr lang="en-US" sz="18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106400" y="1143000"/>
            <a:ext cx="3519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 Jennifer Lord, University of Florida</a:t>
            </a:r>
          </a:p>
          <a:p>
            <a:endParaRPr lang="en-US" sz="1800" dirty="0"/>
          </a:p>
        </p:txBody>
      </p:sp>
      <p:sp>
        <p:nvSpPr>
          <p:cNvPr id="37" name="Down Arrow 36"/>
          <p:cNvSpPr/>
          <p:nvPr/>
        </p:nvSpPr>
        <p:spPr>
          <a:xfrm rot="3118081">
            <a:off x="4237182" y="4977692"/>
            <a:ext cx="214458" cy="111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20748655">
            <a:off x="9066757" y="5763011"/>
            <a:ext cx="214458" cy="111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4510498">
            <a:off x="7409470" y="10445722"/>
            <a:ext cx="214458" cy="111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311141" y="10593105"/>
            <a:ext cx="214458" cy="111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76554" y="7274972"/>
            <a:ext cx="1501311" cy="103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3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186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Rowland,Jessica M</dc:creator>
  <cp:lastModifiedBy>Jessica Rowland</cp:lastModifiedBy>
  <cp:revision>15</cp:revision>
  <dcterms:created xsi:type="dcterms:W3CDTF">2014-01-31T15:42:38Z</dcterms:created>
  <dcterms:modified xsi:type="dcterms:W3CDTF">2014-01-31T23:27:06Z</dcterms:modified>
</cp:coreProperties>
</file>