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71" r:id="rId4"/>
    <p:sldId id="258" r:id="rId5"/>
    <p:sldId id="263" r:id="rId6"/>
    <p:sldId id="261" r:id="rId7"/>
    <p:sldId id="269" r:id="rId8"/>
    <p:sldId id="270" r:id="rId9"/>
    <p:sldId id="260" r:id="rId10"/>
    <p:sldId id="262" r:id="rId11"/>
    <p:sldId id="268" r:id="rId12"/>
    <p:sldId id="272" r:id="rId13"/>
    <p:sldId id="273" r:id="rId14"/>
    <p:sldId id="274"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A15AA4-4052-41F2-A3EF-3A4690790E50}" type="doc">
      <dgm:prSet loTypeId="urn:microsoft.com/office/officeart/2005/8/layout/gear1" loCatId="relationship" qsTypeId="urn:microsoft.com/office/officeart/2005/8/quickstyle/simple2" qsCatId="simple" csTypeId="urn:microsoft.com/office/officeart/2005/8/colors/accent0_3" csCatId="mainScheme" phldr="1"/>
      <dgm:spPr/>
    </dgm:pt>
    <dgm:pt modelId="{72550F2B-B487-4AC2-903E-8AC9450C558B}" type="pres">
      <dgm:prSet presAssocID="{85A15AA4-4052-41F2-A3EF-3A4690790E50}" presName="composite" presStyleCnt="0">
        <dgm:presLayoutVars>
          <dgm:chMax val="3"/>
          <dgm:animLvl val="lvl"/>
          <dgm:resizeHandles val="exact"/>
        </dgm:presLayoutVars>
      </dgm:prSet>
      <dgm:spPr/>
    </dgm:pt>
  </dgm:ptLst>
  <dgm:cxnLst>
    <dgm:cxn modelId="{649D8C9A-B03B-4E58-8611-9048BA2B3F0A}" type="presOf" srcId="{85A15AA4-4052-41F2-A3EF-3A4690790E50}" destId="{72550F2B-B487-4AC2-903E-8AC9450C558B}" srcOrd="0"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00B3F0-A9BC-48CE-8EB6-ECE965069900}" type="datetimeFigureOut">
              <a:rPr lang="en-US" smtClean="0"/>
              <a:pPr/>
              <a:t>15-Dec-17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717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smtClean="0"/>
              <a:t>15-Dec-17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024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smtClean="0"/>
              <a:t>15-Dec-17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710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smtClean="0"/>
              <a:t>15-Dec-17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7473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smtClean="0"/>
              <a:t>15-Dec-17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7047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AE0DC7-7F53-471C-A711-B3DA6F2535F3}" type="datetimeFigureOut">
              <a:rPr lang="en-US" smtClean="0"/>
              <a:t>15-Dec-17</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7105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1F4C9D-4618-451D-80C1-6A376BB42AB4}" type="datetimeFigureOut">
              <a:rPr lang="en-US" smtClean="0"/>
              <a:t>15-Dec-17</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474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smtClean="0"/>
              <a:t>15-Dec-17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0711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smtClean="0"/>
              <a:t>15-Dec-17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645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B20712A-F861-4AB0-A754-4F5A2033CD4B}" type="datetimeFigureOut">
              <a:rPr lang="en-US" smtClean="0"/>
              <a:t>15-Dec-17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29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smtClean="0"/>
              <a:t>15-Dec-17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444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smtClean="0"/>
              <a:t>15-Dec-17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612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smtClean="0"/>
              <a:t>15-Dec-17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662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BDF5C0D-8C3A-4771-A43D-83937FC700D4}" type="datetimeFigureOut">
              <a:rPr lang="en-US" smtClean="0"/>
              <a:t>15-Dec-17</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448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03D2D6-FCC2-425A-A4A7-8058E8C01CB1}" type="datetimeFigureOut">
              <a:rPr lang="en-US" smtClean="0"/>
              <a:t>15-Dec-17</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696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8CF2683-E6E7-4CC3-9EEE-7854DD4F3545}" type="datetimeFigureOut">
              <a:rPr lang="en-US" smtClean="0"/>
              <a:t>15-Dec-17</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213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smtClean="0"/>
              <a:t>15-Dec-17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47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4B320A-89BA-47B2-A525-92E8D10B06E4}" type="datetimeFigureOut">
              <a:rPr lang="en-US" smtClean="0"/>
              <a:t>15-Dec-17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1387015"/>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154955" y="3165894"/>
            <a:ext cx="8825658" cy="2472906"/>
          </a:xfrm>
        </p:spPr>
        <p:txBody>
          <a:bodyPr>
            <a:normAutofit fontScale="85000" lnSpcReduction="20000"/>
          </a:bodyPr>
          <a:lstStyle/>
          <a:p>
            <a:pPr marL="342900" indent="-342900">
              <a:buFont typeface="Wingdings" panose="05000000000000000000" pitchFamily="2" charset="2"/>
              <a:buChar char="q"/>
            </a:pPr>
            <a:r>
              <a:rPr lang="en-US" dirty="0" smtClean="0">
                <a:solidFill>
                  <a:schemeClr val="tx1"/>
                </a:solidFill>
              </a:rPr>
              <a:t>GROUP </a:t>
            </a:r>
            <a:r>
              <a:rPr lang="en-US" dirty="0">
                <a:solidFill>
                  <a:schemeClr val="tx1"/>
                </a:solidFill>
              </a:rPr>
              <a:t>MEMBERS: </a:t>
            </a:r>
          </a:p>
          <a:p>
            <a:r>
              <a:rPr lang="en-US" dirty="0">
                <a:solidFill>
                  <a:schemeClr val="tx1"/>
                </a:solidFill>
              </a:rPr>
              <a:t>	1. SAURABH RAUT</a:t>
            </a:r>
          </a:p>
          <a:p>
            <a:r>
              <a:rPr lang="en-US" dirty="0">
                <a:solidFill>
                  <a:schemeClr val="tx1"/>
                </a:solidFill>
              </a:rPr>
              <a:t>	2. DARPAN SETHI</a:t>
            </a:r>
          </a:p>
          <a:p>
            <a:r>
              <a:rPr lang="en-US" dirty="0">
                <a:solidFill>
                  <a:schemeClr val="tx1"/>
                </a:solidFill>
              </a:rPr>
              <a:t>	3. SUBHASH DEMUNDE</a:t>
            </a:r>
          </a:p>
          <a:p>
            <a:r>
              <a:rPr lang="en-US" dirty="0">
                <a:solidFill>
                  <a:schemeClr val="tx1"/>
                </a:solidFill>
              </a:rPr>
              <a:t>	4. ROHITH PULLURI                                       </a:t>
            </a:r>
          </a:p>
          <a:p>
            <a:r>
              <a:rPr lang="en-US" dirty="0">
                <a:solidFill>
                  <a:schemeClr val="tx1"/>
                </a:solidFill>
              </a:rPr>
              <a:t>                                                                                       PROJECT GUIDE:</a:t>
            </a:r>
          </a:p>
          <a:p>
            <a:r>
              <a:rPr lang="en-US" dirty="0">
                <a:solidFill>
                  <a:schemeClr val="tx1"/>
                </a:solidFill>
              </a:rPr>
              <a:t>											      PROF. ANAND BHOSALE</a:t>
            </a:r>
          </a:p>
          <a:p>
            <a:endParaRPr lang="en-US" dirty="0">
              <a:solidFill>
                <a:schemeClr val="tx1"/>
              </a:solidFill>
            </a:endParaRPr>
          </a:p>
          <a:p>
            <a:endParaRPr lang="en-US" dirty="0"/>
          </a:p>
        </p:txBody>
      </p:sp>
      <p:sp>
        <p:nvSpPr>
          <p:cNvPr id="7" name="TextBox 6"/>
          <p:cNvSpPr txBox="1"/>
          <p:nvPr/>
        </p:nvSpPr>
        <p:spPr>
          <a:xfrm>
            <a:off x="1154955" y="543464"/>
            <a:ext cx="8014924" cy="1569660"/>
          </a:xfrm>
          <a:prstGeom prst="rect">
            <a:avLst/>
          </a:prstGeom>
          <a:noFill/>
        </p:spPr>
        <p:txBody>
          <a:bodyPr wrap="square" rtlCol="0">
            <a:spAutoFit/>
          </a:bodyPr>
          <a:lstStyle/>
          <a:p>
            <a:pPr algn="ctr"/>
            <a:r>
              <a:rPr lang="en-US" sz="4800"/>
              <a:t>SMART TEMPERATURE DETECTION SYSTEM	</a:t>
            </a:r>
            <a:endParaRPr lang="en-US" sz="4800" dirty="0"/>
          </a:p>
        </p:txBody>
      </p:sp>
    </p:spTree>
    <p:extLst>
      <p:ext uri="{BB962C8B-B14F-4D97-AF65-F5344CB8AC3E}">
        <p14:creationId xmlns:p14="http://schemas.microsoft.com/office/powerpoint/2010/main" val="3971988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9871"/>
          </a:xfrm>
        </p:spPr>
        <p:txBody>
          <a:bodyPr/>
          <a:lstStyle/>
          <a:p>
            <a:r>
              <a:rPr lang="en-US" dirty="0" smtClean="0"/>
              <a:t>CONNECT TO AWS</a:t>
            </a:r>
            <a:endParaRPr lang="en-US" dirty="0"/>
          </a:p>
        </p:txBody>
      </p:sp>
      <p:sp>
        <p:nvSpPr>
          <p:cNvPr id="3" name="Content Placeholder 2"/>
          <p:cNvSpPr>
            <a:spLocks noGrp="1"/>
          </p:cNvSpPr>
          <p:nvPr>
            <p:ph idx="1"/>
          </p:nvPr>
        </p:nvSpPr>
        <p:spPr>
          <a:xfrm>
            <a:off x="967765" y="2282084"/>
            <a:ext cx="10306960" cy="4204979"/>
          </a:xfrm>
        </p:spPr>
        <p:txBody>
          <a:bodyPr/>
          <a:lstStyle/>
          <a:p>
            <a:r>
              <a:rPr lang="en-US" dirty="0"/>
              <a:t>AWS </a:t>
            </a:r>
            <a:r>
              <a:rPr lang="en-US" dirty="0" smtClean="0"/>
              <a:t>Registration</a:t>
            </a:r>
          </a:p>
          <a:p>
            <a:r>
              <a:rPr lang="en-US" dirty="0"/>
              <a:t>Create a Thing </a:t>
            </a:r>
            <a:endParaRPr lang="en-US" dirty="0" smtClean="0"/>
          </a:p>
          <a:p>
            <a:r>
              <a:rPr lang="en-US" dirty="0"/>
              <a:t>Certifications </a:t>
            </a:r>
            <a:endParaRPr lang="en-US" dirty="0" smtClean="0"/>
          </a:p>
          <a:p>
            <a:r>
              <a:rPr lang="en-US" dirty="0"/>
              <a:t>Attach to </a:t>
            </a:r>
            <a:r>
              <a:rPr lang="en-US" dirty="0" smtClean="0"/>
              <a:t>Certificate</a:t>
            </a:r>
          </a:p>
          <a:p>
            <a:r>
              <a:rPr lang="en-US" dirty="0"/>
              <a:t>Finished </a:t>
            </a:r>
            <a:r>
              <a:rPr lang="en-US" dirty="0" smtClean="0"/>
              <a:t>Look</a:t>
            </a:r>
          </a:p>
          <a:p>
            <a:r>
              <a:rPr lang="en-US" dirty="0"/>
              <a:t>Modify Status Through Cloud</a:t>
            </a:r>
            <a:endParaRPr lang="en-US" dirty="0"/>
          </a:p>
        </p:txBody>
      </p:sp>
    </p:spTree>
    <p:extLst>
      <p:ext uri="{BB962C8B-B14F-4D97-AF65-F5344CB8AC3E}">
        <p14:creationId xmlns:p14="http://schemas.microsoft.com/office/powerpoint/2010/main" val="1586307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53720"/>
          </a:xfrm>
        </p:spPr>
        <p:txBody>
          <a:bodyPr/>
          <a:lstStyle/>
          <a:p>
            <a:r>
              <a:rPr lang="en-US" sz="3200" dirty="0" smtClean="0"/>
              <a:t>LAYERED VIEW OF PROPOSED SYSTEM:</a:t>
            </a:r>
            <a:endParaRPr lang="en-US"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8416" y="2216989"/>
            <a:ext cx="8169214" cy="3545456"/>
          </a:xfrm>
        </p:spPr>
      </p:pic>
    </p:spTree>
    <p:extLst>
      <p:ext uri="{BB962C8B-B14F-4D97-AF65-F5344CB8AC3E}">
        <p14:creationId xmlns:p14="http://schemas.microsoft.com/office/powerpoint/2010/main" val="207809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INTEGRATION WITH AWS:</a:t>
            </a:r>
            <a:endParaRPr lang="en-US" sz="3600" dirty="0"/>
          </a:p>
        </p:txBody>
      </p:sp>
      <p:sp>
        <p:nvSpPr>
          <p:cNvPr id="5" name="TextBox 4"/>
          <p:cNvSpPr txBox="1"/>
          <p:nvPr/>
        </p:nvSpPr>
        <p:spPr>
          <a:xfrm>
            <a:off x="974785" y="1938069"/>
            <a:ext cx="9972136" cy="2308324"/>
          </a:xfrm>
          <a:prstGeom prst="rect">
            <a:avLst/>
          </a:prstGeom>
          <a:noFill/>
        </p:spPr>
        <p:txBody>
          <a:bodyPr wrap="square" rtlCol="0">
            <a:spAutoFit/>
          </a:bodyPr>
          <a:lstStyle/>
          <a:p>
            <a:endParaRPr lang="en-US" dirty="0"/>
          </a:p>
          <a:p>
            <a:r>
              <a:rPr lang="en-US" b="1" dirty="0"/>
              <a:t>To whitelist a domain </a:t>
            </a:r>
            <a:r>
              <a:rPr lang="en-US" b="1" dirty="0" smtClean="0"/>
              <a:t>URL</a:t>
            </a:r>
          </a:p>
          <a:p>
            <a:endParaRPr lang="en-US" b="1" dirty="0"/>
          </a:p>
          <a:p>
            <a:r>
              <a:rPr lang="en-US" dirty="0"/>
              <a:t>1. Open the Amazon Connect console at https://console.aws.amazon.com/connect/.</a:t>
            </a:r>
          </a:p>
          <a:p>
            <a:r>
              <a:rPr lang="en-US" dirty="0"/>
              <a:t>2. Choose the name of the instance from </a:t>
            </a:r>
            <a:r>
              <a:rPr lang="en-US" b="1" dirty="0"/>
              <a:t>Instance Alias</a:t>
            </a:r>
            <a:r>
              <a:rPr lang="en-US" dirty="0"/>
              <a:t>.</a:t>
            </a:r>
          </a:p>
          <a:p>
            <a:r>
              <a:rPr lang="en-US" dirty="0"/>
              <a:t>3. In the navigation pane, choose </a:t>
            </a:r>
            <a:r>
              <a:rPr lang="en-US" b="1" dirty="0"/>
              <a:t>Application integration</a:t>
            </a:r>
            <a:r>
              <a:rPr lang="en-US" dirty="0"/>
              <a:t>.</a:t>
            </a:r>
          </a:p>
          <a:p>
            <a:r>
              <a:rPr lang="en-US" dirty="0"/>
              <a:t>4. Choose </a:t>
            </a:r>
            <a:r>
              <a:rPr lang="en-US" b="1" dirty="0"/>
              <a:t>Add origin</a:t>
            </a:r>
            <a:r>
              <a:rPr lang="en-US" dirty="0"/>
              <a:t>.</a:t>
            </a:r>
          </a:p>
          <a:p>
            <a:r>
              <a:rPr lang="en-US" dirty="0"/>
              <a:t>5. Type the URL and choose </a:t>
            </a:r>
            <a:r>
              <a:rPr lang="en-US" b="1" dirty="0"/>
              <a:t>Add</a:t>
            </a:r>
            <a:r>
              <a:rPr lang="en-US" dirty="0"/>
              <a:t>.</a:t>
            </a:r>
            <a:endParaRPr lang="en-US" dirty="0"/>
          </a:p>
        </p:txBody>
      </p:sp>
    </p:spTree>
    <p:extLst>
      <p:ext uri="{BB962C8B-B14F-4D97-AF65-F5344CB8AC3E}">
        <p14:creationId xmlns:p14="http://schemas.microsoft.com/office/powerpoint/2010/main" val="2896125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60422"/>
          </a:xfrm>
        </p:spPr>
        <p:txBody>
          <a:bodyPr/>
          <a:lstStyle/>
          <a:p>
            <a:r>
              <a:rPr lang="en-US" sz="3600" dirty="0" smtClean="0"/>
              <a:t>STATE DIAGRAM:</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366" y="1509623"/>
            <a:ext cx="10368951" cy="51154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22927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11179"/>
            <a:ext cx="9404723" cy="1400530"/>
          </a:xfrm>
        </p:spPr>
        <p:txBody>
          <a:bodyPr/>
          <a:lstStyle/>
          <a:p>
            <a:r>
              <a:rPr lang="en-US" sz="3200" dirty="0" smtClean="0"/>
              <a:t>ADVANCEMENTS:</a:t>
            </a:r>
            <a:endParaRPr lang="en-US" sz="3200" dirty="0"/>
          </a:p>
        </p:txBody>
      </p:sp>
      <p:sp>
        <p:nvSpPr>
          <p:cNvPr id="3" name="Content Placeholder 2"/>
          <p:cNvSpPr>
            <a:spLocks noGrp="1"/>
          </p:cNvSpPr>
          <p:nvPr>
            <p:ph idx="1"/>
          </p:nvPr>
        </p:nvSpPr>
        <p:spPr>
          <a:xfrm>
            <a:off x="1248979" y="1611709"/>
            <a:ext cx="8946541" cy="4195481"/>
          </a:xfrm>
        </p:spPr>
        <p:txBody>
          <a:bodyPr/>
          <a:lstStyle/>
          <a:p>
            <a:r>
              <a:rPr lang="en-US" dirty="0" smtClean="0"/>
              <a:t>Sending building architecture of fire affected place to nearest fire station.</a:t>
            </a:r>
          </a:p>
          <a:p>
            <a:r>
              <a:rPr lang="en-US" dirty="0" smtClean="0"/>
              <a:t>Checking severity of fire and quickly reporting to fire station admin to take proper steps.</a:t>
            </a:r>
          </a:p>
          <a:p>
            <a:r>
              <a:rPr lang="en-US" dirty="0" smtClean="0"/>
              <a:t>Enabling live tracking feature of fire extinguisher van.</a:t>
            </a:r>
          </a:p>
          <a:p>
            <a:r>
              <a:rPr lang="en-US" dirty="0" smtClean="0"/>
              <a:t>Uploading confidential and important data o cloud server within a short time span to avoid data loss.</a:t>
            </a:r>
          </a:p>
          <a:p>
            <a:r>
              <a:rPr lang="en-US" dirty="0" smtClean="0"/>
              <a:t>Sending an alert to nearest hospital in case of medical emergency.</a:t>
            </a:r>
          </a:p>
          <a:p>
            <a:pPr marL="0" indent="0">
              <a:buNone/>
            </a:pPr>
            <a:endParaRPr lang="en-US" dirty="0"/>
          </a:p>
        </p:txBody>
      </p:sp>
    </p:spTree>
    <p:extLst>
      <p:ext uri="{BB962C8B-B14F-4D97-AF65-F5344CB8AC3E}">
        <p14:creationId xmlns:p14="http://schemas.microsoft.com/office/powerpoint/2010/main" val="3121519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298" y="815028"/>
            <a:ext cx="9404723" cy="1400530"/>
          </a:xfrm>
        </p:spPr>
        <p:txBody>
          <a:bodyPr/>
          <a:lstStyle/>
          <a:p>
            <a:r>
              <a:rPr lang="en-US" dirty="0" smtClean="0"/>
              <a:t>REFERANCES</a:t>
            </a:r>
            <a:endParaRPr lang="en-US" dirty="0"/>
          </a:p>
        </p:txBody>
      </p:sp>
      <p:sp>
        <p:nvSpPr>
          <p:cNvPr id="3" name="Content Placeholder 2"/>
          <p:cNvSpPr>
            <a:spLocks noGrp="1"/>
          </p:cNvSpPr>
          <p:nvPr>
            <p:ph idx="1"/>
          </p:nvPr>
        </p:nvSpPr>
        <p:spPr>
          <a:xfrm>
            <a:off x="1154954" y="2945331"/>
            <a:ext cx="8761413" cy="3416300"/>
          </a:xfrm>
        </p:spPr>
        <p:txBody>
          <a:bodyPr/>
          <a:lstStyle/>
          <a:p>
            <a:r>
              <a:rPr lang="en-US" dirty="0"/>
              <a:t>Yen-</a:t>
            </a:r>
            <a:r>
              <a:rPr lang="en-US" dirty="0" err="1"/>
              <a:t>Kuang</a:t>
            </a:r>
            <a:r>
              <a:rPr lang="en-US" dirty="0"/>
              <a:t> Chen, Challenges and Opportunities of Internet of Things, in the proceedings of 17th Asia and South Pacific Design Automation Conference, , 30 Jan. 02 Feb., 2012, Santa Clara, CA, USA. </a:t>
            </a:r>
            <a:endParaRPr lang="en-US" dirty="0" smtClean="0"/>
          </a:p>
          <a:p>
            <a:endParaRPr lang="en-US" dirty="0"/>
          </a:p>
          <a:p>
            <a:r>
              <a:rPr lang="en-US" dirty="0" smtClean="0"/>
              <a:t>Miao </a:t>
            </a:r>
            <a:r>
              <a:rPr lang="en-US" dirty="0"/>
              <a:t>Wu et. al., Research on the architecture of Internet of things, in the proceedings of 3rd International Conference on Advanced Computer Theory and Engineering, 20-22 August, 2012,Beijing, China.</a:t>
            </a:r>
            <a:endParaRPr lang="en-US" dirty="0"/>
          </a:p>
        </p:txBody>
      </p:sp>
    </p:spTree>
    <p:extLst>
      <p:ext uri="{BB962C8B-B14F-4D97-AF65-F5344CB8AC3E}">
        <p14:creationId xmlns:p14="http://schemas.microsoft.com/office/powerpoint/2010/main" val="3908104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147865">
            <a:off x="3509076" y="2715610"/>
            <a:ext cx="8761413" cy="728480"/>
          </a:xfrm>
        </p:spPr>
        <p:txBody>
          <a:bodyPr/>
          <a:lstStyle/>
          <a:p>
            <a:r>
              <a:rPr lang="en-US" dirty="0" smtClean="0">
                <a:ln w="0"/>
                <a:solidFill>
                  <a:schemeClr val="tx1"/>
                </a:solidFill>
                <a:effectLst>
                  <a:outerShdw blurRad="38100" dist="19050" dir="2700000" algn="tl" rotWithShape="0">
                    <a:schemeClr val="dk1">
                      <a:alpha val="40000"/>
                    </a:schemeClr>
                  </a:outerShdw>
                </a:effectLst>
              </a:rPr>
              <a:t>QUESTIONS</a:t>
            </a:r>
            <a:r>
              <a:rPr lang="en-US" b="1" dirty="0" smtClean="0">
                <a:ln w="22225">
                  <a:solidFill>
                    <a:schemeClr val="accent2"/>
                  </a:solidFill>
                  <a:prstDash val="solid"/>
                </a:ln>
                <a:solidFill>
                  <a:schemeClr val="tx1"/>
                </a:solidFill>
              </a:rPr>
              <a:t> ?</a:t>
            </a:r>
            <a:endParaRPr lang="en-US" b="1" dirty="0">
              <a:ln w="22225">
                <a:solidFill>
                  <a:schemeClr val="accent2"/>
                </a:solidFill>
                <a:prstDash val="solid"/>
              </a:ln>
              <a:solidFill>
                <a:schemeClr val="tx1"/>
              </a:solidFill>
            </a:endParaRPr>
          </a:p>
        </p:txBody>
      </p:sp>
    </p:spTree>
    <p:extLst>
      <p:ext uri="{BB962C8B-B14F-4D97-AF65-F5344CB8AC3E}">
        <p14:creationId xmlns:p14="http://schemas.microsoft.com/office/powerpoint/2010/main" val="2493103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2818" y="3084081"/>
            <a:ext cx="8761413" cy="3416300"/>
          </a:xfrm>
        </p:spPr>
        <p:txBody>
          <a:bodyPr>
            <a:normAutofit/>
          </a:bodyPr>
          <a:lstStyle/>
          <a:p>
            <a:pPr marL="0" indent="0">
              <a:buNone/>
            </a:pPr>
            <a:r>
              <a:rPr lang="en-US" sz="3600" dirty="0" smtClean="0">
                <a:ln w="0"/>
                <a:effectLst>
                  <a:outerShdw blurRad="38100" dist="19050" dir="2700000" algn="tl" rotWithShape="0">
                    <a:schemeClr val="dk1">
                      <a:alpha val="40000"/>
                    </a:schemeClr>
                  </a:outerShdw>
                </a:effectLst>
              </a:rPr>
              <a:t>THANK YOU…</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28341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4376"/>
          </a:xfrm>
        </p:spPr>
        <p:txBody>
          <a:bodyPr/>
          <a:lstStyle/>
          <a:p>
            <a:r>
              <a:rPr lang="en-US" dirty="0" smtClean="0"/>
              <a:t>ABSTRACT</a:t>
            </a:r>
            <a:endParaRPr lang="en-US" dirty="0"/>
          </a:p>
        </p:txBody>
      </p:sp>
      <p:sp>
        <p:nvSpPr>
          <p:cNvPr id="3" name="Content Placeholder 2"/>
          <p:cNvSpPr>
            <a:spLocks noGrp="1"/>
          </p:cNvSpPr>
          <p:nvPr>
            <p:ph idx="1"/>
          </p:nvPr>
        </p:nvSpPr>
        <p:spPr>
          <a:xfrm>
            <a:off x="1104293" y="1834551"/>
            <a:ext cx="8946541" cy="4971690"/>
          </a:xfrm>
        </p:spPr>
        <p:txBody>
          <a:bodyPr>
            <a:normAutofit/>
          </a:bodyPr>
          <a:lstStyle/>
          <a:p>
            <a:pPr marL="0" indent="0" algn="just">
              <a:buNone/>
            </a:pPr>
            <a:r>
              <a:rPr lang="en-US" sz="2400" dirty="0"/>
              <a:t>The system proposed in this report is an advanced solution for monitoring temperature at particular place which will raise an alert as soon as temperature goes beyond certain range. The technology behind this is cloud computing, Internet of Things which is an advanced and efficient solution for connecting the entire world of things in a network. The systems deals with monitoring and controlling environmental condition like temperature with sensors and send this information to cloud. The data updated from the current reading can be used to generate an e-alert if the temperature goes beyond certain limit.</a:t>
            </a:r>
            <a:endParaRPr lang="en-US" sz="3600" dirty="0"/>
          </a:p>
        </p:txBody>
      </p:sp>
    </p:spTree>
    <p:extLst>
      <p:ext uri="{BB962C8B-B14F-4D97-AF65-F5344CB8AC3E}">
        <p14:creationId xmlns:p14="http://schemas.microsoft.com/office/powerpoint/2010/main" val="3207885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2233"/>
          </a:xfrm>
        </p:spPr>
        <p:txBody>
          <a:bodyPr/>
          <a:lstStyle/>
          <a:p>
            <a:r>
              <a:rPr lang="en-US" dirty="0" smtClean="0"/>
              <a:t>LITERATURE SURVEY:</a:t>
            </a:r>
            <a:endParaRPr lang="en-US" dirty="0"/>
          </a:p>
        </p:txBody>
      </p:sp>
      <p:sp>
        <p:nvSpPr>
          <p:cNvPr id="3" name="Content Placeholder 2"/>
          <p:cNvSpPr>
            <a:spLocks noGrp="1"/>
          </p:cNvSpPr>
          <p:nvPr>
            <p:ph idx="1"/>
          </p:nvPr>
        </p:nvSpPr>
        <p:spPr>
          <a:xfrm>
            <a:off x="474454" y="2052918"/>
            <a:ext cx="10903788" cy="4195481"/>
          </a:xfrm>
        </p:spPr>
        <p:txBody>
          <a:bodyPr/>
          <a:lstStyle/>
          <a:p>
            <a:pPr marL="0" indent="0">
              <a:buNone/>
            </a:pPr>
            <a:r>
              <a:rPr lang="en-US" dirty="0" smtClean="0"/>
              <a:t>We have referred following IEEE papers for our project:</a:t>
            </a:r>
          </a:p>
          <a:p>
            <a:pPr marL="0" indent="0">
              <a:buNone/>
            </a:pPr>
            <a:endParaRPr lang="en-US" dirty="0" smtClean="0"/>
          </a:p>
          <a:p>
            <a:r>
              <a:rPr lang="en-US" dirty="0" smtClean="0"/>
              <a:t>Cloud </a:t>
            </a:r>
            <a:r>
              <a:rPr lang="en-US" dirty="0"/>
              <a:t>of Things: Integrating Internet of Things and cloud computing </a:t>
            </a:r>
            <a:r>
              <a:rPr lang="en-US" dirty="0" smtClean="0"/>
              <a:t> and </a:t>
            </a:r>
            <a:r>
              <a:rPr lang="en-US" dirty="0"/>
              <a:t>the issues </a:t>
            </a:r>
            <a:r>
              <a:rPr lang="en-US" dirty="0" smtClean="0"/>
              <a:t>involved.</a:t>
            </a:r>
          </a:p>
          <a:p>
            <a:pPr marL="0" indent="0">
              <a:buNone/>
            </a:pPr>
            <a:r>
              <a:rPr lang="en-US" dirty="0" smtClean="0"/>
              <a:t>(</a:t>
            </a:r>
            <a:r>
              <a:rPr lang="it-IT" dirty="0"/>
              <a:t>Alessio Botta, Walter de Donato, Valerio Persico, Antonio Pescap´e</a:t>
            </a:r>
          </a:p>
          <a:p>
            <a:pPr marL="0" indent="0">
              <a:buNone/>
            </a:pPr>
            <a:r>
              <a:rPr lang="en-US" dirty="0"/>
              <a:t>University of Napoli Federico </a:t>
            </a:r>
            <a:r>
              <a:rPr lang="en-US" dirty="0" smtClean="0"/>
              <a:t>II)</a:t>
            </a:r>
          </a:p>
          <a:p>
            <a:r>
              <a:rPr lang="en-US" dirty="0"/>
              <a:t>Cloud of Things: Integrating Internet of </a:t>
            </a:r>
            <a:r>
              <a:rPr lang="en-US" dirty="0" smtClean="0"/>
              <a:t>Things and </a:t>
            </a:r>
            <a:r>
              <a:rPr lang="en-US" dirty="0"/>
              <a:t>Cloud Computing and the Issues </a:t>
            </a:r>
            <a:r>
              <a:rPr lang="en-US" dirty="0" smtClean="0"/>
              <a:t>Involved.</a:t>
            </a:r>
          </a:p>
          <a:p>
            <a:r>
              <a:rPr lang="en-US" dirty="0"/>
              <a:t>Internet of Things-based Temperature </a:t>
            </a:r>
            <a:r>
              <a:rPr lang="en-US" dirty="0" smtClean="0"/>
              <a:t>Tracking System.</a:t>
            </a:r>
            <a:endParaRPr lang="en-US" dirty="0"/>
          </a:p>
        </p:txBody>
      </p:sp>
    </p:spTree>
    <p:extLst>
      <p:ext uri="{BB962C8B-B14F-4D97-AF65-F5344CB8AC3E}">
        <p14:creationId xmlns:p14="http://schemas.microsoft.com/office/powerpoint/2010/main" val="382603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VS OUR SYSTEM</a:t>
            </a:r>
            <a:endParaRPr lang="en-US" dirty="0"/>
          </a:p>
        </p:txBody>
      </p:sp>
      <p:sp>
        <p:nvSpPr>
          <p:cNvPr id="3" name="Content Placeholder 2"/>
          <p:cNvSpPr>
            <a:spLocks noGrp="1"/>
          </p:cNvSpPr>
          <p:nvPr>
            <p:ph idx="1"/>
          </p:nvPr>
        </p:nvSpPr>
        <p:spPr/>
        <p:txBody>
          <a:bodyPr/>
          <a:lstStyle/>
          <a:p>
            <a:r>
              <a:rPr lang="en-US" dirty="0" smtClean="0"/>
              <a:t>Current system uses temperature sensor that will detect the sudden increase in temperature, and if it crosses certain limit, an alarm is raised.</a:t>
            </a:r>
          </a:p>
          <a:p>
            <a:r>
              <a:rPr lang="en-US" dirty="0" smtClean="0"/>
              <a:t>Thus after ringing of alarm, necessary actions must be taken, thus saving the human lives.</a:t>
            </a:r>
          </a:p>
          <a:p>
            <a:r>
              <a:rPr lang="en-US" dirty="0" smtClean="0"/>
              <a:t>But, STDS uses cloud platform which will help to convey current temperature status to all the systems connected to cloud.</a:t>
            </a:r>
          </a:p>
          <a:p>
            <a:r>
              <a:rPr lang="en-US" dirty="0" smtClean="0"/>
              <a:t>Thus necessary actions must be taken in short span of time reducing the damage to valuable systems and will send an emergency message to nearest fire station. </a:t>
            </a:r>
          </a:p>
          <a:p>
            <a:endParaRPr lang="en-US" dirty="0"/>
          </a:p>
        </p:txBody>
      </p:sp>
    </p:spTree>
    <p:extLst>
      <p:ext uri="{BB962C8B-B14F-4D97-AF65-F5344CB8AC3E}">
        <p14:creationId xmlns:p14="http://schemas.microsoft.com/office/powerpoint/2010/main" val="938746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a:xfrm>
            <a:off x="1607881" y="2671867"/>
            <a:ext cx="8761413" cy="3416300"/>
          </a:xfrm>
        </p:spPr>
        <p:txBody>
          <a:bodyPr/>
          <a:lstStyle/>
          <a:p>
            <a:r>
              <a:rPr lang="en-US" dirty="0" smtClean="0"/>
              <a:t>REDUCTION IN DELAY OF ALERT WHEN TEMPERATURE SUDDENLY </a:t>
            </a:r>
            <a:r>
              <a:rPr lang="en-US" dirty="0" smtClean="0"/>
              <a:t>INCREASES</a:t>
            </a:r>
            <a:r>
              <a:rPr lang="en-US" dirty="0" smtClean="0"/>
              <a:t>(In case of fire).</a:t>
            </a:r>
            <a:endParaRPr lang="en-US" dirty="0" smtClean="0"/>
          </a:p>
          <a:p>
            <a:r>
              <a:rPr lang="en-US" dirty="0" smtClean="0"/>
              <a:t>SENDING AN E-ALERT TO THE NEAREST FIRE </a:t>
            </a:r>
            <a:r>
              <a:rPr lang="en-US" dirty="0" smtClean="0"/>
              <a:t>STATION.</a:t>
            </a:r>
          </a:p>
          <a:p>
            <a:r>
              <a:rPr lang="en-US" dirty="0" smtClean="0"/>
              <a:t>ALL </a:t>
            </a:r>
            <a:r>
              <a:rPr lang="en-US" dirty="0" smtClean="0"/>
              <a:t>SYSTEMS </a:t>
            </a:r>
            <a:r>
              <a:rPr lang="en-US" dirty="0" smtClean="0"/>
              <a:t>CONNECETED </a:t>
            </a:r>
            <a:r>
              <a:rPr lang="en-US" dirty="0" smtClean="0"/>
              <a:t>THROUGH CLOUD WILL GET REAL TIME TEMPERATURE</a:t>
            </a:r>
            <a:r>
              <a:rPr lang="en-US" dirty="0" smtClean="0"/>
              <a:t>.</a:t>
            </a:r>
          </a:p>
          <a:p>
            <a:r>
              <a:rPr lang="en-US" dirty="0" smtClean="0"/>
              <a:t>MINIMIZING DAMAGE CAUSED TO INFRASTRUCTURE AND COMPUTER SYSTEMS DUE TO FIRE.</a:t>
            </a:r>
            <a:endParaRPr lang="en-US" dirty="0"/>
          </a:p>
        </p:txBody>
      </p:sp>
    </p:spTree>
    <p:extLst>
      <p:ext uri="{BB962C8B-B14F-4D97-AF65-F5344CB8AC3E}">
        <p14:creationId xmlns:p14="http://schemas.microsoft.com/office/powerpoint/2010/main" val="638882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b="1" dirty="0" smtClean="0"/>
              <a:t>SOFTWARE REQUIREMENTS</a:t>
            </a:r>
            <a:r>
              <a:rPr lang="en-US" b="1" dirty="0" smtClean="0"/>
              <a:t>:</a:t>
            </a:r>
          </a:p>
          <a:p>
            <a:pPr marL="0" indent="0">
              <a:buNone/>
            </a:pPr>
            <a:r>
              <a:rPr lang="en-US" b="1" dirty="0" smtClean="0"/>
              <a:t>	AMAZON AWS</a:t>
            </a:r>
          </a:p>
          <a:p>
            <a:pPr marL="0" indent="0">
              <a:buNone/>
            </a:pPr>
            <a:endParaRPr lang="en-US" b="1" dirty="0"/>
          </a:p>
          <a:p>
            <a:r>
              <a:rPr lang="en-US" b="1" dirty="0" smtClean="0"/>
              <a:t>HARDWARE REQUIREMENT:		</a:t>
            </a:r>
          </a:p>
          <a:p>
            <a:pPr marL="457200" indent="-457200">
              <a:buFont typeface="+mj-lt"/>
              <a:buAutoNum type="arabicPeriod"/>
            </a:pPr>
            <a:r>
              <a:rPr lang="en-US" b="1" dirty="0" smtClean="0"/>
              <a:t>ARDUINO</a:t>
            </a:r>
          </a:p>
          <a:p>
            <a:pPr marL="457200" indent="-457200">
              <a:buFont typeface="+mj-lt"/>
              <a:buAutoNum type="arabicPeriod"/>
            </a:pPr>
            <a:r>
              <a:rPr lang="en-US" b="1" dirty="0" smtClean="0"/>
              <a:t>Wi-fi Module/ESP 8266</a:t>
            </a:r>
          </a:p>
          <a:p>
            <a:pPr marL="457200" indent="-457200">
              <a:buFont typeface="+mj-lt"/>
              <a:buAutoNum type="arabicPeriod"/>
            </a:pPr>
            <a:r>
              <a:rPr lang="en-US" b="1" dirty="0" smtClean="0"/>
              <a:t>Temperature Sensor</a:t>
            </a:r>
            <a:endParaRPr lang="en-US" b="1" dirty="0"/>
          </a:p>
        </p:txBody>
      </p:sp>
    </p:spTree>
    <p:extLst>
      <p:ext uri="{BB962C8B-B14F-4D97-AF65-F5344CB8AC3E}">
        <p14:creationId xmlns:p14="http://schemas.microsoft.com/office/powerpoint/2010/main" val="2036459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0859"/>
          </a:xfrm>
        </p:spPr>
        <p:txBody>
          <a:bodyPr/>
          <a:lstStyle/>
          <a:p>
            <a:r>
              <a:rPr lang="en-US" dirty="0" smtClean="0"/>
              <a:t>PROPOSED METHADOLOGY</a:t>
            </a:r>
            <a:endParaRPr lang="en-US" dirty="0"/>
          </a:p>
        </p:txBody>
      </p:sp>
      <p:sp>
        <p:nvSpPr>
          <p:cNvPr id="3" name="Content Placeholder 2"/>
          <p:cNvSpPr>
            <a:spLocks noGrp="1"/>
          </p:cNvSpPr>
          <p:nvPr>
            <p:ph idx="1"/>
          </p:nvPr>
        </p:nvSpPr>
        <p:spPr>
          <a:xfrm>
            <a:off x="1104293" y="2662519"/>
            <a:ext cx="8946541" cy="4195481"/>
          </a:xfrm>
        </p:spPr>
        <p:txBody>
          <a:bodyPr/>
          <a:lstStyle/>
          <a:p>
            <a:pPr marL="457200" indent="-457200">
              <a:buFont typeface="+mj-lt"/>
              <a:buAutoNum type="arabicPeriod"/>
            </a:pPr>
            <a:r>
              <a:rPr lang="en-US" dirty="0" smtClean="0"/>
              <a:t>Temperature </a:t>
            </a:r>
            <a:r>
              <a:rPr lang="en-US" dirty="0"/>
              <a:t>sensor captures the current temperature reading and </a:t>
            </a:r>
            <a:r>
              <a:rPr lang="en-US" dirty="0" smtClean="0"/>
              <a:t>                                             uploads </a:t>
            </a:r>
            <a:r>
              <a:rPr lang="en-US" dirty="0"/>
              <a:t>to cloud </a:t>
            </a:r>
            <a:r>
              <a:rPr lang="en-US" dirty="0" smtClean="0"/>
              <a:t>server.</a:t>
            </a:r>
          </a:p>
          <a:p>
            <a:pPr marL="457200" indent="-457200">
              <a:buFont typeface="+mj-lt"/>
              <a:buAutoNum type="arabicPeriod"/>
            </a:pPr>
            <a:r>
              <a:rPr lang="en-US" dirty="0"/>
              <a:t>Building a console with the help of Amazon </a:t>
            </a:r>
            <a:r>
              <a:rPr lang="en-US" dirty="0" smtClean="0"/>
              <a:t>AWS.</a:t>
            </a:r>
          </a:p>
          <a:p>
            <a:pPr marL="457200" indent="-457200">
              <a:buFont typeface="+mj-lt"/>
              <a:buAutoNum type="arabicPeriod"/>
            </a:pPr>
            <a:r>
              <a:rPr lang="en-US" dirty="0"/>
              <a:t>Displaying current temperature on the </a:t>
            </a:r>
            <a:r>
              <a:rPr lang="en-US" dirty="0" smtClean="0"/>
              <a:t>portal</a:t>
            </a:r>
          </a:p>
          <a:p>
            <a:pPr marL="457200" indent="-457200">
              <a:buFont typeface="+mj-lt"/>
              <a:buAutoNum type="arabicPeriod"/>
            </a:pPr>
            <a:r>
              <a:rPr lang="en-US" dirty="0"/>
              <a:t>Cloud sever will fetch the readings and match up with the boundary </a:t>
            </a:r>
            <a:r>
              <a:rPr lang="en-US" dirty="0" smtClean="0"/>
              <a:t>conditions.</a:t>
            </a:r>
          </a:p>
          <a:p>
            <a:pPr marL="457200" indent="-457200">
              <a:buFont typeface="+mj-lt"/>
              <a:buAutoNum type="arabicPeriod"/>
            </a:pPr>
            <a:r>
              <a:rPr lang="en-US" dirty="0"/>
              <a:t>Generation of an e-alert </a:t>
            </a:r>
            <a:r>
              <a:rPr lang="en-US" dirty="0" smtClean="0"/>
              <a:t>message.</a:t>
            </a:r>
          </a:p>
        </p:txBody>
      </p:sp>
    </p:spTree>
    <p:extLst>
      <p:ext uri="{BB962C8B-B14F-4D97-AF65-F5344CB8AC3E}">
        <p14:creationId xmlns:p14="http://schemas.microsoft.com/office/powerpoint/2010/main" val="388827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6957"/>
          </a:xfrm>
        </p:spPr>
        <p:txBody>
          <a:bodyPr/>
          <a:lstStyle/>
          <a:p>
            <a:r>
              <a:rPr lang="en-US" sz="2800" dirty="0" smtClean="0"/>
              <a:t>CONTD.</a:t>
            </a:r>
            <a:endParaRPr lang="en-US" sz="2800" dirty="0"/>
          </a:p>
        </p:txBody>
      </p:sp>
      <p:sp>
        <p:nvSpPr>
          <p:cNvPr id="3" name="Content Placeholder 2"/>
          <p:cNvSpPr>
            <a:spLocks noGrp="1"/>
          </p:cNvSpPr>
          <p:nvPr>
            <p:ph idx="1"/>
          </p:nvPr>
        </p:nvSpPr>
        <p:spPr>
          <a:xfrm>
            <a:off x="810014" y="1457695"/>
            <a:ext cx="10490590" cy="4649807"/>
          </a:xfrm>
        </p:spPr>
        <p:txBody>
          <a:bodyPr/>
          <a:lstStyle/>
          <a:p>
            <a:pPr marL="0" indent="0">
              <a:buNone/>
            </a:pPr>
            <a:r>
              <a:rPr lang="en-US" dirty="0" smtClean="0"/>
              <a:t>6.  Sending </a:t>
            </a:r>
            <a:r>
              <a:rPr lang="en-US" dirty="0"/>
              <a:t>the location of the fire affected place to nearest fire station.</a:t>
            </a:r>
          </a:p>
          <a:p>
            <a:pPr marL="0" indent="0">
              <a:buNone/>
            </a:pPr>
            <a:endParaRPr lang="en-US" dirty="0" smtClean="0"/>
          </a:p>
          <a:p>
            <a:pPr marL="0" indent="0">
              <a:buNone/>
            </a:pPr>
            <a:r>
              <a:rPr lang="en-US" dirty="0" smtClean="0"/>
              <a:t>7.  Respective </a:t>
            </a:r>
            <a:r>
              <a:rPr lang="en-US" dirty="0"/>
              <a:t>action taken by Fire Station Admin: </a:t>
            </a:r>
          </a:p>
        </p:txBody>
      </p:sp>
    </p:spTree>
    <p:extLst>
      <p:ext uri="{BB962C8B-B14F-4D97-AF65-F5344CB8AC3E}">
        <p14:creationId xmlns:p14="http://schemas.microsoft.com/office/powerpoint/2010/main" val="3048002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7727"/>
          </a:xfrm>
        </p:spPr>
        <p:txBody>
          <a:bodyPr/>
          <a:lstStyle/>
          <a:p>
            <a:r>
              <a:rPr lang="en-US" dirty="0" smtClean="0"/>
              <a:t>SYSTEM DESIGN:</a:t>
            </a:r>
            <a:endParaRPr lang="en-US"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2861560969"/>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9825" y="2175564"/>
            <a:ext cx="7519179" cy="395781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016875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454</TotalTime>
  <Words>647</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Ion</vt:lpstr>
      <vt:lpstr>PowerPoint Presentation</vt:lpstr>
      <vt:lpstr>ABSTRACT</vt:lpstr>
      <vt:lpstr>LITERATURE SURVEY:</vt:lpstr>
      <vt:lpstr>CURRENT VS OUR SYSTEM</vt:lpstr>
      <vt:lpstr>OBJECTIVES </vt:lpstr>
      <vt:lpstr>REQUIREMENTS</vt:lpstr>
      <vt:lpstr>PROPOSED METHADOLOGY</vt:lpstr>
      <vt:lpstr>CONTD.</vt:lpstr>
      <vt:lpstr>SYSTEM DESIGN:</vt:lpstr>
      <vt:lpstr>CONNECT TO AWS</vt:lpstr>
      <vt:lpstr>LAYERED VIEW OF PROPOSED SYSTEM:</vt:lpstr>
      <vt:lpstr>APPLICATION INTEGRATION WITH AWS:</vt:lpstr>
      <vt:lpstr>STATE DIAGRAM:</vt:lpstr>
      <vt:lpstr>ADVANCEMENTS:</vt:lpstr>
      <vt:lpstr>REFERANCES</vt:lpstr>
      <vt:lpstr>QUESTIONS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TEMPERATURE DETECTION SYSTEM</dc:title>
  <dc:creator>Saurabh</dc:creator>
  <cp:lastModifiedBy>Saurabh</cp:lastModifiedBy>
  <cp:revision>27</cp:revision>
  <dcterms:created xsi:type="dcterms:W3CDTF">2017-09-06T16:59:22Z</dcterms:created>
  <dcterms:modified xsi:type="dcterms:W3CDTF">2017-12-15T19:08:31Z</dcterms:modified>
</cp:coreProperties>
</file>