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0" d="100"/>
          <a:sy n="60"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8387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2665095"/>
            <a:ext cx="11109960" cy="1388745"/>
          </a:xfrm>
          <a:prstGeom prst="rect">
            <a:avLst/>
          </a:prstGeom>
          <a:noFill/>
          <a:ln/>
        </p:spPr>
        <p:txBody>
          <a:bodyPr wrap="squar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Predictive Analysis for Enhanced Power Production in Combined-Cycle Plants</a:t>
            </a:r>
            <a:endParaRPr lang="en-US" sz="4374" dirty="0"/>
          </a:p>
        </p:txBody>
      </p:sp>
      <p:sp>
        <p:nvSpPr>
          <p:cNvPr id="5" name="Text 3"/>
          <p:cNvSpPr/>
          <p:nvPr/>
        </p:nvSpPr>
        <p:spPr>
          <a:xfrm>
            <a:off x="1760220" y="4498181"/>
            <a:ext cx="11109960" cy="1066205"/>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In a combined-cycle power plant, electricity is generated using a combination of gas turbines, steam turbines, and heat recovery steam generators (HRSG),The process typically starts with gas turbines burning fuel to generate electricity</a:t>
            </a:r>
          </a:p>
          <a:p>
            <a:pPr marL="0" indent="0">
              <a:lnSpc>
                <a:spcPts val="2799"/>
              </a:lnSpc>
              <a:buNone/>
            </a:pPr>
            <a:r>
              <a:rPr lang="en-US" sz="1750" dirty="0">
                <a:solidFill>
                  <a:srgbClr val="EEEFF5"/>
                </a:solidFill>
                <a:latin typeface="Montserrat" pitchFamily="34" charset="0"/>
              </a:rPr>
              <a:t>                                                                                                                        </a:t>
            </a:r>
            <a:r>
              <a:rPr lang="en-US" dirty="0">
                <a:solidFill>
                  <a:srgbClr val="EEEFF5"/>
                </a:solidFill>
                <a:latin typeface="Montserrat" pitchFamily="34" charset="0"/>
              </a:rPr>
              <a:t>Project by</a:t>
            </a:r>
          </a:p>
          <a:p>
            <a:pPr marL="0" indent="0">
              <a:lnSpc>
                <a:spcPts val="2799"/>
              </a:lnSpc>
              <a:buNone/>
            </a:pPr>
            <a:r>
              <a:rPr lang="en-US" dirty="0">
                <a:solidFill>
                  <a:srgbClr val="EEEFF5"/>
                </a:solidFill>
                <a:latin typeface="Montserrat" pitchFamily="34" charset="0"/>
              </a:rPr>
              <a:t>                                                                                                                         Rakesh</a:t>
            </a:r>
          </a:p>
          <a:p>
            <a:pPr marL="0" indent="0">
              <a:lnSpc>
                <a:spcPts val="2799"/>
              </a:lnSpc>
              <a:buNone/>
            </a:pPr>
            <a:r>
              <a:rPr lang="en-US" dirty="0">
                <a:solidFill>
                  <a:srgbClr val="EEEFF5"/>
                </a:solidFill>
                <a:latin typeface="Montserrat" pitchFamily="34" charset="0"/>
              </a:rPr>
              <a:t>                                                                                                                         Simran</a:t>
            </a:r>
          </a:p>
          <a:p>
            <a:pPr marL="0" indent="0">
              <a:lnSpc>
                <a:spcPts val="2799"/>
              </a:lnSpc>
              <a:buNone/>
            </a:pPr>
            <a:r>
              <a:rPr lang="en-US" dirty="0">
                <a:solidFill>
                  <a:srgbClr val="EEEFF5"/>
                </a:solidFill>
                <a:latin typeface="Montserrat" pitchFamily="34" charset="0"/>
              </a:rPr>
              <a:t>                                                                                                                          Pavani</a:t>
            </a:r>
          </a:p>
          <a:p>
            <a:pPr marL="0" indent="0">
              <a:lnSpc>
                <a:spcPts val="2799"/>
              </a:lnSpc>
              <a:buNone/>
            </a:pPr>
            <a:r>
              <a:rPr lang="en-US" dirty="0">
                <a:solidFill>
                  <a:srgbClr val="EEEFF5"/>
                </a:solidFill>
                <a:latin typeface="Montserrat" pitchFamily="34" charset="0"/>
              </a:rPr>
              <a:t>                                                                                                                          </a:t>
            </a:r>
            <a:r>
              <a:rPr lang="en-US" dirty="0" err="1">
                <a:solidFill>
                  <a:srgbClr val="EEEFF5"/>
                </a:solidFill>
                <a:latin typeface="Montserrat" pitchFamily="34" charset="0"/>
              </a:rPr>
              <a:t>Manideep</a:t>
            </a:r>
            <a:endParaRPr lang="en-US" dirty="0">
              <a:solidFill>
                <a:srgbClr val="EEEFF5"/>
              </a:solidFill>
              <a:latin typeface="Montserrat" pitchFamily="34" charset="0"/>
            </a:endParaRPr>
          </a:p>
          <a:p>
            <a:pPr marL="0" indent="0">
              <a:lnSpc>
                <a:spcPts val="2799"/>
              </a:lnSpc>
              <a:buNone/>
            </a:pPr>
            <a:r>
              <a:rPr lang="en-US" dirty="0">
                <a:solidFill>
                  <a:srgbClr val="EEEFF5"/>
                </a:solidFill>
                <a:latin typeface="Montserrat" pitchFamily="34" charset="0"/>
              </a:rPr>
              <a:t>                                                                                                                          Shiva</a:t>
            </a:r>
          </a:p>
          <a:p>
            <a:pPr marL="0" indent="0">
              <a:lnSpc>
                <a:spcPts val="2799"/>
              </a:lnSpc>
              <a:buNone/>
            </a:pPr>
            <a:r>
              <a:rPr lang="en-US" dirty="0">
                <a:solidFill>
                  <a:srgbClr val="EEEFF5"/>
                </a:solidFill>
                <a:latin typeface="Montserrat" pitchFamily="34" charset="0"/>
              </a:rPr>
              <a:t>                                                                                                                          </a:t>
            </a:r>
            <a:r>
              <a:rPr lang="en-US" dirty="0" err="1">
                <a:solidFill>
                  <a:srgbClr val="EEEFF5"/>
                </a:solidFill>
                <a:latin typeface="Montserrat" pitchFamily="34" charset="0"/>
              </a:rPr>
              <a:t>Pragathi,Keerthana</a:t>
            </a:r>
            <a:endParaRPr lang="en-US" dirty="0">
              <a:solidFill>
                <a:srgbClr val="EEEFF5"/>
              </a:solidFill>
              <a:latin typeface="Montserrat" pitchFamily="34" charset="0"/>
            </a:endParaRPr>
          </a:p>
          <a:p>
            <a:pPr marL="0" indent="0">
              <a:lnSpc>
                <a:spcPts val="2799"/>
              </a:lnSpc>
              <a:buNone/>
            </a:pPr>
            <a:r>
              <a:rPr lang="en-US" sz="1750" dirty="0">
                <a:solidFill>
                  <a:srgbClr val="EEEFF5"/>
                </a:solidFill>
                <a:latin typeface="Montserrat" pitchFamily="34" charset="0"/>
              </a:rPr>
              <a:t>                                                                                                                          </a:t>
            </a:r>
            <a:r>
              <a:rPr lang="en-US" sz="1750" dirty="0" err="1">
                <a:solidFill>
                  <a:srgbClr val="EEEFF5"/>
                </a:solidFill>
                <a:latin typeface="Montserrat" pitchFamily="34" charset="0"/>
              </a:rPr>
              <a:t>na</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932498"/>
            <a:ext cx="4503420"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Removing Outliers</a:t>
            </a:r>
            <a:endParaRPr lang="en-US" sz="4374" dirty="0"/>
          </a:p>
        </p:txBody>
      </p:sp>
      <p:sp>
        <p:nvSpPr>
          <p:cNvPr id="5" name="Text 3"/>
          <p:cNvSpPr/>
          <p:nvPr/>
        </p:nvSpPr>
        <p:spPr>
          <a:xfrm>
            <a:off x="1760220" y="2160032"/>
            <a:ext cx="5283994" cy="3909417"/>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Removing outliers can be done by applying various techniques such as using statistical methods like z-score or interquartile range, or by setting thresholds based on domain knowledge. Once the outliers are identified, they can be either removed from the dataset or treated through imputation methods. It is important to carefully consider the impact of removing outliers on the overall analysis and ensure that the chosen approach aligns with the goals of the analysis. </a:t>
            </a:r>
            <a:endParaRPr lang="en-US" sz="1750" dirty="0"/>
          </a:p>
        </p:txBody>
      </p:sp>
      <p:pic>
        <p:nvPicPr>
          <p:cNvPr id="6" name="Image 0" descr="preencoded.png"/>
          <p:cNvPicPr>
            <a:picLocks noChangeAspect="1"/>
          </p:cNvPicPr>
          <p:nvPr/>
        </p:nvPicPr>
        <p:blipFill>
          <a:blip r:embed="rId3"/>
          <a:stretch>
            <a:fillRect/>
          </a:stretch>
        </p:blipFill>
        <p:spPr>
          <a:xfrm>
            <a:off x="7593806" y="2210038"/>
            <a:ext cx="3755231" cy="2945130"/>
          </a:xfrm>
          <a:prstGeom prst="rect">
            <a:avLst/>
          </a:prstGeom>
        </p:spPr>
      </p:pic>
      <p:sp>
        <p:nvSpPr>
          <p:cNvPr id="7" name="Text 4"/>
          <p:cNvSpPr/>
          <p:nvPr/>
        </p:nvSpPr>
        <p:spPr>
          <a:xfrm>
            <a:off x="1760220" y="6602611"/>
            <a:ext cx="4443889" cy="694373"/>
          </a:xfrm>
          <a:prstGeom prst="rect">
            <a:avLst/>
          </a:prstGeom>
          <a:noFill/>
          <a:ln/>
        </p:spPr>
        <p:txBody>
          <a:bodyPr wrap="none" rtlCol="0" anchor="t"/>
          <a:lstStyle/>
          <a:p>
            <a:pPr marL="0" indent="0">
              <a:lnSpc>
                <a:spcPts val="5468"/>
              </a:lnSpc>
              <a:buNone/>
            </a:pPr>
            <a:endParaRPr lang="en-US" sz="4374"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32934"/>
          </a:xfrm>
          <a:prstGeom prst="rect">
            <a:avLst/>
          </a:prstGeom>
          <a:solidFill>
            <a:srgbClr val="282C32"/>
          </a:solidFill>
          <a:ln/>
        </p:spPr>
      </p:sp>
      <p:sp>
        <p:nvSpPr>
          <p:cNvPr id="4" name="Text 2"/>
          <p:cNvSpPr/>
          <p:nvPr/>
        </p:nvSpPr>
        <p:spPr>
          <a:xfrm>
            <a:off x="2519482" y="527447"/>
            <a:ext cx="4107180" cy="599480"/>
          </a:xfrm>
          <a:prstGeom prst="rect">
            <a:avLst/>
          </a:prstGeom>
          <a:noFill/>
          <a:ln/>
        </p:spPr>
        <p:txBody>
          <a:bodyPr wrap="none" rtlCol="0" anchor="t"/>
          <a:lstStyle/>
          <a:p>
            <a:pPr marL="0" indent="0">
              <a:lnSpc>
                <a:spcPts val="4720"/>
              </a:lnSpc>
              <a:buNone/>
            </a:pPr>
            <a:r>
              <a:rPr lang="en-US" sz="3776" b="1" dirty="0">
                <a:solidFill>
                  <a:srgbClr val="60A9FF"/>
                </a:solidFill>
                <a:latin typeface="Barlow" pitchFamily="34" charset="0"/>
                <a:ea typeface="Barlow" pitchFamily="34" charset="-122"/>
                <a:cs typeface="Barlow" pitchFamily="34" charset="-120"/>
              </a:rPr>
              <a:t>Removal of Outliers</a:t>
            </a:r>
            <a:endParaRPr lang="en-US" sz="3776" dirty="0"/>
          </a:p>
        </p:txBody>
      </p:sp>
      <p:sp>
        <p:nvSpPr>
          <p:cNvPr id="5" name="Text 3"/>
          <p:cNvSpPr/>
          <p:nvPr/>
        </p:nvSpPr>
        <p:spPr>
          <a:xfrm>
            <a:off x="2519482" y="1510546"/>
            <a:ext cx="9591318" cy="1534120"/>
          </a:xfrm>
          <a:prstGeom prst="rect">
            <a:avLst/>
          </a:prstGeom>
          <a:noFill/>
          <a:ln/>
        </p:spPr>
        <p:txBody>
          <a:bodyPr wrap="square" rtlCol="0" anchor="t"/>
          <a:lstStyle/>
          <a:p>
            <a:pPr marL="0" indent="0">
              <a:lnSpc>
                <a:spcPts val="2417"/>
              </a:lnSpc>
              <a:buNone/>
            </a:pPr>
            <a:r>
              <a:rPr lang="en-US" sz="1510" dirty="0">
                <a:solidFill>
                  <a:srgbClr val="EEEFF5"/>
                </a:solidFill>
                <a:latin typeface="Montserrat" pitchFamily="34" charset="0"/>
                <a:ea typeface="Montserrat" pitchFamily="34" charset="-122"/>
                <a:cs typeface="Montserrat" pitchFamily="34" charset="-120"/>
              </a:rPr>
              <a:t>However, it is important to keep in mind that removing outliers can also result in the loss of valuable information that could potentially affect the accuracy of the analysis. Furthermore, depending on the size of the dataset, the removal of outliers can significantly impact the overall results. Therefore, it is recommended to perform the analysis with and without the outliers and compare the results before making a final decision.</a:t>
            </a:r>
            <a:endParaRPr lang="en-US" sz="1510" dirty="0"/>
          </a:p>
        </p:txBody>
      </p:sp>
      <p:sp>
        <p:nvSpPr>
          <p:cNvPr id="6" name="Text 4"/>
          <p:cNvSpPr/>
          <p:nvPr/>
        </p:nvSpPr>
        <p:spPr>
          <a:xfrm>
            <a:off x="2711410" y="3383042"/>
            <a:ext cx="4408170" cy="306824"/>
          </a:xfrm>
          <a:prstGeom prst="rect">
            <a:avLst/>
          </a:prstGeom>
          <a:noFill/>
          <a:ln/>
        </p:spPr>
        <p:txBody>
          <a:bodyPr wrap="none" rtlCol="0" anchor="t"/>
          <a:lstStyle/>
          <a:p>
            <a:pPr marL="0" indent="0">
              <a:lnSpc>
                <a:spcPts val="2417"/>
              </a:lnSpc>
              <a:buNone/>
            </a:pPr>
            <a:endParaRPr lang="en-US" sz="1510" dirty="0"/>
          </a:p>
        </p:txBody>
      </p:sp>
      <p:pic>
        <p:nvPicPr>
          <p:cNvPr id="7" name="Image 0" descr="preencoded.png"/>
          <p:cNvPicPr>
            <a:picLocks noChangeAspect="1"/>
          </p:cNvPicPr>
          <p:nvPr/>
        </p:nvPicPr>
        <p:blipFill>
          <a:blip r:embed="rId3"/>
          <a:stretch>
            <a:fillRect/>
          </a:stretch>
        </p:blipFill>
        <p:spPr>
          <a:xfrm>
            <a:off x="7510820" y="3383042"/>
            <a:ext cx="4408170" cy="3647718"/>
          </a:xfrm>
          <a:prstGeom prst="rect">
            <a:avLst/>
          </a:prstGeom>
        </p:spPr>
      </p:pic>
      <p:sp>
        <p:nvSpPr>
          <p:cNvPr id="8" name="Shape 5"/>
          <p:cNvSpPr/>
          <p:nvPr/>
        </p:nvSpPr>
        <p:spPr>
          <a:xfrm>
            <a:off x="2519482" y="7153394"/>
            <a:ext cx="9591318" cy="552093"/>
          </a:xfrm>
          <a:prstGeom prst="rect">
            <a:avLst/>
          </a:prstGeom>
          <a:solidFill>
            <a:srgbClr val="60A9FF">
              <a:alpha val="5000"/>
            </a:srgbClr>
          </a:solidFill>
          <a:ln/>
        </p:spPr>
      </p:sp>
      <p:sp>
        <p:nvSpPr>
          <p:cNvPr id="9" name="Text 6"/>
          <p:cNvSpPr/>
          <p:nvPr/>
        </p:nvSpPr>
        <p:spPr>
          <a:xfrm>
            <a:off x="2711410" y="7276028"/>
            <a:ext cx="4408170" cy="306824"/>
          </a:xfrm>
          <a:prstGeom prst="rect">
            <a:avLst/>
          </a:prstGeom>
          <a:noFill/>
          <a:ln/>
        </p:spPr>
        <p:txBody>
          <a:bodyPr wrap="none" rtlCol="0" anchor="t"/>
          <a:lstStyle/>
          <a:p>
            <a:pPr marL="0" indent="0">
              <a:lnSpc>
                <a:spcPts val="2417"/>
              </a:lnSpc>
              <a:buNone/>
            </a:pPr>
            <a:endParaRPr lang="en-US" sz="1510" dirty="0"/>
          </a:p>
        </p:txBody>
      </p:sp>
      <p:sp>
        <p:nvSpPr>
          <p:cNvPr id="10" name="Text 7"/>
          <p:cNvSpPr/>
          <p:nvPr/>
        </p:nvSpPr>
        <p:spPr>
          <a:xfrm>
            <a:off x="7510820" y="7276028"/>
            <a:ext cx="4408170" cy="306824"/>
          </a:xfrm>
          <a:prstGeom prst="rect">
            <a:avLst/>
          </a:prstGeom>
          <a:noFill/>
          <a:ln/>
        </p:spPr>
        <p:txBody>
          <a:bodyPr wrap="none" rtlCol="0" anchor="t"/>
          <a:lstStyle/>
          <a:p>
            <a:pPr marL="0" indent="0">
              <a:lnSpc>
                <a:spcPts val="2417"/>
              </a:lnSpc>
              <a:buNone/>
            </a:pPr>
            <a:endParaRPr lang="en-US" sz="15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5061" y="78499"/>
            <a:ext cx="14630400" cy="8229600"/>
          </a:xfrm>
          <a:prstGeom prst="rect">
            <a:avLst/>
          </a:prstGeom>
          <a:solidFill>
            <a:srgbClr val="282C32"/>
          </a:solidFill>
          <a:ln/>
        </p:spPr>
      </p:sp>
      <p:sp>
        <p:nvSpPr>
          <p:cNvPr id="4" name="Text 2"/>
          <p:cNvSpPr/>
          <p:nvPr/>
        </p:nvSpPr>
        <p:spPr>
          <a:xfrm>
            <a:off x="556974" y="463510"/>
            <a:ext cx="5501640" cy="525185"/>
          </a:xfrm>
          <a:prstGeom prst="rect">
            <a:avLst/>
          </a:prstGeom>
          <a:noFill/>
          <a:ln/>
        </p:spPr>
        <p:txBody>
          <a:bodyPr wrap="none" rtlCol="0" anchor="t"/>
          <a:lstStyle/>
          <a:p>
            <a:pPr marL="0" indent="0">
              <a:lnSpc>
                <a:spcPts val="4135"/>
              </a:lnSpc>
              <a:buNone/>
            </a:pPr>
            <a:r>
              <a:rPr lang="en-US" sz="3308" b="1" dirty="0">
                <a:solidFill>
                  <a:srgbClr val="60A9FF"/>
                </a:solidFill>
                <a:latin typeface="Barlow" pitchFamily="34" charset="0"/>
                <a:ea typeface="Barlow" pitchFamily="34" charset="-122"/>
                <a:cs typeface="Barlow" pitchFamily="34" charset="-120"/>
              </a:rPr>
              <a:t>Visualization using Histogram</a:t>
            </a:r>
            <a:endParaRPr lang="en-US" sz="3308" dirty="0"/>
          </a:p>
        </p:txBody>
      </p:sp>
      <p:pic>
        <p:nvPicPr>
          <p:cNvPr id="5" name="Image 0" descr="preencoded.png"/>
          <p:cNvPicPr>
            <a:picLocks noChangeAspect="1"/>
          </p:cNvPicPr>
          <p:nvPr/>
        </p:nvPicPr>
        <p:blipFill>
          <a:blip r:embed="rId3"/>
          <a:stretch>
            <a:fillRect/>
          </a:stretch>
        </p:blipFill>
        <p:spPr>
          <a:xfrm>
            <a:off x="914400" y="1429703"/>
            <a:ext cx="3657600" cy="2837497"/>
          </a:xfrm>
          <a:prstGeom prst="rect">
            <a:avLst/>
          </a:prstGeom>
        </p:spPr>
      </p:pic>
      <p:sp>
        <p:nvSpPr>
          <p:cNvPr id="6" name="Text 3"/>
          <p:cNvSpPr/>
          <p:nvPr/>
        </p:nvSpPr>
        <p:spPr>
          <a:xfrm>
            <a:off x="1315759" y="4439484"/>
            <a:ext cx="2527221" cy="268724"/>
          </a:xfrm>
          <a:prstGeom prst="rect">
            <a:avLst/>
          </a:prstGeom>
          <a:noFill/>
          <a:ln/>
        </p:spPr>
        <p:txBody>
          <a:bodyPr wrap="none" rtlCol="0" anchor="t"/>
          <a:lstStyle/>
          <a:p>
            <a:pPr marL="0" indent="0">
              <a:lnSpc>
                <a:spcPts val="2117"/>
              </a:lnSpc>
              <a:buNone/>
            </a:pPr>
            <a:r>
              <a:rPr lang="en-US" sz="1323" dirty="0">
                <a:solidFill>
                  <a:srgbClr val="FFFFFF"/>
                </a:solidFill>
                <a:latin typeface="Montserrat" pitchFamily="34" charset="0"/>
                <a:ea typeface="Montserrat" pitchFamily="34" charset="-122"/>
                <a:cs typeface="Montserrat" pitchFamily="34" charset="-120"/>
              </a:rPr>
              <a:t>Histogram of temperature</a:t>
            </a:r>
            <a:endParaRPr lang="en-US" sz="1323" dirty="0"/>
          </a:p>
        </p:txBody>
      </p:sp>
      <p:sp>
        <p:nvSpPr>
          <p:cNvPr id="7" name="Text 4"/>
          <p:cNvSpPr/>
          <p:nvPr/>
        </p:nvSpPr>
        <p:spPr>
          <a:xfrm>
            <a:off x="1306673" y="4833122"/>
            <a:ext cx="2527221" cy="3224689"/>
          </a:xfrm>
          <a:prstGeom prst="rect">
            <a:avLst/>
          </a:prstGeom>
          <a:noFill/>
          <a:ln/>
        </p:spPr>
        <p:txBody>
          <a:bodyPr wrap="square" rtlCol="0" anchor="t"/>
          <a:lstStyle/>
          <a:p>
            <a:pPr marL="0" indent="0">
              <a:lnSpc>
                <a:spcPts val="2117"/>
              </a:lnSpc>
              <a:buNone/>
            </a:pPr>
            <a:r>
              <a:rPr lang="en-US" sz="1323" dirty="0">
                <a:solidFill>
                  <a:srgbClr val="EEEFF5"/>
                </a:solidFill>
                <a:latin typeface="Montserrat" pitchFamily="34" charset="0"/>
                <a:ea typeface="Montserrat" pitchFamily="34" charset="-122"/>
                <a:cs typeface="Montserrat" pitchFamily="34" charset="-120"/>
              </a:rPr>
              <a:t>As can be seen from the histogram, temperature values are mostly concentrated in the range of 20-25 degrees Celsius. However, there are a few outliers that go beyond the range of 35 degrees Celsius. This emphasizes the importance of handling outliers before drawing any conclusions from the data.</a:t>
            </a:r>
            <a:endParaRPr lang="en-US" sz="1323" dirty="0"/>
          </a:p>
        </p:txBody>
      </p:sp>
      <p:pic>
        <p:nvPicPr>
          <p:cNvPr id="8" name="Image 1" descr="preencoded.png"/>
          <p:cNvPicPr>
            <a:picLocks noChangeAspect="1"/>
          </p:cNvPicPr>
          <p:nvPr/>
        </p:nvPicPr>
        <p:blipFill>
          <a:blip r:embed="rId4"/>
          <a:stretch>
            <a:fillRect/>
          </a:stretch>
        </p:blipFill>
        <p:spPr>
          <a:xfrm>
            <a:off x="5245768" y="1429703"/>
            <a:ext cx="3991337" cy="2837497"/>
          </a:xfrm>
          <a:prstGeom prst="rect">
            <a:avLst/>
          </a:prstGeom>
        </p:spPr>
      </p:pic>
      <p:sp>
        <p:nvSpPr>
          <p:cNvPr id="9" name="Text 5"/>
          <p:cNvSpPr/>
          <p:nvPr/>
        </p:nvSpPr>
        <p:spPr>
          <a:xfrm>
            <a:off x="5275503" y="4439484"/>
            <a:ext cx="2527221" cy="537448"/>
          </a:xfrm>
          <a:prstGeom prst="rect">
            <a:avLst/>
          </a:prstGeom>
          <a:noFill/>
          <a:ln/>
        </p:spPr>
        <p:txBody>
          <a:bodyPr wrap="square" rtlCol="0" anchor="t"/>
          <a:lstStyle/>
          <a:p>
            <a:pPr marL="0" indent="0">
              <a:lnSpc>
                <a:spcPts val="2117"/>
              </a:lnSpc>
              <a:buNone/>
            </a:pPr>
            <a:r>
              <a:rPr lang="en-US" sz="1323" dirty="0">
                <a:solidFill>
                  <a:srgbClr val="F2F2F2"/>
                </a:solidFill>
                <a:latin typeface="Montserrat" pitchFamily="34" charset="0"/>
                <a:ea typeface="Montserrat" pitchFamily="34" charset="-122"/>
                <a:cs typeface="Montserrat" pitchFamily="34" charset="-120"/>
              </a:rPr>
              <a:t>Histogram of exhaust vacuum</a:t>
            </a:r>
            <a:endParaRPr lang="en-US" sz="1323" dirty="0"/>
          </a:p>
        </p:txBody>
      </p:sp>
      <p:sp>
        <p:nvSpPr>
          <p:cNvPr id="10" name="Text 6"/>
          <p:cNvSpPr/>
          <p:nvPr/>
        </p:nvSpPr>
        <p:spPr>
          <a:xfrm>
            <a:off x="6798884" y="4682457"/>
            <a:ext cx="2527221" cy="3493413"/>
          </a:xfrm>
          <a:prstGeom prst="rect">
            <a:avLst/>
          </a:prstGeom>
          <a:noFill/>
          <a:ln/>
        </p:spPr>
        <p:txBody>
          <a:bodyPr wrap="square" rtlCol="0" anchor="t"/>
          <a:lstStyle/>
          <a:p>
            <a:pPr marL="0" indent="0">
              <a:lnSpc>
                <a:spcPts val="2117"/>
              </a:lnSpc>
              <a:buNone/>
            </a:pPr>
            <a:r>
              <a:rPr lang="en-US" sz="1323" dirty="0">
                <a:solidFill>
                  <a:srgbClr val="EEEFF5"/>
                </a:solidFill>
                <a:latin typeface="Montserrat" pitchFamily="34" charset="0"/>
                <a:ea typeface="Montserrat" pitchFamily="34" charset="-122"/>
                <a:cs typeface="Montserrat" pitchFamily="34" charset="-120"/>
              </a:rPr>
              <a:t>As shown in the histogram, the distribution of the exhaust vacuum values appears to be relatively normal, with a peak around 40-45 units. There are no significant outliers or extreme values observed in the data. This suggests that the exhaust vacuum values are generally stable and consistent throughout the dataset.</a:t>
            </a:r>
            <a:endParaRPr lang="en-US" sz="1323" dirty="0"/>
          </a:p>
        </p:txBody>
      </p:sp>
      <p:pic>
        <p:nvPicPr>
          <p:cNvPr id="11" name="Image 2" descr="preencoded.png"/>
          <p:cNvPicPr>
            <a:picLocks noChangeAspect="1"/>
          </p:cNvPicPr>
          <p:nvPr/>
        </p:nvPicPr>
        <p:blipFill>
          <a:blip r:embed="rId5"/>
          <a:stretch>
            <a:fillRect/>
          </a:stretch>
        </p:blipFill>
        <p:spPr>
          <a:xfrm>
            <a:off x="9910873" y="1429703"/>
            <a:ext cx="3805127" cy="2837497"/>
          </a:xfrm>
          <a:prstGeom prst="rect">
            <a:avLst/>
          </a:prstGeom>
        </p:spPr>
      </p:pic>
      <p:sp>
        <p:nvSpPr>
          <p:cNvPr id="12" name="Text 7"/>
          <p:cNvSpPr/>
          <p:nvPr/>
        </p:nvSpPr>
        <p:spPr>
          <a:xfrm>
            <a:off x="10014283" y="4355033"/>
            <a:ext cx="2527221" cy="268724"/>
          </a:xfrm>
          <a:prstGeom prst="rect">
            <a:avLst/>
          </a:prstGeom>
          <a:noFill/>
          <a:ln/>
        </p:spPr>
        <p:txBody>
          <a:bodyPr wrap="none" rtlCol="0" anchor="t"/>
          <a:lstStyle/>
          <a:p>
            <a:pPr marL="0" indent="0">
              <a:lnSpc>
                <a:spcPts val="2117"/>
              </a:lnSpc>
              <a:buNone/>
            </a:pPr>
            <a:r>
              <a:rPr lang="en-US" sz="1323" dirty="0">
                <a:solidFill>
                  <a:srgbClr val="F2F2F2"/>
                </a:solidFill>
                <a:latin typeface="Montserrat" pitchFamily="34" charset="0"/>
                <a:ea typeface="Montserrat" pitchFamily="34" charset="-122"/>
                <a:cs typeface="Montserrat" pitchFamily="34" charset="-120"/>
              </a:rPr>
              <a:t>Histogram of amb pressure</a:t>
            </a:r>
            <a:endParaRPr lang="en-US" sz="1323" dirty="0"/>
          </a:p>
        </p:txBody>
      </p:sp>
      <p:sp>
        <p:nvSpPr>
          <p:cNvPr id="13" name="Text 8"/>
          <p:cNvSpPr/>
          <p:nvPr/>
        </p:nvSpPr>
        <p:spPr>
          <a:xfrm>
            <a:off x="10796506" y="4711590"/>
            <a:ext cx="2527221" cy="2955965"/>
          </a:xfrm>
          <a:prstGeom prst="rect">
            <a:avLst/>
          </a:prstGeom>
          <a:noFill/>
          <a:ln/>
        </p:spPr>
        <p:txBody>
          <a:bodyPr wrap="square" rtlCol="0" anchor="t"/>
          <a:lstStyle/>
          <a:p>
            <a:pPr marL="0" indent="0">
              <a:lnSpc>
                <a:spcPts val="2117"/>
              </a:lnSpc>
              <a:buNone/>
            </a:pPr>
            <a:r>
              <a:rPr lang="en-US" sz="1323" dirty="0">
                <a:solidFill>
                  <a:srgbClr val="EEEFF5"/>
                </a:solidFill>
                <a:latin typeface="Montserrat" pitchFamily="34" charset="0"/>
                <a:ea typeface="Montserrat" pitchFamily="34" charset="-122"/>
                <a:cs typeface="Montserrat" pitchFamily="34" charset="-120"/>
              </a:rPr>
              <a:t>As for the ambient pressure values, the distribution appears to be skewed to the right with a peak around 1000 units. There are a few outliers observed in the data that go beyond the range of 1100 units. It is important to handle these outliers before making any conclusions from the dataset.</a:t>
            </a:r>
            <a:endParaRPr lang="en-US" sz="1323"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3023592"/>
            <a:ext cx="7477601" cy="355402"/>
          </a:xfrm>
          <a:prstGeom prst="rect">
            <a:avLst/>
          </a:prstGeom>
          <a:noFill/>
          <a:ln/>
        </p:spPr>
        <p:txBody>
          <a:bodyPr wrap="non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Histogram of R humidity</a:t>
            </a:r>
            <a:endParaRPr lang="en-US" sz="1750" dirty="0"/>
          </a:p>
        </p:txBody>
      </p:sp>
      <p:sp>
        <p:nvSpPr>
          <p:cNvPr id="6" name="Text 3"/>
          <p:cNvSpPr/>
          <p:nvPr/>
        </p:nvSpPr>
        <p:spPr>
          <a:xfrm>
            <a:off x="6319599" y="3628906"/>
            <a:ext cx="7477601" cy="1777008"/>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The histogram of relative humidity values shows a relatively even distribution, with no prominent peaks or skewness. The majority of the values fall within the range of 60-80%, indicating a fairly consistent level of humidity throughout the dataset. There are no significant outliers or extreme values observed in the data.</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349673"/>
            <a:ext cx="14630400" cy="7736647"/>
          </a:xfrm>
          <a:prstGeom prst="rect">
            <a:avLst/>
          </a:prstGeom>
          <a:solidFill>
            <a:srgbClr val="282C32"/>
          </a:solidFill>
          <a:ln/>
        </p:spPr>
        <p:txBody>
          <a:bodyPr/>
          <a:lstStyle/>
          <a:p>
            <a:endParaRPr lang="en-IN" dirty="0"/>
          </a:p>
        </p:txBody>
      </p:sp>
      <p:sp>
        <p:nvSpPr>
          <p:cNvPr id="4" name="Text 2"/>
          <p:cNvSpPr/>
          <p:nvPr/>
        </p:nvSpPr>
        <p:spPr>
          <a:xfrm>
            <a:off x="426719" y="473700"/>
            <a:ext cx="4244340" cy="388858"/>
          </a:xfrm>
          <a:prstGeom prst="rect">
            <a:avLst/>
          </a:prstGeom>
          <a:noFill/>
          <a:ln/>
        </p:spPr>
        <p:txBody>
          <a:bodyPr wrap="none" rtlCol="0" anchor="t"/>
          <a:lstStyle/>
          <a:p>
            <a:pPr marL="0" indent="0">
              <a:lnSpc>
                <a:spcPts val="3062"/>
              </a:lnSpc>
              <a:buNone/>
            </a:pPr>
            <a:r>
              <a:rPr lang="en-US" sz="2449" b="1" dirty="0">
                <a:solidFill>
                  <a:srgbClr val="000000"/>
                </a:solidFill>
                <a:highlight>
                  <a:srgbClr val="60A9FF"/>
                </a:highlight>
                <a:latin typeface="Barlow" pitchFamily="34" charset="0"/>
                <a:ea typeface="Barlow" pitchFamily="34" charset="-122"/>
                <a:cs typeface="Barlow" pitchFamily="34" charset="-120"/>
              </a:rPr>
              <a:t>Visualization Using Scatterplot</a:t>
            </a:r>
            <a:endParaRPr lang="en-US" sz="2449" dirty="0"/>
          </a:p>
        </p:txBody>
      </p:sp>
      <p:sp>
        <p:nvSpPr>
          <p:cNvPr id="7" name="Text 4"/>
          <p:cNvSpPr/>
          <p:nvPr/>
        </p:nvSpPr>
        <p:spPr>
          <a:xfrm>
            <a:off x="155496" y="4740175"/>
            <a:ext cx="2177653" cy="746165"/>
          </a:xfrm>
          <a:prstGeom prst="rect">
            <a:avLst/>
          </a:prstGeom>
          <a:noFill/>
          <a:ln/>
        </p:spPr>
        <p:txBody>
          <a:bodyPr wrap="square" rtlCol="0" anchor="t"/>
          <a:lstStyle/>
          <a:p>
            <a:pPr marL="0" indent="0">
              <a:lnSpc>
                <a:spcPts val="1960"/>
              </a:lnSpc>
              <a:buNone/>
            </a:pPr>
            <a:r>
              <a:rPr lang="en-US" sz="1225" dirty="0">
                <a:solidFill>
                  <a:srgbClr val="FFFF00"/>
                </a:solidFill>
                <a:latin typeface="Montserrat" pitchFamily="34" charset="0"/>
                <a:ea typeface="Montserrat" pitchFamily="34" charset="-122"/>
                <a:cs typeface="Montserrat" pitchFamily="34" charset="-120"/>
              </a:rPr>
              <a:t>Scatterplot between temperature and energy production</a:t>
            </a:r>
            <a:endParaRPr lang="en-US" sz="1225" dirty="0">
              <a:solidFill>
                <a:srgbClr val="FFFF00"/>
              </a:solidFill>
            </a:endParaRPr>
          </a:p>
        </p:txBody>
      </p:sp>
      <p:sp>
        <p:nvSpPr>
          <p:cNvPr id="8" name="Text 5"/>
          <p:cNvSpPr/>
          <p:nvPr/>
        </p:nvSpPr>
        <p:spPr>
          <a:xfrm>
            <a:off x="2260164" y="4738477"/>
            <a:ext cx="2177653" cy="3482102"/>
          </a:xfrm>
          <a:prstGeom prst="rect">
            <a:avLst/>
          </a:prstGeom>
          <a:noFill/>
          <a:ln/>
        </p:spPr>
        <p:txBody>
          <a:bodyPr wrap="square" rtlCol="0" anchor="t"/>
          <a:lstStyle/>
          <a:p>
            <a:pPr marL="0" indent="0">
              <a:lnSpc>
                <a:spcPts val="1960"/>
              </a:lnSpc>
              <a:buNone/>
            </a:pPr>
            <a:r>
              <a:rPr lang="en-US" sz="1225" dirty="0">
                <a:solidFill>
                  <a:srgbClr val="EEEFF5"/>
                </a:solidFill>
                <a:latin typeface="Montserrat" pitchFamily="34" charset="0"/>
                <a:ea typeface="Montserrat" pitchFamily="34" charset="-122"/>
                <a:cs typeface="Montserrat" pitchFamily="34" charset="-120"/>
              </a:rPr>
              <a:t>The scatterplot between temperature and energy production reveals a positive correlation between the two variables. As the temperature increases, there is a noticeable increase in energy production.  Overall, the scatterplot suggests that temperature plays a significant role in determining energy production.</a:t>
            </a:r>
            <a:endParaRPr lang="en-US" sz="1225" dirty="0"/>
          </a:p>
        </p:txBody>
      </p:sp>
      <p:sp>
        <p:nvSpPr>
          <p:cNvPr id="9" name="Shape 6"/>
          <p:cNvSpPr/>
          <p:nvPr/>
        </p:nvSpPr>
        <p:spPr>
          <a:xfrm>
            <a:off x="6070878" y="1127522"/>
            <a:ext cx="2488644" cy="6910268"/>
          </a:xfrm>
          <a:prstGeom prst="roundRect">
            <a:avLst>
              <a:gd name="adj" fmla="val 3750"/>
            </a:avLst>
          </a:prstGeom>
          <a:solidFill>
            <a:srgbClr val="282C32"/>
          </a:solidFill>
          <a:ln/>
        </p:spPr>
      </p:sp>
      <p:pic>
        <p:nvPicPr>
          <p:cNvPr id="10" name="Image 1" descr="preencoded.png"/>
          <p:cNvPicPr>
            <a:picLocks noChangeAspect="1"/>
          </p:cNvPicPr>
          <p:nvPr/>
        </p:nvPicPr>
        <p:blipFill>
          <a:blip r:embed="rId3"/>
          <a:stretch>
            <a:fillRect/>
          </a:stretch>
        </p:blipFill>
        <p:spPr>
          <a:xfrm>
            <a:off x="4578417" y="1336258"/>
            <a:ext cx="4369298" cy="3091438"/>
          </a:xfrm>
          <a:prstGeom prst="rect">
            <a:avLst/>
          </a:prstGeom>
        </p:spPr>
      </p:pic>
      <p:sp>
        <p:nvSpPr>
          <p:cNvPr id="11" name="Text 7"/>
          <p:cNvSpPr/>
          <p:nvPr/>
        </p:nvSpPr>
        <p:spPr>
          <a:xfrm>
            <a:off x="4841451" y="4738477"/>
            <a:ext cx="2177653" cy="746165"/>
          </a:xfrm>
          <a:prstGeom prst="rect">
            <a:avLst/>
          </a:prstGeom>
          <a:noFill/>
          <a:ln/>
        </p:spPr>
        <p:txBody>
          <a:bodyPr wrap="square" rtlCol="0" anchor="t"/>
          <a:lstStyle/>
          <a:p>
            <a:pPr marL="0" indent="0">
              <a:lnSpc>
                <a:spcPts val="1960"/>
              </a:lnSpc>
              <a:buNone/>
            </a:pPr>
            <a:r>
              <a:rPr lang="en-US" sz="1225" dirty="0">
                <a:solidFill>
                  <a:srgbClr val="FFFF00"/>
                </a:solidFill>
                <a:latin typeface="Montserrat" pitchFamily="34" charset="0"/>
                <a:ea typeface="Montserrat" pitchFamily="34" charset="-122"/>
                <a:cs typeface="Montserrat" pitchFamily="34" charset="-120"/>
              </a:rPr>
              <a:t>Scatterplot between exhaust vacuum and energy production</a:t>
            </a:r>
            <a:endParaRPr lang="en-US" sz="1225" dirty="0">
              <a:solidFill>
                <a:srgbClr val="FFFF00"/>
              </a:solidFill>
            </a:endParaRPr>
          </a:p>
        </p:txBody>
      </p:sp>
      <p:sp>
        <p:nvSpPr>
          <p:cNvPr id="12" name="Text 8"/>
          <p:cNvSpPr/>
          <p:nvPr/>
        </p:nvSpPr>
        <p:spPr>
          <a:xfrm>
            <a:off x="6770062" y="4693721"/>
            <a:ext cx="2177653" cy="3233380"/>
          </a:xfrm>
          <a:prstGeom prst="rect">
            <a:avLst/>
          </a:prstGeom>
          <a:noFill/>
          <a:ln/>
        </p:spPr>
        <p:txBody>
          <a:bodyPr wrap="square" rtlCol="0" anchor="t"/>
          <a:lstStyle/>
          <a:p>
            <a:pPr marL="0" indent="0">
              <a:lnSpc>
                <a:spcPts val="1960"/>
              </a:lnSpc>
              <a:buNone/>
            </a:pPr>
            <a:r>
              <a:rPr lang="en-US" sz="1225" dirty="0">
                <a:solidFill>
                  <a:srgbClr val="EEEFF5"/>
                </a:solidFill>
                <a:latin typeface="Montserrat" pitchFamily="34" charset="0"/>
                <a:ea typeface="Montserrat" pitchFamily="34" charset="-122"/>
                <a:cs typeface="Montserrat" pitchFamily="34" charset="-120"/>
              </a:rPr>
              <a:t>The scatterplot between exhaust vacuum and energy production does not show a clear pattern or relationship between the two variables. The data points are scattered across the plot without a noticeable trend. This suggests that exhaust vacuum may not be a strong determinant of energy production.</a:t>
            </a:r>
            <a:endParaRPr lang="en-US" sz="1225" dirty="0"/>
          </a:p>
        </p:txBody>
      </p:sp>
      <p:pic>
        <p:nvPicPr>
          <p:cNvPr id="14" name="Image 2" descr="preencoded.png"/>
          <p:cNvPicPr>
            <a:picLocks noChangeAspect="1"/>
          </p:cNvPicPr>
          <p:nvPr/>
        </p:nvPicPr>
        <p:blipFill>
          <a:blip r:embed="rId4"/>
          <a:stretch>
            <a:fillRect/>
          </a:stretch>
        </p:blipFill>
        <p:spPr>
          <a:xfrm>
            <a:off x="9336505" y="1336258"/>
            <a:ext cx="4251158" cy="3091437"/>
          </a:xfrm>
          <a:prstGeom prst="rect">
            <a:avLst/>
          </a:prstGeom>
        </p:spPr>
      </p:pic>
      <p:sp>
        <p:nvSpPr>
          <p:cNvPr id="15" name="Text 10"/>
          <p:cNvSpPr/>
          <p:nvPr/>
        </p:nvSpPr>
        <p:spPr>
          <a:xfrm>
            <a:off x="9388085" y="4706836"/>
            <a:ext cx="2177653" cy="746165"/>
          </a:xfrm>
          <a:prstGeom prst="rect">
            <a:avLst/>
          </a:prstGeom>
          <a:noFill/>
          <a:ln/>
        </p:spPr>
        <p:txBody>
          <a:bodyPr wrap="square" rtlCol="0" anchor="t"/>
          <a:lstStyle/>
          <a:p>
            <a:pPr marL="0" indent="0">
              <a:lnSpc>
                <a:spcPts val="1960"/>
              </a:lnSpc>
              <a:buNone/>
            </a:pPr>
            <a:r>
              <a:rPr lang="en-US" sz="1225" dirty="0">
                <a:solidFill>
                  <a:srgbClr val="FFFF00"/>
                </a:solidFill>
                <a:latin typeface="Montserrat" pitchFamily="34" charset="0"/>
                <a:ea typeface="Montserrat" pitchFamily="34" charset="-122"/>
                <a:cs typeface="Montserrat" pitchFamily="34" charset="-120"/>
              </a:rPr>
              <a:t>Scatterplot between ambient pressure and energy production</a:t>
            </a:r>
            <a:endParaRPr lang="en-US" sz="1225" dirty="0">
              <a:solidFill>
                <a:srgbClr val="FFFF00"/>
              </a:solidFill>
            </a:endParaRPr>
          </a:p>
        </p:txBody>
      </p:sp>
      <p:sp>
        <p:nvSpPr>
          <p:cNvPr id="16" name="Text 11"/>
          <p:cNvSpPr/>
          <p:nvPr/>
        </p:nvSpPr>
        <p:spPr>
          <a:xfrm>
            <a:off x="11565738" y="4523874"/>
            <a:ext cx="2177653" cy="3979545"/>
          </a:xfrm>
          <a:prstGeom prst="rect">
            <a:avLst/>
          </a:prstGeom>
          <a:noFill/>
          <a:ln/>
        </p:spPr>
        <p:txBody>
          <a:bodyPr wrap="square" rtlCol="0" anchor="t"/>
          <a:lstStyle/>
          <a:p>
            <a:pPr marL="0" indent="0">
              <a:lnSpc>
                <a:spcPts val="1960"/>
              </a:lnSpc>
              <a:buNone/>
            </a:pPr>
            <a:r>
              <a:rPr lang="en-US" sz="1225" dirty="0">
                <a:solidFill>
                  <a:srgbClr val="EEEFF5"/>
                </a:solidFill>
                <a:latin typeface="Montserrat" pitchFamily="34" charset="0"/>
                <a:ea typeface="Montserrat" pitchFamily="34" charset="-122"/>
                <a:cs typeface="Montserrat" pitchFamily="34" charset="-120"/>
              </a:rPr>
              <a:t>On the other hand, the scatterplot between ambient pressure and energy production shows a negative correlation between the two variables. As ambient pressure increases, there is a decrease in energy production. This suggests that ambient pressure may have a significant impact on energy production and should be taken into consideration in future analyses.</a:t>
            </a:r>
            <a:endParaRPr lang="en-US" sz="1225" dirty="0"/>
          </a:p>
        </p:txBody>
      </p:sp>
      <p:sp>
        <p:nvSpPr>
          <p:cNvPr id="17" name="Text 12"/>
          <p:cNvSpPr/>
          <p:nvPr/>
        </p:nvSpPr>
        <p:spPr>
          <a:xfrm>
            <a:off x="3426738" y="8271034"/>
            <a:ext cx="3110746" cy="486013"/>
          </a:xfrm>
          <a:prstGeom prst="rect">
            <a:avLst/>
          </a:prstGeom>
          <a:noFill/>
          <a:ln/>
        </p:spPr>
        <p:txBody>
          <a:bodyPr wrap="none" rtlCol="0" anchor="t"/>
          <a:lstStyle/>
          <a:p>
            <a:pPr marL="0" indent="0">
              <a:lnSpc>
                <a:spcPts val="3827"/>
              </a:lnSpc>
              <a:buNone/>
            </a:pPr>
            <a:endParaRPr lang="en-US" sz="3062" dirty="0"/>
          </a:p>
        </p:txBody>
      </p:sp>
      <p:pic>
        <p:nvPicPr>
          <p:cNvPr id="6" name="Picture 2">
            <a:extLst>
              <a:ext uri="{FF2B5EF4-FFF2-40B4-BE49-F238E27FC236}">
                <a16:creationId xmlns:a16="http://schemas.microsoft.com/office/drawing/2014/main" id="{200D12FE-0E5A-F927-9BFA-60EF7BFE3E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15" y="1286823"/>
            <a:ext cx="4152067" cy="31876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845832"/>
            <a:ext cx="7477601" cy="355402"/>
          </a:xfrm>
          <a:prstGeom prst="rect">
            <a:avLst/>
          </a:prstGeom>
          <a:noFill/>
          <a:ln/>
        </p:spPr>
        <p:txBody>
          <a:bodyPr wrap="non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Scatterplot between relative humidity and energy production</a:t>
            </a:r>
            <a:endParaRPr lang="en-US" sz="1750" dirty="0"/>
          </a:p>
        </p:txBody>
      </p:sp>
      <p:sp>
        <p:nvSpPr>
          <p:cNvPr id="6" name="Text 3"/>
          <p:cNvSpPr/>
          <p:nvPr/>
        </p:nvSpPr>
        <p:spPr>
          <a:xfrm>
            <a:off x="833199" y="3451146"/>
            <a:ext cx="7477601" cy="2132409"/>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The scatterplot between relative humidity and energy production does not reveal a clear relationship between the two variables. The data points appear to be randomly scattered across the plot, without any noticeable trend or pattern. This indicates that relative humidity may not be a strong determinant of energy production in this context.</a:t>
            </a: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534722"/>
            <a:ext cx="4443889"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Pairplot</a:t>
            </a:r>
            <a:endParaRPr lang="en-US" sz="4374" dirty="0"/>
          </a:p>
        </p:txBody>
      </p:sp>
      <p:sp>
        <p:nvSpPr>
          <p:cNvPr id="6" name="Text 3"/>
          <p:cNvSpPr/>
          <p:nvPr/>
        </p:nvSpPr>
        <p:spPr>
          <a:xfrm>
            <a:off x="6319599" y="3562350"/>
            <a:ext cx="7477601" cy="2132409"/>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Pairplot is a visual representation that allows us to examine the relationships between multiple variables simultaneously. In this pairplot, we can observe the relationships between ambient pressure, relative humidity, and energy production. It provides a comprehensive view of how these variables interact with one another and their potential impact on energy production.</a:t>
            </a:r>
            <a:endParaRPr lang="en-US" sz="17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1931789"/>
            <a:ext cx="5283994" cy="444341"/>
          </a:xfrm>
          <a:prstGeom prst="rect">
            <a:avLst/>
          </a:prstGeom>
          <a:noFill/>
          <a:ln/>
        </p:spPr>
        <p:txBody>
          <a:bodyPr wrap="none" rtlCol="0" anchor="t"/>
          <a:lstStyle/>
          <a:p>
            <a:pPr marL="0" indent="0">
              <a:lnSpc>
                <a:spcPts val="3499"/>
              </a:lnSpc>
              <a:buNone/>
            </a:pPr>
            <a:endParaRPr lang="en-US" sz="2187" dirty="0"/>
          </a:p>
        </p:txBody>
      </p:sp>
      <p:sp>
        <p:nvSpPr>
          <p:cNvPr id="5" name="Text 3"/>
          <p:cNvSpPr/>
          <p:nvPr/>
        </p:nvSpPr>
        <p:spPr>
          <a:xfrm>
            <a:off x="1513848" y="1354273"/>
            <a:ext cx="6079958" cy="577516"/>
          </a:xfrm>
          <a:prstGeom prst="rect">
            <a:avLst/>
          </a:prstGeom>
          <a:noFill/>
          <a:ln/>
        </p:spPr>
        <p:txBody>
          <a:bodyPr wrap="none" rtlCol="0" anchor="t"/>
          <a:lstStyle/>
          <a:p>
            <a:pPr marL="0" indent="0">
              <a:lnSpc>
                <a:spcPts val="3499"/>
              </a:lnSpc>
              <a:buNone/>
            </a:pPr>
            <a:r>
              <a:rPr lang="en-US" sz="2187" dirty="0">
                <a:solidFill>
                  <a:srgbClr val="EEEFF5"/>
                </a:solidFill>
                <a:latin typeface="Montserrat" pitchFamily="34" charset="0"/>
                <a:ea typeface="Montserrat" pitchFamily="34" charset="-122"/>
                <a:cs typeface="Montserrat" pitchFamily="34" charset="-120"/>
              </a:rPr>
              <a:t>Heat Map of Co-Relation Values</a:t>
            </a:r>
            <a:endParaRPr lang="en-US" sz="2187" dirty="0"/>
          </a:p>
        </p:txBody>
      </p:sp>
      <p:pic>
        <p:nvPicPr>
          <p:cNvPr id="6" name="Image 0" descr="preencoded.png"/>
          <p:cNvPicPr>
            <a:picLocks noChangeAspect="1"/>
          </p:cNvPicPr>
          <p:nvPr/>
        </p:nvPicPr>
        <p:blipFill>
          <a:blip r:embed="rId3"/>
          <a:stretch>
            <a:fillRect/>
          </a:stretch>
        </p:blipFill>
        <p:spPr>
          <a:xfrm>
            <a:off x="1489234" y="2509305"/>
            <a:ext cx="5554980" cy="4160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1563053"/>
            <a:ext cx="11109960" cy="710803"/>
          </a:xfrm>
          <a:prstGeom prst="rect">
            <a:avLst/>
          </a:prstGeom>
          <a:noFill/>
          <a:ln/>
        </p:spPr>
        <p:txBody>
          <a:bodyPr wrap="square" rtlCol="0" anchor="t"/>
          <a:lstStyle/>
          <a:p>
            <a:pPr marL="0" indent="0">
              <a:lnSpc>
                <a:spcPts val="2799"/>
              </a:lnSpc>
              <a:buNone/>
            </a:pPr>
            <a:r>
              <a:rPr lang="en-US" sz="1750" dirty="0">
                <a:solidFill>
                  <a:srgbClr val="FFFFFF"/>
                </a:solidFill>
                <a:latin typeface="Montserrat" pitchFamily="34" charset="0"/>
                <a:ea typeface="Montserrat" pitchFamily="34" charset="-122"/>
                <a:cs typeface="Montserrat" pitchFamily="34" charset="-120"/>
              </a:rPr>
              <a:t>To model the energy generated in such a plant, various factors need to be considered. Variables such as exhaust vacuum, ambient temperature, pressure</a:t>
            </a:r>
            <a:endParaRPr lang="en-US" sz="1750" dirty="0"/>
          </a:p>
        </p:txBody>
      </p:sp>
      <p:sp>
        <p:nvSpPr>
          <p:cNvPr id="5" name="Text 3"/>
          <p:cNvSpPr/>
          <p:nvPr/>
        </p:nvSpPr>
        <p:spPr>
          <a:xfrm>
            <a:off x="1760220" y="2523768"/>
            <a:ext cx="11109960" cy="355402"/>
          </a:xfrm>
          <a:prstGeom prst="rect">
            <a:avLst/>
          </a:prstGeom>
          <a:noFill/>
          <a:ln/>
        </p:spPr>
        <p:txBody>
          <a:bodyPr wrap="none" rtlCol="0" anchor="t"/>
          <a:lstStyle/>
          <a:p>
            <a:pPr marL="0" indent="0">
              <a:lnSpc>
                <a:spcPts val="2799"/>
              </a:lnSpc>
              <a:buNone/>
            </a:pPr>
            <a:r>
              <a:rPr lang="en-US" sz="1750" b="1" dirty="0">
                <a:solidFill>
                  <a:srgbClr val="EEEFF5"/>
                </a:solidFill>
                <a:latin typeface="Montserrat" pitchFamily="34" charset="0"/>
                <a:ea typeface="Montserrat" pitchFamily="34" charset="-122"/>
                <a:cs typeface="Montserrat" pitchFamily="34" charset="-120"/>
              </a:rPr>
              <a:t>1)Temperature (in degrees Celsius)</a:t>
            </a:r>
            <a:endParaRPr lang="en-US" sz="1750" dirty="0"/>
          </a:p>
        </p:txBody>
      </p:sp>
      <p:sp>
        <p:nvSpPr>
          <p:cNvPr id="6" name="Text 4"/>
          <p:cNvSpPr/>
          <p:nvPr/>
        </p:nvSpPr>
        <p:spPr>
          <a:xfrm>
            <a:off x="1760220" y="3129082"/>
            <a:ext cx="11109960" cy="355402"/>
          </a:xfrm>
          <a:prstGeom prst="rect">
            <a:avLst/>
          </a:prstGeom>
          <a:noFill/>
          <a:ln/>
        </p:spPr>
        <p:txBody>
          <a:bodyPr wrap="none" rtlCol="0" anchor="t"/>
          <a:lstStyle/>
          <a:p>
            <a:pPr marL="0" indent="0">
              <a:lnSpc>
                <a:spcPts val="2799"/>
              </a:lnSpc>
              <a:buNone/>
            </a:pPr>
            <a:r>
              <a:rPr lang="en-US" sz="1750" b="1" dirty="0">
                <a:solidFill>
                  <a:srgbClr val="EEEFF5"/>
                </a:solidFill>
                <a:latin typeface="Montserrat" pitchFamily="34" charset="0"/>
                <a:ea typeface="Montserrat" pitchFamily="34" charset="-122"/>
                <a:cs typeface="Montserrat" pitchFamily="34" charset="-120"/>
              </a:rPr>
              <a:t>   Room temperature</a:t>
            </a:r>
            <a:r>
              <a:rPr lang="en-US" sz="1750" dirty="0">
                <a:solidFill>
                  <a:srgbClr val="EEEFF5"/>
                </a:solidFill>
                <a:latin typeface="Montserrat" pitchFamily="34" charset="0"/>
                <a:ea typeface="Montserrat" pitchFamily="34" charset="-122"/>
                <a:cs typeface="Montserrat" pitchFamily="34" charset="-120"/>
              </a:rPr>
              <a:t>: </a:t>
            </a:r>
            <a:r>
              <a:rPr lang="en-US" sz="1750" u="sng" dirty="0">
                <a:solidFill>
                  <a:srgbClr val="EEEFF5"/>
                </a:solidFill>
                <a:latin typeface="Montserrat" pitchFamily="34" charset="0"/>
                <a:ea typeface="Montserrat" pitchFamily="34" charset="-122"/>
                <a:cs typeface="Montserrat" pitchFamily="34" charset="-120"/>
              </a:rPr>
              <a:t>20-25 degrees Celsius</a:t>
            </a:r>
            <a:endParaRPr lang="en-US" sz="1750" dirty="0"/>
          </a:p>
        </p:txBody>
      </p:sp>
      <p:sp>
        <p:nvSpPr>
          <p:cNvPr id="7" name="Text 5"/>
          <p:cNvSpPr/>
          <p:nvPr/>
        </p:nvSpPr>
        <p:spPr>
          <a:xfrm>
            <a:off x="1760220" y="3734395"/>
            <a:ext cx="11109960" cy="710803"/>
          </a:xfrm>
          <a:prstGeom prst="rect">
            <a:avLst/>
          </a:prstGeom>
          <a:noFill/>
          <a:ln/>
        </p:spPr>
        <p:txBody>
          <a:bodyPr wrap="square" rtlCol="0" anchor="t"/>
          <a:lstStyle/>
          <a:p>
            <a:pPr marL="0" indent="0">
              <a:lnSpc>
                <a:spcPts val="2799"/>
              </a:lnSpc>
              <a:buNone/>
            </a:pPr>
            <a:r>
              <a:rPr lang="en-US" sz="1750" b="1" dirty="0">
                <a:solidFill>
                  <a:srgbClr val="EEEFF5"/>
                </a:solidFill>
                <a:latin typeface="Montserrat" pitchFamily="34" charset="0"/>
                <a:ea typeface="Montserrat" pitchFamily="34" charset="-122"/>
                <a:cs typeface="Montserrat" pitchFamily="34" charset="-120"/>
              </a:rPr>
              <a:t>  Operational temperatures in power plants or industrial settings</a:t>
            </a:r>
            <a:r>
              <a:rPr lang="en-US" sz="1750" dirty="0">
                <a:solidFill>
                  <a:srgbClr val="EEEFF5"/>
                </a:solidFill>
                <a:latin typeface="Montserrat" pitchFamily="34" charset="0"/>
                <a:ea typeface="Montserrat" pitchFamily="34" charset="-122"/>
                <a:cs typeface="Montserrat" pitchFamily="34" charset="-120"/>
              </a:rPr>
              <a:t>: </a:t>
            </a:r>
            <a:r>
              <a:rPr lang="en-US" sz="1750" u="sng" dirty="0">
                <a:solidFill>
                  <a:srgbClr val="EEEFF5"/>
                </a:solidFill>
                <a:latin typeface="Montserrat" pitchFamily="34" charset="0"/>
                <a:ea typeface="Montserrat" pitchFamily="34" charset="-122"/>
                <a:cs typeface="Montserrat" pitchFamily="34" charset="-120"/>
              </a:rPr>
              <a:t>100-1000 degrees Celsius</a:t>
            </a:r>
            <a:r>
              <a:rPr lang="en-US" sz="1750" dirty="0">
                <a:solidFill>
                  <a:srgbClr val="EEEFF5"/>
                </a:solidFill>
                <a:latin typeface="Montserrat" pitchFamily="34" charset="0"/>
                <a:ea typeface="Montserrat" pitchFamily="34" charset="-122"/>
                <a:cs typeface="Montserrat" pitchFamily="34" charset="-120"/>
              </a:rPr>
              <a:t> depending on the equipment and process.</a:t>
            </a:r>
            <a:endParaRPr lang="en-US" sz="1750" dirty="0"/>
          </a:p>
        </p:txBody>
      </p:sp>
      <p:sp>
        <p:nvSpPr>
          <p:cNvPr id="8" name="Text 6"/>
          <p:cNvSpPr/>
          <p:nvPr/>
        </p:nvSpPr>
        <p:spPr>
          <a:xfrm>
            <a:off x="1760220" y="4695111"/>
            <a:ext cx="11109960" cy="355402"/>
          </a:xfrm>
          <a:prstGeom prst="rect">
            <a:avLst/>
          </a:prstGeom>
          <a:noFill/>
          <a:ln/>
        </p:spPr>
        <p:txBody>
          <a:bodyPr wrap="none" rtlCol="0" anchor="t"/>
          <a:lstStyle/>
          <a:p>
            <a:pPr marL="0" indent="0">
              <a:lnSpc>
                <a:spcPts val="2799"/>
              </a:lnSpc>
              <a:buNone/>
            </a:pPr>
            <a:r>
              <a:rPr lang="en-US" sz="1750" b="1" dirty="0">
                <a:solidFill>
                  <a:srgbClr val="EEEFF5"/>
                </a:solidFill>
                <a:latin typeface="Montserrat" pitchFamily="34" charset="0"/>
                <a:ea typeface="Montserrat" pitchFamily="34" charset="-122"/>
                <a:cs typeface="Montserrat" pitchFamily="34" charset="-120"/>
              </a:rPr>
              <a:t>2)Exhaust Vacuum (in cm Hg):</a:t>
            </a:r>
            <a:endParaRPr lang="en-US" sz="1750" dirty="0"/>
          </a:p>
        </p:txBody>
      </p:sp>
      <p:sp>
        <p:nvSpPr>
          <p:cNvPr id="9" name="Text 7"/>
          <p:cNvSpPr/>
          <p:nvPr/>
        </p:nvSpPr>
        <p:spPr>
          <a:xfrm>
            <a:off x="1760220" y="5300424"/>
            <a:ext cx="11109960" cy="355402"/>
          </a:xfrm>
          <a:prstGeom prst="rect">
            <a:avLst/>
          </a:prstGeom>
          <a:noFill/>
          <a:ln/>
        </p:spPr>
        <p:txBody>
          <a:bodyPr wrap="none" rtlCol="0" anchor="t"/>
          <a:lstStyle/>
          <a:p>
            <a:pPr marL="0" indent="0">
              <a:lnSpc>
                <a:spcPts val="2799"/>
              </a:lnSpc>
              <a:buNone/>
            </a:pPr>
            <a:r>
              <a:rPr lang="en-US" sz="1750" b="1" dirty="0">
                <a:solidFill>
                  <a:srgbClr val="EEEFF5"/>
                </a:solidFill>
                <a:latin typeface="Montserrat" pitchFamily="34" charset="0"/>
                <a:ea typeface="Montserrat" pitchFamily="34" charset="-122"/>
                <a:cs typeface="Montserrat" pitchFamily="34" charset="-120"/>
              </a:rPr>
              <a:t>   Low vacuum</a:t>
            </a:r>
            <a:r>
              <a:rPr lang="en-US" sz="1750" dirty="0">
                <a:solidFill>
                  <a:srgbClr val="EEEFF5"/>
                </a:solidFill>
                <a:latin typeface="Montserrat" pitchFamily="34" charset="0"/>
                <a:ea typeface="Montserrat" pitchFamily="34" charset="-122"/>
                <a:cs typeface="Montserrat" pitchFamily="34" charset="-120"/>
              </a:rPr>
              <a:t>: </a:t>
            </a:r>
            <a:r>
              <a:rPr lang="en-US" sz="1750" u="sng" dirty="0">
                <a:solidFill>
                  <a:srgbClr val="EEEFF5"/>
                </a:solidFill>
                <a:latin typeface="Montserrat" pitchFamily="34" charset="0"/>
                <a:ea typeface="Montserrat" pitchFamily="34" charset="-122"/>
                <a:cs typeface="Montserrat" pitchFamily="34" charset="-120"/>
              </a:rPr>
              <a:t>Around 50-200 cm Hg</a:t>
            </a:r>
            <a:endParaRPr lang="en-US" sz="1750" dirty="0"/>
          </a:p>
        </p:txBody>
      </p:sp>
      <p:sp>
        <p:nvSpPr>
          <p:cNvPr id="10" name="Text 8"/>
          <p:cNvSpPr/>
          <p:nvPr/>
        </p:nvSpPr>
        <p:spPr>
          <a:xfrm>
            <a:off x="1760220" y="5905738"/>
            <a:ext cx="11109960" cy="355402"/>
          </a:xfrm>
          <a:prstGeom prst="rect">
            <a:avLst/>
          </a:prstGeom>
          <a:noFill/>
          <a:ln/>
        </p:spPr>
        <p:txBody>
          <a:bodyPr wrap="none" rtlCol="0" anchor="t"/>
          <a:lstStyle/>
          <a:p>
            <a:pPr marL="0" indent="0">
              <a:lnSpc>
                <a:spcPts val="2799"/>
              </a:lnSpc>
              <a:buNone/>
            </a:pPr>
            <a:r>
              <a:rPr lang="en-US" sz="1750" b="1" dirty="0">
                <a:solidFill>
                  <a:srgbClr val="EEEFF5"/>
                </a:solidFill>
                <a:latin typeface="Montserrat" pitchFamily="34" charset="0"/>
                <a:ea typeface="Montserrat" pitchFamily="34" charset="-122"/>
                <a:cs typeface="Montserrat" pitchFamily="34" charset="-120"/>
              </a:rPr>
              <a:t>   Higher vacuum:</a:t>
            </a:r>
            <a:r>
              <a:rPr lang="en-US" sz="1750" dirty="0">
                <a:solidFill>
                  <a:srgbClr val="EEEFF5"/>
                </a:solidFill>
                <a:latin typeface="Montserrat" pitchFamily="34" charset="0"/>
                <a:ea typeface="Montserrat" pitchFamily="34" charset="-122"/>
                <a:cs typeface="Montserrat" pitchFamily="34" charset="-120"/>
              </a:rPr>
              <a:t> </a:t>
            </a:r>
            <a:r>
              <a:rPr lang="en-US" sz="1750" u="sng" dirty="0">
                <a:solidFill>
                  <a:srgbClr val="EEEFF5"/>
                </a:solidFill>
                <a:latin typeface="Montserrat" pitchFamily="34" charset="0"/>
                <a:ea typeface="Montserrat" pitchFamily="34" charset="-122"/>
                <a:cs typeface="Montserrat" pitchFamily="34" charset="-120"/>
              </a:rPr>
              <a:t>Closer to 0 cm Hg (absolute pressure)</a:t>
            </a:r>
            <a:endParaRPr lang="en-US" sz="1750" dirty="0"/>
          </a:p>
        </p:txBody>
      </p:sp>
      <p:sp>
        <p:nvSpPr>
          <p:cNvPr id="11" name="Text 9"/>
          <p:cNvSpPr/>
          <p:nvPr/>
        </p:nvSpPr>
        <p:spPr>
          <a:xfrm>
            <a:off x="1760220" y="6511052"/>
            <a:ext cx="11109960" cy="355402"/>
          </a:xfrm>
          <a:prstGeom prst="rect">
            <a:avLst/>
          </a:prstGeom>
          <a:noFill/>
          <a:ln/>
        </p:spPr>
        <p:txBody>
          <a:bodyPr wrap="none" rtlCol="0" anchor="t"/>
          <a:lstStyle/>
          <a:p>
            <a:pPr marL="0" indent="0">
              <a:lnSpc>
                <a:spcPts val="2799"/>
              </a:lnSpc>
              <a:buNone/>
            </a:pPr>
            <a:r>
              <a:rPr lang="en-US" sz="1750" b="1" dirty="0">
                <a:solidFill>
                  <a:srgbClr val="EEEFF5"/>
                </a:solidFill>
                <a:latin typeface="Montserrat" pitchFamily="34" charset="0"/>
                <a:ea typeface="Montserrat" pitchFamily="34" charset="-122"/>
                <a:cs typeface="Montserrat" pitchFamily="34" charset="-120"/>
              </a:rPr>
              <a:t>3)Ambient Pressure (in millibar)</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2221111"/>
            <a:ext cx="11109960" cy="355402"/>
          </a:xfrm>
          <a:prstGeom prst="rect">
            <a:avLst/>
          </a:prstGeom>
          <a:noFill/>
          <a:ln/>
        </p:spPr>
        <p:txBody>
          <a:bodyPr wrap="none" rtlCol="0" anchor="t"/>
          <a:lstStyle/>
          <a:p>
            <a:pPr marL="0" indent="0">
              <a:lnSpc>
                <a:spcPts val="2799"/>
              </a:lnSpc>
              <a:buNone/>
            </a:pPr>
            <a:r>
              <a:rPr lang="en-US" sz="1750" b="1" dirty="0">
                <a:solidFill>
                  <a:srgbClr val="EEEFF5"/>
                </a:solidFill>
                <a:latin typeface="Montserrat" pitchFamily="34" charset="0"/>
                <a:ea typeface="Montserrat" pitchFamily="34" charset="-122"/>
                <a:cs typeface="Montserrat" pitchFamily="34" charset="-120"/>
              </a:rPr>
              <a:t>4)Relative Humidity (in percentage)</a:t>
            </a:r>
            <a:endParaRPr lang="en-US" sz="1750" dirty="0"/>
          </a:p>
        </p:txBody>
      </p:sp>
      <p:sp>
        <p:nvSpPr>
          <p:cNvPr id="5" name="Text 3"/>
          <p:cNvSpPr/>
          <p:nvPr/>
        </p:nvSpPr>
        <p:spPr>
          <a:xfrm>
            <a:off x="1760220" y="2826425"/>
            <a:ext cx="11109960" cy="355402"/>
          </a:xfrm>
          <a:prstGeom prst="rect">
            <a:avLst/>
          </a:prstGeom>
          <a:noFill/>
          <a:ln/>
        </p:spPr>
        <p:txBody>
          <a:bodyPr wrap="none" rtlCol="0" anchor="t"/>
          <a:lstStyle/>
          <a:p>
            <a:pPr marL="0" indent="0">
              <a:lnSpc>
                <a:spcPts val="2799"/>
              </a:lnSpc>
              <a:buNone/>
            </a:pPr>
            <a:r>
              <a:rPr lang="en-US" sz="1750" b="1" dirty="0">
                <a:solidFill>
                  <a:srgbClr val="EEEFF5"/>
                </a:solidFill>
                <a:latin typeface="Montserrat" pitchFamily="34" charset="0"/>
                <a:ea typeface="Montserrat" pitchFamily="34" charset="-122"/>
                <a:cs typeface="Montserrat" pitchFamily="34" charset="-120"/>
              </a:rPr>
              <a:t>   Desert regions:</a:t>
            </a:r>
            <a:r>
              <a:rPr lang="en-US" sz="1750" dirty="0">
                <a:solidFill>
                  <a:srgbClr val="EEEFF5"/>
                </a:solidFill>
                <a:latin typeface="Montserrat" pitchFamily="34" charset="0"/>
                <a:ea typeface="Montserrat" pitchFamily="34" charset="-122"/>
                <a:cs typeface="Montserrat" pitchFamily="34" charset="-120"/>
              </a:rPr>
              <a:t> </a:t>
            </a:r>
            <a:r>
              <a:rPr lang="en-US" sz="1750" u="sng" dirty="0">
                <a:solidFill>
                  <a:srgbClr val="EEEFF5"/>
                </a:solidFill>
                <a:latin typeface="Montserrat" pitchFamily="34" charset="0"/>
                <a:ea typeface="Montserrat" pitchFamily="34" charset="-122"/>
                <a:cs typeface="Montserrat" pitchFamily="34" charset="-120"/>
              </a:rPr>
              <a:t>10-30%</a:t>
            </a:r>
            <a:endParaRPr lang="en-US" sz="1750" dirty="0"/>
          </a:p>
        </p:txBody>
      </p:sp>
      <p:sp>
        <p:nvSpPr>
          <p:cNvPr id="6" name="Text 4"/>
          <p:cNvSpPr/>
          <p:nvPr/>
        </p:nvSpPr>
        <p:spPr>
          <a:xfrm>
            <a:off x="1760220" y="3431738"/>
            <a:ext cx="11109960" cy="355402"/>
          </a:xfrm>
          <a:prstGeom prst="rect">
            <a:avLst/>
          </a:prstGeom>
          <a:noFill/>
          <a:ln/>
        </p:spPr>
        <p:txBody>
          <a:bodyPr wrap="none" rtlCol="0" anchor="t"/>
          <a:lstStyle/>
          <a:p>
            <a:pPr marL="0" indent="0">
              <a:lnSpc>
                <a:spcPts val="2799"/>
              </a:lnSpc>
              <a:buNone/>
            </a:pPr>
            <a:r>
              <a:rPr lang="en-US" sz="1750" b="1" dirty="0">
                <a:solidFill>
                  <a:srgbClr val="EEEFF5"/>
                </a:solidFill>
                <a:latin typeface="Montserrat" pitchFamily="34" charset="0"/>
                <a:ea typeface="Montserrat" pitchFamily="34" charset="-122"/>
                <a:cs typeface="Montserrat" pitchFamily="34" charset="-120"/>
              </a:rPr>
              <a:t>   Coastal regions:</a:t>
            </a:r>
            <a:r>
              <a:rPr lang="en-US" sz="1750" dirty="0">
                <a:solidFill>
                  <a:srgbClr val="EEEFF5"/>
                </a:solidFill>
                <a:latin typeface="Montserrat" pitchFamily="34" charset="0"/>
                <a:ea typeface="Montserrat" pitchFamily="34" charset="-122"/>
                <a:cs typeface="Montserrat" pitchFamily="34" charset="-120"/>
              </a:rPr>
              <a:t> </a:t>
            </a:r>
            <a:r>
              <a:rPr lang="en-US" sz="1750" u="sng" dirty="0">
                <a:solidFill>
                  <a:srgbClr val="EEEFF5"/>
                </a:solidFill>
                <a:latin typeface="Montserrat" pitchFamily="34" charset="0"/>
                <a:ea typeface="Montserrat" pitchFamily="34" charset="-122"/>
                <a:cs typeface="Montserrat" pitchFamily="34" charset="-120"/>
              </a:rPr>
              <a:t>60-80%</a:t>
            </a:r>
            <a:endParaRPr lang="en-US" sz="1750" dirty="0"/>
          </a:p>
        </p:txBody>
      </p:sp>
      <p:sp>
        <p:nvSpPr>
          <p:cNvPr id="7" name="Text 5"/>
          <p:cNvSpPr/>
          <p:nvPr/>
        </p:nvSpPr>
        <p:spPr>
          <a:xfrm>
            <a:off x="1760220" y="4037052"/>
            <a:ext cx="11109960" cy="355402"/>
          </a:xfrm>
          <a:prstGeom prst="rect">
            <a:avLst/>
          </a:prstGeom>
          <a:noFill/>
          <a:ln/>
        </p:spPr>
        <p:txBody>
          <a:bodyPr wrap="none" rtlCol="0" anchor="t"/>
          <a:lstStyle/>
          <a:p>
            <a:pPr marL="0" indent="0">
              <a:lnSpc>
                <a:spcPts val="2799"/>
              </a:lnSpc>
              <a:buNone/>
            </a:pPr>
            <a:r>
              <a:rPr lang="en-US" sz="1750" b="1" dirty="0">
                <a:solidFill>
                  <a:srgbClr val="EEEFF5"/>
                </a:solidFill>
                <a:latin typeface="Montserrat" pitchFamily="34" charset="0"/>
                <a:ea typeface="Montserrat" pitchFamily="34" charset="-122"/>
                <a:cs typeface="Montserrat" pitchFamily="34" charset="-120"/>
              </a:rPr>
              <a:t>   Indoor environments:</a:t>
            </a:r>
            <a:r>
              <a:rPr lang="en-US" sz="1750" dirty="0">
                <a:solidFill>
                  <a:srgbClr val="EEEFF5"/>
                </a:solidFill>
                <a:latin typeface="Montserrat" pitchFamily="34" charset="0"/>
                <a:ea typeface="Montserrat" pitchFamily="34" charset="-122"/>
                <a:cs typeface="Montserrat" pitchFamily="34" charset="-120"/>
              </a:rPr>
              <a:t> </a:t>
            </a:r>
            <a:r>
              <a:rPr lang="en-US" sz="1750" u="sng" dirty="0">
                <a:solidFill>
                  <a:srgbClr val="EEEFF5"/>
                </a:solidFill>
                <a:latin typeface="Montserrat" pitchFamily="34" charset="0"/>
                <a:ea typeface="Montserrat" pitchFamily="34" charset="-122"/>
                <a:cs typeface="Montserrat" pitchFamily="34" charset="-120"/>
              </a:rPr>
              <a:t>30-60%</a:t>
            </a:r>
            <a:endParaRPr lang="en-US" sz="1750" dirty="0"/>
          </a:p>
        </p:txBody>
      </p:sp>
      <p:sp>
        <p:nvSpPr>
          <p:cNvPr id="8" name="Text 6"/>
          <p:cNvSpPr/>
          <p:nvPr/>
        </p:nvSpPr>
        <p:spPr>
          <a:xfrm>
            <a:off x="1760220" y="4642366"/>
            <a:ext cx="11109960" cy="355402"/>
          </a:xfrm>
          <a:prstGeom prst="rect">
            <a:avLst/>
          </a:prstGeom>
          <a:noFill/>
          <a:ln/>
        </p:spPr>
        <p:txBody>
          <a:bodyPr wrap="none" rtlCol="0" anchor="t"/>
          <a:lstStyle/>
          <a:p>
            <a:pPr marL="0" indent="0">
              <a:lnSpc>
                <a:spcPts val="2799"/>
              </a:lnSpc>
              <a:buNone/>
            </a:pPr>
            <a:r>
              <a:rPr lang="en-US" sz="1750" b="1" dirty="0">
                <a:solidFill>
                  <a:srgbClr val="EEEFF5"/>
                </a:solidFill>
                <a:latin typeface="Montserrat" pitchFamily="34" charset="0"/>
                <a:ea typeface="Montserrat" pitchFamily="34" charset="-122"/>
                <a:cs typeface="Montserrat" pitchFamily="34" charset="-120"/>
              </a:rPr>
              <a:t>5)Energy Production (in MW, net hourly electrical energy output)</a:t>
            </a:r>
            <a:endParaRPr lang="en-US" sz="1750" dirty="0"/>
          </a:p>
        </p:txBody>
      </p:sp>
      <p:sp>
        <p:nvSpPr>
          <p:cNvPr id="9" name="Text 7"/>
          <p:cNvSpPr/>
          <p:nvPr/>
        </p:nvSpPr>
        <p:spPr>
          <a:xfrm>
            <a:off x="1760220" y="5247680"/>
            <a:ext cx="11109960" cy="355402"/>
          </a:xfrm>
          <a:prstGeom prst="rect">
            <a:avLst/>
          </a:prstGeom>
          <a:noFill/>
          <a:ln/>
        </p:spPr>
        <p:txBody>
          <a:bodyPr wrap="none" rtlCol="0" anchor="t"/>
          <a:lstStyle/>
          <a:p>
            <a:pPr marL="0" indent="0">
              <a:lnSpc>
                <a:spcPts val="2799"/>
              </a:lnSpc>
              <a:buNone/>
            </a:pPr>
            <a:r>
              <a:rPr lang="en-US" sz="1750" b="1" dirty="0">
                <a:solidFill>
                  <a:srgbClr val="EEEFF5"/>
                </a:solidFill>
                <a:latin typeface="Montserrat" pitchFamily="34" charset="0"/>
                <a:ea typeface="Montserrat" pitchFamily="34" charset="-122"/>
                <a:cs typeface="Montserrat" pitchFamily="34" charset="-120"/>
              </a:rPr>
              <a:t>   Small-scale plants:</a:t>
            </a:r>
            <a:r>
              <a:rPr lang="en-US" sz="1750" dirty="0">
                <a:solidFill>
                  <a:srgbClr val="EEEFF5"/>
                </a:solidFill>
                <a:latin typeface="Montserrat" pitchFamily="34" charset="0"/>
                <a:ea typeface="Montserrat" pitchFamily="34" charset="-122"/>
                <a:cs typeface="Montserrat" pitchFamily="34" charset="-120"/>
              </a:rPr>
              <a:t> </a:t>
            </a:r>
            <a:r>
              <a:rPr lang="en-US" sz="1750" u="sng" dirty="0">
                <a:solidFill>
                  <a:srgbClr val="EEEFF5"/>
                </a:solidFill>
                <a:latin typeface="Montserrat" pitchFamily="34" charset="0"/>
                <a:ea typeface="Montserrat" pitchFamily="34" charset="-122"/>
                <a:cs typeface="Montserrat" pitchFamily="34" charset="-120"/>
              </a:rPr>
              <a:t>1-100 MW</a:t>
            </a:r>
            <a:endParaRPr lang="en-US" sz="1750" dirty="0"/>
          </a:p>
        </p:txBody>
      </p:sp>
      <p:sp>
        <p:nvSpPr>
          <p:cNvPr id="10" name="Text 8"/>
          <p:cNvSpPr/>
          <p:nvPr/>
        </p:nvSpPr>
        <p:spPr>
          <a:xfrm>
            <a:off x="1760220" y="5852993"/>
            <a:ext cx="11109960" cy="355402"/>
          </a:xfrm>
          <a:prstGeom prst="rect">
            <a:avLst/>
          </a:prstGeom>
          <a:noFill/>
          <a:ln/>
        </p:spPr>
        <p:txBody>
          <a:bodyPr wrap="none" rtlCol="0" anchor="t"/>
          <a:lstStyle/>
          <a:p>
            <a:pPr marL="0" indent="0">
              <a:lnSpc>
                <a:spcPts val="2799"/>
              </a:lnSpc>
              <a:buNone/>
            </a:pPr>
            <a:r>
              <a:rPr lang="en-US" sz="1750" b="1" dirty="0">
                <a:solidFill>
                  <a:srgbClr val="EEEFF5"/>
                </a:solidFill>
                <a:latin typeface="Montserrat" pitchFamily="34" charset="0"/>
                <a:ea typeface="Montserrat" pitchFamily="34" charset="-122"/>
                <a:cs typeface="Montserrat" pitchFamily="34" charset="-120"/>
              </a:rPr>
              <a:t>   Large-scale utility plants</a:t>
            </a:r>
            <a:r>
              <a:rPr lang="en-US" sz="1750" dirty="0">
                <a:solidFill>
                  <a:srgbClr val="EEEFF5"/>
                </a:solidFill>
                <a:latin typeface="Montserrat" pitchFamily="34" charset="0"/>
                <a:ea typeface="Montserrat" pitchFamily="34" charset="-122"/>
                <a:cs typeface="Montserrat" pitchFamily="34" charset="-120"/>
              </a:rPr>
              <a:t>: </a:t>
            </a:r>
            <a:r>
              <a:rPr lang="en-US" sz="1750" u="sng" dirty="0">
                <a:solidFill>
                  <a:srgbClr val="EEEFF5"/>
                </a:solidFill>
                <a:latin typeface="Montserrat" pitchFamily="34" charset="0"/>
                <a:ea typeface="Montserrat" pitchFamily="34" charset="-122"/>
                <a:cs typeface="Montserrat" pitchFamily="34" charset="-120"/>
              </a:rPr>
              <a:t>100-1000+ MW</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7315200" cy="8229600"/>
          </a:xfrm>
          <a:prstGeom prst="rect">
            <a:avLst/>
          </a:prstGeom>
        </p:spPr>
      </p:pic>
      <p:sp>
        <p:nvSpPr>
          <p:cNvPr id="5" name="Text 2"/>
          <p:cNvSpPr/>
          <p:nvPr/>
        </p:nvSpPr>
        <p:spPr>
          <a:xfrm>
            <a:off x="8148399" y="2581870"/>
            <a:ext cx="5648801" cy="1666399"/>
          </a:xfrm>
          <a:prstGeom prst="rect">
            <a:avLst/>
          </a:prstGeom>
          <a:noFill/>
          <a:ln/>
        </p:spPr>
        <p:txBody>
          <a:bodyPr wrap="square" rtlCol="0" anchor="t"/>
          <a:lstStyle/>
          <a:p>
            <a:pPr marL="0" indent="0">
              <a:lnSpc>
                <a:spcPts val="6561"/>
              </a:lnSpc>
              <a:buNone/>
            </a:pPr>
            <a:r>
              <a:rPr lang="en-US" sz="5249" b="1" dirty="0">
                <a:solidFill>
                  <a:srgbClr val="60A9FF"/>
                </a:solidFill>
                <a:latin typeface="Barlow" pitchFamily="34" charset="0"/>
                <a:ea typeface="Barlow" pitchFamily="34" charset="-122"/>
                <a:cs typeface="Barlow" pitchFamily="34" charset="-120"/>
              </a:rPr>
              <a:t>Exploratory Data Analysis</a:t>
            </a:r>
            <a:endParaRPr lang="en-US" sz="5249" dirty="0"/>
          </a:p>
        </p:txBody>
      </p:sp>
      <p:sp>
        <p:nvSpPr>
          <p:cNvPr id="6" name="Text 3"/>
          <p:cNvSpPr/>
          <p:nvPr/>
        </p:nvSpPr>
        <p:spPr>
          <a:xfrm>
            <a:off x="8148399" y="4581525"/>
            <a:ext cx="5648801" cy="1066205"/>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Welcome to the world of exploratory data analysis. This guide will take you through the essential steps to effectively explore and analyze data sets.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854279"/>
            <a:ext cx="4443889"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The Foundation</a:t>
            </a:r>
            <a:endParaRPr lang="en-US" sz="4374" dirty="0"/>
          </a:p>
        </p:txBody>
      </p:sp>
      <p:sp>
        <p:nvSpPr>
          <p:cNvPr id="6" name="Shape 3"/>
          <p:cNvSpPr/>
          <p:nvPr/>
        </p:nvSpPr>
        <p:spPr>
          <a:xfrm>
            <a:off x="4490799" y="2881908"/>
            <a:ext cx="4542115" cy="1990963"/>
          </a:xfrm>
          <a:prstGeom prst="roundRect">
            <a:avLst>
              <a:gd name="adj" fmla="val 6696"/>
            </a:avLst>
          </a:prstGeom>
          <a:solidFill>
            <a:srgbClr val="282C32"/>
          </a:solidFill>
          <a:ln/>
        </p:spPr>
      </p:sp>
      <p:sp>
        <p:nvSpPr>
          <p:cNvPr id="7" name="Text 4"/>
          <p:cNvSpPr/>
          <p:nvPr/>
        </p:nvSpPr>
        <p:spPr>
          <a:xfrm>
            <a:off x="4712970" y="3104078"/>
            <a:ext cx="2221944" cy="347186"/>
          </a:xfrm>
          <a:prstGeom prst="rect">
            <a:avLst/>
          </a:prstGeom>
          <a:noFill/>
          <a:ln/>
        </p:spPr>
        <p:txBody>
          <a:bodyPr wrap="non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Data Collection</a:t>
            </a:r>
            <a:endParaRPr lang="en-US" sz="2187" dirty="0"/>
          </a:p>
        </p:txBody>
      </p:sp>
      <p:sp>
        <p:nvSpPr>
          <p:cNvPr id="8" name="Text 5"/>
          <p:cNvSpPr/>
          <p:nvPr/>
        </p:nvSpPr>
        <p:spPr>
          <a:xfrm>
            <a:off x="4712970" y="3584496"/>
            <a:ext cx="4097774" cy="1066205"/>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Gather raw data from various sources and ensure its accuracy and completeness.</a:t>
            </a:r>
            <a:endParaRPr lang="en-US" sz="1750" dirty="0"/>
          </a:p>
        </p:txBody>
      </p:sp>
      <p:sp>
        <p:nvSpPr>
          <p:cNvPr id="9" name="Shape 6"/>
          <p:cNvSpPr/>
          <p:nvPr/>
        </p:nvSpPr>
        <p:spPr>
          <a:xfrm>
            <a:off x="9255085" y="2881908"/>
            <a:ext cx="4542115" cy="1990963"/>
          </a:xfrm>
          <a:prstGeom prst="roundRect">
            <a:avLst>
              <a:gd name="adj" fmla="val 6696"/>
            </a:avLst>
          </a:prstGeom>
          <a:solidFill>
            <a:srgbClr val="282C32"/>
          </a:solidFill>
          <a:ln/>
        </p:spPr>
      </p:sp>
      <p:sp>
        <p:nvSpPr>
          <p:cNvPr id="10" name="Text 7"/>
          <p:cNvSpPr/>
          <p:nvPr/>
        </p:nvSpPr>
        <p:spPr>
          <a:xfrm>
            <a:off x="9477256" y="3104078"/>
            <a:ext cx="2221944" cy="347186"/>
          </a:xfrm>
          <a:prstGeom prst="rect">
            <a:avLst/>
          </a:prstGeom>
          <a:noFill/>
          <a:ln/>
        </p:spPr>
        <p:txBody>
          <a:bodyPr wrap="non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Data Cleaning</a:t>
            </a:r>
            <a:endParaRPr lang="en-US" sz="2187" dirty="0"/>
          </a:p>
        </p:txBody>
      </p:sp>
      <p:sp>
        <p:nvSpPr>
          <p:cNvPr id="11" name="Text 8"/>
          <p:cNvSpPr/>
          <p:nvPr/>
        </p:nvSpPr>
        <p:spPr>
          <a:xfrm>
            <a:off x="9477256" y="3584496"/>
            <a:ext cx="4097774" cy="1066205"/>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Identify and handle missing or irrelevant data to prepare for analysis.</a:t>
            </a:r>
            <a:endParaRPr lang="en-US" sz="1750" dirty="0"/>
          </a:p>
        </p:txBody>
      </p:sp>
      <p:sp>
        <p:nvSpPr>
          <p:cNvPr id="12" name="Shape 9"/>
          <p:cNvSpPr/>
          <p:nvPr/>
        </p:nvSpPr>
        <p:spPr>
          <a:xfrm>
            <a:off x="4490799" y="5095042"/>
            <a:ext cx="9306401" cy="1280160"/>
          </a:xfrm>
          <a:prstGeom prst="roundRect">
            <a:avLst>
              <a:gd name="adj" fmla="val 10414"/>
            </a:avLst>
          </a:prstGeom>
          <a:solidFill>
            <a:srgbClr val="282C32"/>
          </a:solidFill>
          <a:ln/>
        </p:spPr>
      </p:sp>
      <p:sp>
        <p:nvSpPr>
          <p:cNvPr id="13" name="Text 10"/>
          <p:cNvSpPr/>
          <p:nvPr/>
        </p:nvSpPr>
        <p:spPr>
          <a:xfrm>
            <a:off x="4712970" y="5317212"/>
            <a:ext cx="3070860" cy="347186"/>
          </a:xfrm>
          <a:prstGeom prst="rect">
            <a:avLst/>
          </a:prstGeom>
          <a:noFill/>
          <a:ln/>
        </p:spPr>
        <p:txBody>
          <a:bodyPr wrap="non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Exploratory Visualization</a:t>
            </a:r>
            <a:endParaRPr lang="en-US" sz="2187" dirty="0"/>
          </a:p>
        </p:txBody>
      </p:sp>
      <p:sp>
        <p:nvSpPr>
          <p:cNvPr id="14" name="Text 11"/>
          <p:cNvSpPr/>
          <p:nvPr/>
        </p:nvSpPr>
        <p:spPr>
          <a:xfrm>
            <a:off x="4712970" y="5797629"/>
            <a:ext cx="8862060" cy="355402"/>
          </a:xfrm>
          <a:prstGeom prst="rect">
            <a:avLst/>
          </a:prstGeom>
          <a:noFill/>
          <a:ln/>
        </p:spPr>
        <p:txBody>
          <a:bodyPr wrap="non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Create visualizations to understand the structure and patterns within the data.</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212657"/>
            <a:ext cx="6217920"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Data Exploration Process</a:t>
            </a:r>
            <a:endParaRPr lang="en-US" sz="4374" dirty="0"/>
          </a:p>
        </p:txBody>
      </p:sp>
      <p:pic>
        <p:nvPicPr>
          <p:cNvPr id="6" name="Image 1" descr="preencoded.png"/>
          <p:cNvPicPr>
            <a:picLocks noChangeAspect="1"/>
          </p:cNvPicPr>
          <p:nvPr/>
        </p:nvPicPr>
        <p:blipFill>
          <a:blip r:embed="rId4"/>
          <a:stretch>
            <a:fillRect/>
          </a:stretch>
        </p:blipFill>
        <p:spPr>
          <a:xfrm>
            <a:off x="6347341" y="3329226"/>
            <a:ext cx="124897" cy="166568"/>
          </a:xfrm>
          <a:prstGeom prst="rect">
            <a:avLst/>
          </a:prstGeom>
        </p:spPr>
      </p:pic>
      <p:sp>
        <p:nvSpPr>
          <p:cNvPr id="7" name="Text 3"/>
          <p:cNvSpPr/>
          <p:nvPr/>
        </p:nvSpPr>
        <p:spPr>
          <a:xfrm>
            <a:off x="6652855" y="3240286"/>
            <a:ext cx="7144345" cy="355402"/>
          </a:xfrm>
          <a:prstGeom prst="rect">
            <a:avLst/>
          </a:prstGeom>
          <a:noFill/>
          <a:ln/>
        </p:spPr>
        <p:txBody>
          <a:bodyPr wrap="non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Data Exploration Steps</a:t>
            </a:r>
            <a:endParaRPr lang="en-US" sz="1750" dirty="0"/>
          </a:p>
        </p:txBody>
      </p:sp>
      <p:sp>
        <p:nvSpPr>
          <p:cNvPr id="8" name="Text 4"/>
          <p:cNvSpPr/>
          <p:nvPr/>
        </p:nvSpPr>
        <p:spPr>
          <a:xfrm>
            <a:off x="6319599" y="3845600"/>
            <a:ext cx="7477601" cy="355402"/>
          </a:xfrm>
          <a:prstGeom prst="rect">
            <a:avLst/>
          </a:prstGeom>
          <a:noFill/>
          <a:ln/>
        </p:spPr>
        <p:txBody>
          <a:bodyPr wrap="non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1.Import Python Libraries and Read Data Set.</a:t>
            </a:r>
            <a:endParaRPr lang="en-US" sz="1750" dirty="0"/>
          </a:p>
        </p:txBody>
      </p:sp>
      <p:sp>
        <p:nvSpPr>
          <p:cNvPr id="9" name="Text 5"/>
          <p:cNvSpPr/>
          <p:nvPr/>
        </p:nvSpPr>
        <p:spPr>
          <a:xfrm>
            <a:off x="6319599" y="4450913"/>
            <a:ext cx="7477601" cy="355402"/>
          </a:xfrm>
          <a:prstGeom prst="rect">
            <a:avLst/>
          </a:prstGeom>
          <a:noFill/>
          <a:ln/>
        </p:spPr>
        <p:txBody>
          <a:bodyPr wrap="non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2.Finding all Variables and Understanding Them.</a:t>
            </a:r>
            <a:endParaRPr lang="en-US" sz="1750" dirty="0"/>
          </a:p>
        </p:txBody>
      </p:sp>
      <p:sp>
        <p:nvSpPr>
          <p:cNvPr id="10" name="Text 6"/>
          <p:cNvSpPr/>
          <p:nvPr/>
        </p:nvSpPr>
        <p:spPr>
          <a:xfrm>
            <a:off x="6319599" y="5056227"/>
            <a:ext cx="7477601" cy="355402"/>
          </a:xfrm>
          <a:prstGeom prst="rect">
            <a:avLst/>
          </a:prstGeom>
          <a:noFill/>
          <a:ln/>
        </p:spPr>
        <p:txBody>
          <a:bodyPr wrap="non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3. Exploration of the Data</a:t>
            </a:r>
            <a:endParaRPr lang="en-US" sz="1750" dirty="0"/>
          </a:p>
        </p:txBody>
      </p:sp>
      <p:sp>
        <p:nvSpPr>
          <p:cNvPr id="11" name="Text 7"/>
          <p:cNvSpPr/>
          <p:nvPr/>
        </p:nvSpPr>
        <p:spPr>
          <a:xfrm>
            <a:off x="6319599" y="5661541"/>
            <a:ext cx="7477601" cy="355402"/>
          </a:xfrm>
          <a:prstGeom prst="rect">
            <a:avLst/>
          </a:prstGeom>
          <a:noFill/>
          <a:ln/>
        </p:spPr>
        <p:txBody>
          <a:bodyPr wrap="non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4.Visualizing and Analyzing Results.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1438037"/>
            <a:ext cx="4443889" cy="694373"/>
          </a:xfrm>
          <a:prstGeom prst="rect">
            <a:avLst/>
          </a:prstGeom>
          <a:noFill/>
          <a:ln/>
        </p:spPr>
        <p:txBody>
          <a:bodyPr wrap="none" rtlCol="0" anchor="t"/>
          <a:lstStyle/>
          <a:p>
            <a:pPr marL="0" indent="0">
              <a:lnSpc>
                <a:spcPts val="5468"/>
              </a:lnSpc>
              <a:buNone/>
            </a:pPr>
            <a:endParaRPr lang="en-US" sz="4374" dirty="0"/>
          </a:p>
        </p:txBody>
      </p:sp>
      <p:sp>
        <p:nvSpPr>
          <p:cNvPr id="5" name="Text 3"/>
          <p:cNvSpPr/>
          <p:nvPr/>
        </p:nvSpPr>
        <p:spPr>
          <a:xfrm>
            <a:off x="1760220" y="2665571"/>
            <a:ext cx="5283994" cy="888682"/>
          </a:xfrm>
          <a:prstGeom prst="rect">
            <a:avLst/>
          </a:prstGeom>
          <a:noFill/>
          <a:ln/>
        </p:spPr>
        <p:txBody>
          <a:bodyPr wrap="square" rtlCol="0" anchor="t"/>
          <a:lstStyle/>
          <a:p>
            <a:pPr marL="0" indent="0">
              <a:lnSpc>
                <a:spcPts val="3499"/>
              </a:lnSpc>
              <a:buNone/>
            </a:pPr>
            <a:r>
              <a:rPr lang="en-US" sz="2187" dirty="0">
                <a:solidFill>
                  <a:srgbClr val="EEEFF5"/>
                </a:solidFill>
                <a:latin typeface="Montserrat" pitchFamily="34" charset="0"/>
                <a:ea typeface="Montserrat" pitchFamily="34" charset="-122"/>
                <a:cs typeface="Montserrat" pitchFamily="34" charset="-120"/>
              </a:rPr>
              <a:t>Import Python Libraries and Read Data Set.</a:t>
            </a:r>
            <a:endParaRPr lang="en-US" sz="2187" dirty="0"/>
          </a:p>
        </p:txBody>
      </p:sp>
      <p:sp>
        <p:nvSpPr>
          <p:cNvPr id="6" name="Text 4"/>
          <p:cNvSpPr/>
          <p:nvPr/>
        </p:nvSpPr>
        <p:spPr>
          <a:xfrm>
            <a:off x="1760220" y="3754160"/>
            <a:ext cx="5283994" cy="1137285"/>
          </a:xfrm>
          <a:prstGeom prst="rect">
            <a:avLst/>
          </a:prstGeom>
          <a:noFill/>
          <a:ln/>
        </p:spPr>
        <p:txBody>
          <a:bodyPr wrap="square" rtlCol="0" anchor="t"/>
          <a:lstStyle/>
          <a:p>
            <a:pPr marL="0" indent="0">
              <a:lnSpc>
                <a:spcPts val="2239"/>
              </a:lnSpc>
              <a:buNone/>
            </a:pPr>
            <a:r>
              <a:rPr lang="en-US" sz="1400" dirty="0">
                <a:solidFill>
                  <a:srgbClr val="EEEFF5"/>
                </a:solidFill>
                <a:latin typeface="Montserrat" pitchFamily="34" charset="0"/>
                <a:ea typeface="Montserrat" pitchFamily="34" charset="-122"/>
                <a:cs typeface="Montserrat" pitchFamily="34" charset="-120"/>
              </a:rPr>
              <a:t>First, import the necessary Python libraries such as Pandas, NumPy, and Matplotlib. Then, read the dataset using Pandas' 'read_csv' function and assign it to a variable for further analysis.</a:t>
            </a:r>
            <a:endParaRPr lang="en-US" sz="1400" dirty="0"/>
          </a:p>
        </p:txBody>
      </p:sp>
      <p:pic>
        <p:nvPicPr>
          <p:cNvPr id="7" name="Image 0" descr="preencoded.png"/>
          <p:cNvPicPr>
            <a:picLocks noChangeAspect="1"/>
          </p:cNvPicPr>
          <p:nvPr/>
        </p:nvPicPr>
        <p:blipFill>
          <a:blip r:embed="rId3"/>
          <a:stretch>
            <a:fillRect/>
          </a:stretch>
        </p:blipFill>
        <p:spPr>
          <a:xfrm>
            <a:off x="1760220" y="5141357"/>
            <a:ext cx="5106591" cy="807244"/>
          </a:xfrm>
          <a:prstGeom prst="rect">
            <a:avLst/>
          </a:prstGeom>
        </p:spPr>
      </p:pic>
      <p:sp>
        <p:nvSpPr>
          <p:cNvPr id="8" name="Text 5"/>
          <p:cNvSpPr/>
          <p:nvPr/>
        </p:nvSpPr>
        <p:spPr>
          <a:xfrm>
            <a:off x="1760220" y="6198513"/>
            <a:ext cx="5283994" cy="355402"/>
          </a:xfrm>
          <a:prstGeom prst="rect">
            <a:avLst/>
          </a:prstGeom>
          <a:noFill/>
          <a:ln/>
        </p:spPr>
        <p:txBody>
          <a:bodyPr wrap="none" rtlCol="0" anchor="t"/>
          <a:lstStyle/>
          <a:p>
            <a:pPr marL="0" indent="0">
              <a:lnSpc>
                <a:spcPts val="2799"/>
              </a:lnSpc>
              <a:buNone/>
            </a:pPr>
            <a:endParaRPr lang="en-US" sz="1750" dirty="0"/>
          </a:p>
        </p:txBody>
      </p:sp>
      <p:sp>
        <p:nvSpPr>
          <p:cNvPr id="9" name="Text 6"/>
          <p:cNvSpPr/>
          <p:nvPr/>
        </p:nvSpPr>
        <p:spPr>
          <a:xfrm>
            <a:off x="7593806" y="2665571"/>
            <a:ext cx="5283994" cy="888682"/>
          </a:xfrm>
          <a:prstGeom prst="rect">
            <a:avLst/>
          </a:prstGeom>
          <a:noFill/>
          <a:ln/>
        </p:spPr>
        <p:txBody>
          <a:bodyPr wrap="square" rtlCol="0" anchor="t"/>
          <a:lstStyle/>
          <a:p>
            <a:pPr marL="0" indent="0">
              <a:lnSpc>
                <a:spcPts val="3499"/>
              </a:lnSpc>
              <a:buNone/>
            </a:pPr>
            <a:r>
              <a:rPr lang="en-US" sz="2187" dirty="0">
                <a:solidFill>
                  <a:srgbClr val="EEEFF5"/>
                </a:solidFill>
                <a:latin typeface="Montserrat" pitchFamily="34" charset="0"/>
                <a:ea typeface="Montserrat" pitchFamily="34" charset="-122"/>
                <a:cs typeface="Montserrat" pitchFamily="34" charset="-120"/>
              </a:rPr>
              <a:t>Finding all Variables and Understanding them</a:t>
            </a:r>
            <a:endParaRPr lang="en-US" sz="2187" dirty="0"/>
          </a:p>
        </p:txBody>
      </p:sp>
      <p:sp>
        <p:nvSpPr>
          <p:cNvPr id="10" name="Text 7"/>
          <p:cNvSpPr/>
          <p:nvPr/>
        </p:nvSpPr>
        <p:spPr>
          <a:xfrm>
            <a:off x="7593806" y="3754160"/>
            <a:ext cx="5283994" cy="2282190"/>
          </a:xfrm>
          <a:prstGeom prst="rect">
            <a:avLst/>
          </a:prstGeom>
          <a:noFill/>
          <a:ln/>
        </p:spPr>
        <p:txBody>
          <a:bodyPr wrap="square" rtlCol="0" anchor="t"/>
          <a:lstStyle/>
          <a:p>
            <a:pPr marL="0" indent="0">
              <a:lnSpc>
                <a:spcPts val="2239"/>
              </a:lnSpc>
              <a:buNone/>
            </a:pPr>
            <a:r>
              <a:rPr lang="en-US" sz="1400" dirty="0">
                <a:solidFill>
                  <a:srgbClr val="EEEFF5"/>
                </a:solidFill>
                <a:latin typeface="Montserrat" pitchFamily="34" charset="0"/>
                <a:ea typeface="Montserrat" pitchFamily="34" charset="-122"/>
                <a:cs typeface="Montserrat" pitchFamily="34" charset="-120"/>
              </a:rPr>
              <a:t>To find all variables in the dataset, you can use the </a:t>
            </a:r>
            <a:r>
              <a:rPr lang="en-US" sz="1400" dirty="0">
                <a:solidFill>
                  <a:srgbClr val="EEEFF5"/>
                </a:solidFill>
                <a:highlight>
                  <a:srgbClr val="00234D"/>
                </a:highlight>
                <a:latin typeface="Consolas" pitchFamily="34" charset="0"/>
                <a:ea typeface="Consolas" pitchFamily="34" charset="-122"/>
                <a:cs typeface="Consolas" pitchFamily="34" charset="-120"/>
              </a:rPr>
              <a:t>columns</a:t>
            </a:r>
            <a:r>
              <a:rPr lang="en-US" sz="1400" dirty="0">
                <a:solidFill>
                  <a:srgbClr val="EEEFF5"/>
                </a:solidFill>
                <a:latin typeface="Montserrat" pitchFamily="34" charset="0"/>
                <a:ea typeface="Montserrat" pitchFamily="34" charset="-122"/>
                <a:cs typeface="Montserrat" pitchFamily="34" charset="-120"/>
              </a:rPr>
              <a:t> attribute in Pandas, which will give you a list of all the column names. Once you have the list of variables, you can further understand them by examining their data types, range of values, and potential relevance to your analysis. This will help you gain a comprehensive understanding of the data before proceeding to the next steps of the data exploration process.</a:t>
            </a:r>
            <a:endParaRPr lang="en-US" sz="1400" dirty="0"/>
          </a:p>
        </p:txBody>
      </p:sp>
      <p:sp>
        <p:nvSpPr>
          <p:cNvPr id="11" name="Text 8"/>
          <p:cNvSpPr/>
          <p:nvPr/>
        </p:nvSpPr>
        <p:spPr>
          <a:xfrm>
            <a:off x="7593806" y="6236256"/>
            <a:ext cx="5283994"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638056"/>
            <a:ext cx="8709660"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Checking null values and duplicates</a:t>
            </a:r>
            <a:endParaRPr lang="en-US" sz="4374" dirty="0"/>
          </a:p>
        </p:txBody>
      </p:sp>
      <p:pic>
        <p:nvPicPr>
          <p:cNvPr id="5" name="Image 0" descr="preencoded.png"/>
          <p:cNvPicPr>
            <a:picLocks noChangeAspect="1"/>
          </p:cNvPicPr>
          <p:nvPr/>
        </p:nvPicPr>
        <p:blipFill>
          <a:blip r:embed="rId3"/>
          <a:stretch>
            <a:fillRect/>
          </a:stretch>
        </p:blipFill>
        <p:spPr>
          <a:xfrm>
            <a:off x="2645688" y="1876544"/>
            <a:ext cx="3327797" cy="2666286"/>
          </a:xfrm>
          <a:prstGeom prst="rect">
            <a:avLst/>
          </a:prstGeom>
        </p:spPr>
      </p:pic>
      <p:sp>
        <p:nvSpPr>
          <p:cNvPr id="6" name="Text 3"/>
          <p:cNvSpPr/>
          <p:nvPr/>
        </p:nvSpPr>
        <p:spPr>
          <a:xfrm>
            <a:off x="1760220" y="4975860"/>
            <a:ext cx="3002280" cy="416481"/>
          </a:xfrm>
          <a:prstGeom prst="rect">
            <a:avLst/>
          </a:prstGeom>
          <a:noFill/>
          <a:ln/>
        </p:spPr>
        <p:txBody>
          <a:bodyPr wrap="none" rtlCol="0" anchor="t"/>
          <a:lstStyle/>
          <a:p>
            <a:pPr marL="0" indent="0">
              <a:lnSpc>
                <a:spcPts val="3281"/>
              </a:lnSpc>
              <a:buNone/>
            </a:pPr>
            <a:r>
              <a:rPr lang="en-US" sz="2624" b="1" dirty="0">
                <a:solidFill>
                  <a:srgbClr val="60A9FF"/>
                </a:solidFill>
                <a:latin typeface="Barlow" pitchFamily="34" charset="0"/>
                <a:ea typeface="Barlow" pitchFamily="34" charset="-122"/>
                <a:cs typeface="Barlow" pitchFamily="34" charset="-120"/>
              </a:rPr>
              <a:t>Checking null values</a:t>
            </a:r>
            <a:endParaRPr lang="en-US" sz="2624" dirty="0"/>
          </a:p>
        </p:txBody>
      </p:sp>
      <p:sp>
        <p:nvSpPr>
          <p:cNvPr id="7" name="Text 4"/>
          <p:cNvSpPr/>
          <p:nvPr/>
        </p:nvSpPr>
        <p:spPr>
          <a:xfrm>
            <a:off x="1760220" y="5614511"/>
            <a:ext cx="5283994" cy="1777008"/>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and duplicates is an important step in data analysis. It helps ensure the quality and reliability of the data. By identifying and handling null values and duplicates, we can avoid biased or erroneous results.</a:t>
            </a:r>
            <a:endParaRPr lang="en-US" sz="1750" dirty="0"/>
          </a:p>
        </p:txBody>
      </p:sp>
      <p:pic>
        <p:nvPicPr>
          <p:cNvPr id="8" name="Image 1" descr="preencoded.png"/>
          <p:cNvPicPr>
            <a:picLocks noChangeAspect="1"/>
          </p:cNvPicPr>
          <p:nvPr/>
        </p:nvPicPr>
        <p:blipFill>
          <a:blip r:embed="rId4"/>
          <a:stretch>
            <a:fillRect/>
          </a:stretch>
        </p:blipFill>
        <p:spPr>
          <a:xfrm>
            <a:off x="8461653" y="1876544"/>
            <a:ext cx="3362920" cy="2666286"/>
          </a:xfrm>
          <a:prstGeom prst="rect">
            <a:avLst/>
          </a:prstGeom>
        </p:spPr>
      </p:pic>
      <p:sp>
        <p:nvSpPr>
          <p:cNvPr id="9" name="Text 5"/>
          <p:cNvSpPr/>
          <p:nvPr/>
        </p:nvSpPr>
        <p:spPr>
          <a:xfrm>
            <a:off x="7593806" y="4975860"/>
            <a:ext cx="2666286" cy="416481"/>
          </a:xfrm>
          <a:prstGeom prst="rect">
            <a:avLst/>
          </a:prstGeom>
          <a:noFill/>
          <a:ln/>
        </p:spPr>
        <p:txBody>
          <a:bodyPr wrap="none" rtlCol="0" anchor="t"/>
          <a:lstStyle/>
          <a:p>
            <a:pPr marL="0" indent="0">
              <a:lnSpc>
                <a:spcPts val="3281"/>
              </a:lnSpc>
              <a:buNone/>
            </a:pPr>
            <a:r>
              <a:rPr lang="en-US" sz="2624" b="1" dirty="0">
                <a:solidFill>
                  <a:srgbClr val="60A9FF"/>
                </a:solidFill>
                <a:latin typeface="Barlow" pitchFamily="34" charset="0"/>
                <a:ea typeface="Barlow" pitchFamily="34" charset="-122"/>
                <a:cs typeface="Barlow" pitchFamily="34" charset="-120"/>
              </a:rPr>
              <a:t>Duplicates</a:t>
            </a:r>
            <a:endParaRPr lang="en-US" sz="2624" dirty="0"/>
          </a:p>
        </p:txBody>
      </p:sp>
      <p:sp>
        <p:nvSpPr>
          <p:cNvPr id="10" name="Text 6"/>
          <p:cNvSpPr/>
          <p:nvPr/>
        </p:nvSpPr>
        <p:spPr>
          <a:xfrm>
            <a:off x="7593806" y="5614511"/>
            <a:ext cx="5283994" cy="1777008"/>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Checking Duplicates to ensure that there are no duplicate values present in the dataset. If duplicates are present, we will remove or merge them accordingly to avoid any complications while analyzing data.</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1465659"/>
            <a:ext cx="4443889"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Checking Outliers</a:t>
            </a:r>
            <a:endParaRPr lang="en-US" sz="4374" dirty="0"/>
          </a:p>
        </p:txBody>
      </p:sp>
      <p:pic>
        <p:nvPicPr>
          <p:cNvPr id="5" name="Image 0" descr="preencoded.png"/>
          <p:cNvPicPr>
            <a:picLocks noChangeAspect="1"/>
          </p:cNvPicPr>
          <p:nvPr/>
        </p:nvPicPr>
        <p:blipFill>
          <a:blip r:embed="rId3"/>
          <a:stretch>
            <a:fillRect/>
          </a:stretch>
        </p:blipFill>
        <p:spPr>
          <a:xfrm>
            <a:off x="2098000" y="2704148"/>
            <a:ext cx="4423172" cy="2666286"/>
          </a:xfrm>
          <a:prstGeom prst="rect">
            <a:avLst/>
          </a:prstGeom>
        </p:spPr>
      </p:pic>
      <p:sp>
        <p:nvSpPr>
          <p:cNvPr id="6" name="Text 3"/>
          <p:cNvSpPr/>
          <p:nvPr/>
        </p:nvSpPr>
        <p:spPr>
          <a:xfrm>
            <a:off x="7593806" y="2693194"/>
            <a:ext cx="5283994" cy="2843213"/>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Checking for outliers in the dataset is an important step in data analysis. Outliers can significantly impact the results and interpretation of statistical analyses. It is crucial to identify and handle outliers appropriately, either by removing them or by using robust statistical techniques that are less sensitive to their influence.</a:t>
            </a:r>
            <a:endParaRPr lang="en-US" sz="1750" dirty="0"/>
          </a:p>
        </p:txBody>
      </p:sp>
      <p:sp>
        <p:nvSpPr>
          <p:cNvPr id="7" name="Text 4"/>
          <p:cNvSpPr/>
          <p:nvPr/>
        </p:nvSpPr>
        <p:spPr>
          <a:xfrm>
            <a:off x="1760220" y="6069568"/>
            <a:ext cx="4443889"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 </a:t>
            </a:r>
            <a:endParaRPr lang="en-US" sz="437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1323</Words>
  <Application>Microsoft Office PowerPoint</Application>
  <PresentationFormat>Custom</PresentationFormat>
  <Paragraphs>94</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Barlow</vt:lpstr>
      <vt:lpstr>Calibri</vt:lpstr>
      <vt:lpstr>Consolas</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keerthana pulluru</cp:lastModifiedBy>
  <cp:revision>3</cp:revision>
  <dcterms:created xsi:type="dcterms:W3CDTF">2023-12-16T15:30:14Z</dcterms:created>
  <dcterms:modified xsi:type="dcterms:W3CDTF">2023-12-16T16:40:43Z</dcterms:modified>
</cp:coreProperties>
</file>