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146" r:id="rId1"/>
  </p:sldMasterIdLst>
  <p:notesMasterIdLst>
    <p:notesMasterId r:id="rId33"/>
  </p:notesMasterIdLst>
  <p:handoutMasterIdLst>
    <p:handoutMasterId r:id="rId34"/>
  </p:handoutMasterIdLst>
  <p:sldIdLst>
    <p:sldId id="256" r:id="rId2"/>
    <p:sldId id="257" r:id="rId3"/>
    <p:sldId id="259" r:id="rId4"/>
    <p:sldId id="261" r:id="rId5"/>
    <p:sldId id="292" r:id="rId6"/>
    <p:sldId id="298" r:id="rId7"/>
    <p:sldId id="299" r:id="rId8"/>
    <p:sldId id="291" r:id="rId9"/>
    <p:sldId id="263" r:id="rId10"/>
    <p:sldId id="264" r:id="rId11"/>
    <p:sldId id="289" r:id="rId12"/>
    <p:sldId id="290" r:id="rId13"/>
    <p:sldId id="265" r:id="rId14"/>
    <p:sldId id="284" r:id="rId15"/>
    <p:sldId id="286" r:id="rId16"/>
    <p:sldId id="271" r:id="rId17"/>
    <p:sldId id="272" r:id="rId18"/>
    <p:sldId id="278" r:id="rId19"/>
    <p:sldId id="276" r:id="rId20"/>
    <p:sldId id="277" r:id="rId21"/>
    <p:sldId id="302" r:id="rId22"/>
    <p:sldId id="273" r:id="rId23"/>
    <p:sldId id="281" r:id="rId24"/>
    <p:sldId id="282" r:id="rId25"/>
    <p:sldId id="274" r:id="rId26"/>
    <p:sldId id="275" r:id="rId27"/>
    <p:sldId id="300" r:id="rId28"/>
    <p:sldId id="283" r:id="rId29"/>
    <p:sldId id="285" r:id="rId30"/>
    <p:sldId id="301" r:id="rId31"/>
    <p:sldId id="297" r:id="rId32"/>
  </p:sldIdLst>
  <p:sldSz cx="9144000" cy="6858000" type="screen4x3"/>
  <p:notesSz cx="6858000" cy="9144000"/>
  <p:defaultTextStyle>
    <a:defPPr>
      <a:defRPr lang="en-CA"/>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3300"/>
    <a:srgbClr val="663300"/>
    <a:srgbClr val="FFAFA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3800" autoAdjust="0"/>
  </p:normalViewPr>
  <p:slideViewPr>
    <p:cSldViewPr>
      <p:cViewPr varScale="1">
        <p:scale>
          <a:sx n="78" d="100"/>
          <a:sy n="78" d="100"/>
        </p:scale>
        <p:origin x="-9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3" d="100"/>
          <a:sy n="63" d="100"/>
        </p:scale>
        <p:origin x="-24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83C20A6-9255-4057-9D18-407DB817D1B4}" type="datetimeFigureOut">
              <a:rPr lang="en-US"/>
              <a:pPr>
                <a:defRPr/>
              </a:pPr>
              <a:t>7/23/2007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64D23B-643E-4268-8E13-5BDB1B3E8130}" type="slidenum">
              <a:rPr lang="en-CA"/>
              <a:pPr>
                <a:defRPr/>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CA"/>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CA"/>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CA"/>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8E2363-F13F-44C7-B4A1-15E2C7BF43BE}"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2FB1DBDA-9653-4F93-8CA5-E92AE5518B94}" type="slidenum">
              <a:rPr lang="en-CA" smtClean="0"/>
              <a:pPr/>
              <a:t>1</a:t>
            </a:fld>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CA" smtClean="0"/>
              <a:t>Tor.exe is not needed but is installed, in the start menu, and is the one app you would think you would need to run...</a:t>
            </a:r>
          </a:p>
        </p:txBody>
      </p:sp>
      <p:sp>
        <p:nvSpPr>
          <p:cNvPr id="52228" name="Slide Number Placeholder 3"/>
          <p:cNvSpPr>
            <a:spLocks noGrp="1"/>
          </p:cNvSpPr>
          <p:nvPr>
            <p:ph type="sldNum" sz="quarter" idx="5"/>
          </p:nvPr>
        </p:nvSpPr>
        <p:spPr>
          <a:noFill/>
        </p:spPr>
        <p:txBody>
          <a:bodyPr/>
          <a:lstStyle/>
          <a:p>
            <a:fld id="{5158F5BD-2DB4-43DB-9C8F-EC697FBBF807}" type="slidenum">
              <a:rPr lang="en-CA" smtClean="0"/>
              <a:pPr/>
              <a:t>19</a:t>
            </a:fld>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CA" smtClean="0"/>
              <a:t>Too easy to disable?</a:t>
            </a:r>
          </a:p>
        </p:txBody>
      </p:sp>
      <p:sp>
        <p:nvSpPr>
          <p:cNvPr id="53252" name="Slide Number Placeholder 3"/>
          <p:cNvSpPr>
            <a:spLocks noGrp="1"/>
          </p:cNvSpPr>
          <p:nvPr>
            <p:ph type="sldNum" sz="quarter" idx="5"/>
          </p:nvPr>
        </p:nvSpPr>
        <p:spPr>
          <a:noFill/>
        </p:spPr>
        <p:txBody>
          <a:bodyPr/>
          <a:lstStyle/>
          <a:p>
            <a:fld id="{03760C03-2C5A-4D7B-8CD4-182BB6D57FB4}" type="slidenum">
              <a:rPr lang="en-CA" smtClean="0"/>
              <a:pPr/>
              <a:t>24</a:t>
            </a:fld>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CA" smtClean="0"/>
              <a:t>4. When wouldn’t you? Communicates information</a:t>
            </a:r>
          </a:p>
        </p:txBody>
      </p:sp>
      <p:sp>
        <p:nvSpPr>
          <p:cNvPr id="54276" name="Slide Number Placeholder 3"/>
          <p:cNvSpPr>
            <a:spLocks noGrp="1"/>
          </p:cNvSpPr>
          <p:nvPr>
            <p:ph type="sldNum" sz="quarter" idx="5"/>
          </p:nvPr>
        </p:nvSpPr>
        <p:spPr>
          <a:noFill/>
        </p:spPr>
        <p:txBody>
          <a:bodyPr/>
          <a:lstStyle/>
          <a:p>
            <a:fld id="{167D94E3-6473-4ED9-A3AB-7168D5733526}" type="slidenum">
              <a:rPr lang="en-CA" smtClean="0"/>
              <a:pPr/>
              <a:t>25</a:t>
            </a:fld>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CA" smtClean="0"/>
              <a:t>Intended purpose, bundled together, usb stick, </a:t>
            </a:r>
          </a:p>
        </p:txBody>
      </p:sp>
      <p:sp>
        <p:nvSpPr>
          <p:cNvPr id="55300" name="Slide Number Placeholder 3"/>
          <p:cNvSpPr>
            <a:spLocks noGrp="1"/>
          </p:cNvSpPr>
          <p:nvPr>
            <p:ph type="sldNum" sz="quarter" idx="5"/>
          </p:nvPr>
        </p:nvSpPr>
        <p:spPr>
          <a:noFill/>
        </p:spPr>
        <p:txBody>
          <a:bodyPr/>
          <a:lstStyle/>
          <a:p>
            <a:fld id="{6CF66222-8DB2-4C4D-B959-C01E22AEACEB}" type="slidenum">
              <a:rPr lang="en-CA" smtClean="0"/>
              <a:pPr/>
              <a:t>26</a:t>
            </a:fld>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CA" smtClean="0"/>
              <a:t>Extensions work better than manual config… </a:t>
            </a:r>
          </a:p>
        </p:txBody>
      </p:sp>
      <p:sp>
        <p:nvSpPr>
          <p:cNvPr id="56324" name="Slide Number Placeholder 3"/>
          <p:cNvSpPr>
            <a:spLocks noGrp="1"/>
          </p:cNvSpPr>
          <p:nvPr>
            <p:ph type="sldNum" sz="quarter" idx="5"/>
          </p:nvPr>
        </p:nvSpPr>
        <p:spPr>
          <a:noFill/>
        </p:spPr>
        <p:txBody>
          <a:bodyPr/>
          <a:lstStyle/>
          <a:p>
            <a:fld id="{9998CF2D-5C3D-45A2-8A8F-468292759055}" type="slidenum">
              <a:rPr lang="en-CA" smtClean="0"/>
              <a:pPr/>
              <a:t>29</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4431F6B0-9019-405D-926F-01D8C6AD2C5A}" type="slidenum">
              <a:rPr lang="en-CA" smtClean="0"/>
              <a:pPr/>
              <a:t>2</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1983E9F0-EA54-453D-9C66-90C1EDC3018B}" type="slidenum">
              <a:rPr lang="en-CA" smtClean="0"/>
              <a:pPr/>
              <a:t>3</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FDC615C7-FA7B-4E2C-819F-6DB5D7406062}" type="slidenum">
              <a:rPr lang="en-CA" smtClean="0"/>
              <a:pPr/>
              <a:t>4</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A46942B7-979A-40F0-81BD-CE9529521122}" type="slidenum">
              <a:rPr lang="en-CA" smtClean="0"/>
              <a:pPr/>
              <a:t>9</a:t>
            </a:fld>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CA" smtClean="0"/>
              <a:t>Make clear borrowed and contribution… </a:t>
            </a:r>
          </a:p>
        </p:txBody>
      </p:sp>
      <p:sp>
        <p:nvSpPr>
          <p:cNvPr id="48132" name="Slide Number Placeholder 3"/>
          <p:cNvSpPr>
            <a:spLocks noGrp="1"/>
          </p:cNvSpPr>
          <p:nvPr>
            <p:ph type="sldNum" sz="quarter" idx="5"/>
          </p:nvPr>
        </p:nvSpPr>
        <p:spPr>
          <a:noFill/>
        </p:spPr>
        <p:txBody>
          <a:bodyPr/>
          <a:lstStyle/>
          <a:p>
            <a:fld id="{A66FD91A-C30E-4C4C-BBB2-E318FEFFB0E1}" type="slidenum">
              <a:rPr lang="en-CA" smtClean="0"/>
              <a:pPr/>
              <a:t>15</a:t>
            </a:fld>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CA" smtClean="0"/>
              <a:t>Solution -&gt; put version at top. Solution -&gt; add info to webpage and to installation wizard. </a:t>
            </a:r>
          </a:p>
        </p:txBody>
      </p:sp>
      <p:sp>
        <p:nvSpPr>
          <p:cNvPr id="49156" name="Slide Number Placeholder 3"/>
          <p:cNvSpPr>
            <a:spLocks noGrp="1"/>
          </p:cNvSpPr>
          <p:nvPr>
            <p:ph type="sldNum" sz="quarter" idx="5"/>
          </p:nvPr>
        </p:nvSpPr>
        <p:spPr>
          <a:noFill/>
        </p:spPr>
        <p:txBody>
          <a:bodyPr/>
          <a:lstStyle/>
          <a:p>
            <a:fld id="{5CE6DAE7-3759-4C76-A95E-6E985642BA92}" type="slidenum">
              <a:rPr lang="en-CA" smtClean="0"/>
              <a:pPr/>
              <a:t>16</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CA" smtClean="0"/>
              <a:t>First method-&gt; about:config... Second uses menu options...</a:t>
            </a:r>
          </a:p>
        </p:txBody>
      </p:sp>
      <p:sp>
        <p:nvSpPr>
          <p:cNvPr id="50180" name="Slide Number Placeholder 3"/>
          <p:cNvSpPr>
            <a:spLocks noGrp="1"/>
          </p:cNvSpPr>
          <p:nvPr>
            <p:ph type="sldNum" sz="quarter" idx="5"/>
          </p:nvPr>
        </p:nvSpPr>
        <p:spPr>
          <a:noFill/>
        </p:spPr>
        <p:txBody>
          <a:bodyPr/>
          <a:lstStyle/>
          <a:p>
            <a:fld id="{63BC3F19-BE0E-4855-B6EA-DE9B436BF602}" type="slidenum">
              <a:rPr lang="en-CA" smtClean="0"/>
              <a:pPr/>
              <a:t>17</a:t>
            </a:fld>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CA" smtClean="0"/>
              <a:t>Which one? Not equivalent (see SOCKS Host). </a:t>
            </a:r>
          </a:p>
        </p:txBody>
      </p:sp>
      <p:sp>
        <p:nvSpPr>
          <p:cNvPr id="51204" name="Slide Number Placeholder 3"/>
          <p:cNvSpPr>
            <a:spLocks noGrp="1"/>
          </p:cNvSpPr>
          <p:nvPr>
            <p:ph type="sldNum" sz="quarter" idx="5"/>
          </p:nvPr>
        </p:nvSpPr>
        <p:spPr>
          <a:noFill/>
        </p:spPr>
        <p:txBody>
          <a:bodyPr/>
          <a:lstStyle/>
          <a:p>
            <a:fld id="{A0B1DF99-725A-4ACF-8A3B-5CEAEA77DA6C}" type="slidenum">
              <a:rPr lang="en-CA" smtClean="0"/>
              <a:pPr/>
              <a:t>18</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D1FBC42-8FE7-41E9-BBD5-35D1AA60F3FB}" type="datetime1">
              <a:rPr lang="en-US"/>
              <a:pPr>
                <a:defRPr/>
              </a:pPr>
              <a:t>7/23/2007</a:t>
            </a:fld>
            <a:endParaRPr lang="en-CA"/>
          </a:p>
        </p:txBody>
      </p:sp>
      <p:sp>
        <p:nvSpPr>
          <p:cNvPr id="12" name="Footer Placeholder 16"/>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E53970BB-B020-4182-9D25-3845E8EBD33B}" type="slidenum">
              <a:rPr lang="en-CA"/>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82C6F89-EE64-4CDB-9ADF-592780F99F63}" type="datetime1">
              <a:rPr lang="en-US"/>
              <a:pPr>
                <a:defRPr/>
              </a:pPr>
              <a:t>7/23/2007</a:t>
            </a:fld>
            <a:endParaRPr lang="en-CA"/>
          </a:p>
        </p:txBody>
      </p:sp>
      <p:sp>
        <p:nvSpPr>
          <p:cNvPr id="5"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6" name="Slide Number Placeholder 22"/>
          <p:cNvSpPr>
            <a:spLocks noGrp="1"/>
          </p:cNvSpPr>
          <p:nvPr>
            <p:ph type="sldNum" sz="quarter" idx="12"/>
          </p:nvPr>
        </p:nvSpPr>
        <p:spPr/>
        <p:txBody>
          <a:bodyPr/>
          <a:lstStyle>
            <a:lvl1pPr>
              <a:defRPr/>
            </a:lvl1pPr>
          </a:lstStyle>
          <a:p>
            <a:pPr>
              <a:defRPr/>
            </a:pPr>
            <a:fld id="{3C96CDD9-6CA6-40B0-8ECB-C5FF1D77FC6A}"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A847067-692F-4235-B213-94A20DA2D6E7}" type="datetime1">
              <a:rPr lang="en-US"/>
              <a:pPr>
                <a:defRPr/>
              </a:pPr>
              <a:t>7/23/2007</a:t>
            </a:fld>
            <a:endParaRPr lang="en-CA"/>
          </a:p>
        </p:txBody>
      </p:sp>
      <p:sp>
        <p:nvSpPr>
          <p:cNvPr id="5"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6" name="Slide Number Placeholder 22"/>
          <p:cNvSpPr>
            <a:spLocks noGrp="1"/>
          </p:cNvSpPr>
          <p:nvPr>
            <p:ph type="sldNum" sz="quarter" idx="12"/>
          </p:nvPr>
        </p:nvSpPr>
        <p:spPr/>
        <p:txBody>
          <a:bodyPr/>
          <a:lstStyle>
            <a:lvl1pPr>
              <a:defRPr/>
            </a:lvl1pPr>
          </a:lstStyle>
          <a:p>
            <a:pPr>
              <a:defRPr/>
            </a:pPr>
            <a:fld id="{466A352A-EB53-4AD1-A1BA-2A4E452992D6}"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buNone/>
              <a:defRPr/>
            </a:lvl1pPr>
            <a:lvl2pPr>
              <a:buNone/>
              <a:defRPr/>
            </a:lvl2pPr>
            <a:lvl3pPr>
              <a:buNone/>
              <a:defRPr/>
            </a:lvl3pPr>
            <a:lvl4pPr>
              <a:buNone/>
              <a:defRPr/>
            </a:lvl4pPr>
            <a:lvl5pPr>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DA3E7102-D3A3-4027-A937-839537BD86F4}" type="datetime1">
              <a:rPr lang="en-US"/>
              <a:pPr>
                <a:defRPr/>
              </a:pPr>
              <a:t>7/23/2007</a:t>
            </a:fld>
            <a:endParaRPr lang="en-CA"/>
          </a:p>
        </p:txBody>
      </p:sp>
      <p:sp>
        <p:nvSpPr>
          <p:cNvPr id="5"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6" name="Slide Number Placeholder 22"/>
          <p:cNvSpPr>
            <a:spLocks noGrp="1"/>
          </p:cNvSpPr>
          <p:nvPr>
            <p:ph type="sldNum" sz="quarter" idx="12"/>
          </p:nvPr>
        </p:nvSpPr>
        <p:spPr/>
        <p:txBody>
          <a:bodyPr/>
          <a:lstStyle>
            <a:lvl1pPr>
              <a:defRPr/>
            </a:lvl1pPr>
          </a:lstStyle>
          <a:p>
            <a:pPr>
              <a:defRPr/>
            </a:pPr>
            <a:fld id="{E3ED3148-B4B1-4A2D-8818-1E6AE6E53EA7}"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3E2F931D-AB4C-4DB4-975B-7795DF5DAE65}" type="datetime1">
              <a:rPr lang="en-US"/>
              <a:pPr>
                <a:defRPr/>
              </a:pPr>
              <a:t>7/23/2007</a:t>
            </a:fld>
            <a:endParaRPr lang="en-CA"/>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CA"/>
              <a:t>Usability of Anonymous Web Browsing: Tor Interfaces and Deployability</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084A592E-528E-432F-983A-726649419A18}" type="slidenum">
              <a:rPr lang="en-CA"/>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86BD455-8048-41F9-9B42-A6A05671EB7B}" type="datetime1">
              <a:rPr lang="en-US"/>
              <a:pPr>
                <a:defRPr/>
              </a:pPr>
              <a:t>7/23/2007</a:t>
            </a:fld>
            <a:endParaRPr lang="en-CA"/>
          </a:p>
        </p:txBody>
      </p:sp>
      <p:sp>
        <p:nvSpPr>
          <p:cNvPr id="6"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7" name="Slide Number Placeholder 22"/>
          <p:cNvSpPr>
            <a:spLocks noGrp="1"/>
          </p:cNvSpPr>
          <p:nvPr>
            <p:ph type="sldNum" sz="quarter" idx="12"/>
          </p:nvPr>
        </p:nvSpPr>
        <p:spPr/>
        <p:txBody>
          <a:bodyPr/>
          <a:lstStyle>
            <a:lvl1pPr>
              <a:defRPr/>
            </a:lvl1pPr>
          </a:lstStyle>
          <a:p>
            <a:pPr>
              <a:defRPr/>
            </a:pPr>
            <a:fld id="{0FFA536F-E3B8-482C-A5D1-EA75D7072497}"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E95B50EE-23E1-46B9-8E40-92F0DBE07561}" type="datetime1">
              <a:rPr lang="en-US"/>
              <a:pPr>
                <a:defRPr/>
              </a:pPr>
              <a:t>7/23/2007</a:t>
            </a:fld>
            <a:endParaRPr lang="en-CA"/>
          </a:p>
        </p:txBody>
      </p:sp>
      <p:sp>
        <p:nvSpPr>
          <p:cNvPr id="8"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9" name="Slide Number Placeholder 22"/>
          <p:cNvSpPr>
            <a:spLocks noGrp="1"/>
          </p:cNvSpPr>
          <p:nvPr>
            <p:ph type="sldNum" sz="quarter" idx="12"/>
          </p:nvPr>
        </p:nvSpPr>
        <p:spPr/>
        <p:txBody>
          <a:bodyPr/>
          <a:lstStyle>
            <a:lvl1pPr>
              <a:defRPr/>
            </a:lvl1pPr>
          </a:lstStyle>
          <a:p>
            <a:pPr>
              <a:defRPr/>
            </a:pPr>
            <a:fld id="{23E54E71-471C-4681-9E53-CBD43F2D7923}"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9EAEC0D-6565-45AD-A5EA-ADF5FCA4D4FD}" type="datetime1">
              <a:rPr lang="en-US"/>
              <a:pPr>
                <a:defRPr/>
              </a:pPr>
              <a:t>7/23/2007</a:t>
            </a:fld>
            <a:endParaRPr lang="en-CA"/>
          </a:p>
        </p:txBody>
      </p:sp>
      <p:sp>
        <p:nvSpPr>
          <p:cNvPr id="4"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5" name="Slide Number Placeholder 22"/>
          <p:cNvSpPr>
            <a:spLocks noGrp="1"/>
          </p:cNvSpPr>
          <p:nvPr>
            <p:ph type="sldNum" sz="quarter" idx="12"/>
          </p:nvPr>
        </p:nvSpPr>
        <p:spPr/>
        <p:txBody>
          <a:bodyPr/>
          <a:lstStyle>
            <a:lvl1pPr>
              <a:defRPr/>
            </a:lvl1pPr>
          </a:lstStyle>
          <a:p>
            <a:pPr>
              <a:defRPr/>
            </a:pPr>
            <a:fld id="{4613F381-B407-4807-AAB0-332B862D849F}"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0568B373-7530-4552-AE3B-2CA415E5042A}" type="datetime1">
              <a:rPr lang="en-US"/>
              <a:pPr>
                <a:defRPr/>
              </a:pPr>
              <a:t>7/23/2007</a:t>
            </a:fld>
            <a:endParaRPr lang="en-CA"/>
          </a:p>
        </p:txBody>
      </p:sp>
      <p:sp>
        <p:nvSpPr>
          <p:cNvPr id="3" name="Footer Placeholder 2"/>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4" name="Slide Number Placeholder 22"/>
          <p:cNvSpPr>
            <a:spLocks noGrp="1"/>
          </p:cNvSpPr>
          <p:nvPr>
            <p:ph type="sldNum" sz="quarter" idx="12"/>
          </p:nvPr>
        </p:nvSpPr>
        <p:spPr/>
        <p:txBody>
          <a:bodyPr/>
          <a:lstStyle>
            <a:lvl1pPr>
              <a:defRPr/>
            </a:lvl1pPr>
          </a:lstStyle>
          <a:p>
            <a:pPr>
              <a:defRPr/>
            </a:pPr>
            <a:fld id="{C0C941DC-59F6-48C1-ADB3-7ED1DF1E8068}"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A4759132-9878-48DC-91B4-2292C950EFD3}" type="datetime1">
              <a:rPr lang="en-US"/>
              <a:pPr>
                <a:defRPr/>
              </a:pPr>
              <a:t>7/23/2007</a:t>
            </a:fld>
            <a:endParaRPr lang="en-CA"/>
          </a:p>
        </p:txBody>
      </p:sp>
      <p:sp>
        <p:nvSpPr>
          <p:cNvPr id="8" name="Footer Placeholder 5"/>
          <p:cNvSpPr>
            <a:spLocks noGrp="1"/>
          </p:cNvSpPr>
          <p:nvPr>
            <p:ph type="ftr" sz="quarter" idx="11"/>
          </p:nvPr>
        </p:nvSpPr>
        <p:spPr/>
        <p:txBody>
          <a:bodyPr/>
          <a:lstStyle>
            <a:lvl1pPr>
              <a:defRPr/>
            </a:lvl1pPr>
          </a:lstStyle>
          <a:p>
            <a:pPr>
              <a:defRPr/>
            </a:pPr>
            <a:r>
              <a:rPr lang="en-CA"/>
              <a:t>Usability of Anonymous Web Browsing: Tor Interfaces and Deployability</a:t>
            </a:r>
          </a:p>
        </p:txBody>
      </p:sp>
      <p:sp>
        <p:nvSpPr>
          <p:cNvPr id="9" name="Slide Number Placeholder 6"/>
          <p:cNvSpPr>
            <a:spLocks noGrp="1"/>
          </p:cNvSpPr>
          <p:nvPr>
            <p:ph type="sldNum" sz="quarter" idx="12"/>
          </p:nvPr>
        </p:nvSpPr>
        <p:spPr/>
        <p:txBody>
          <a:bodyPr/>
          <a:lstStyle>
            <a:lvl1pPr>
              <a:defRPr/>
            </a:lvl1pPr>
          </a:lstStyle>
          <a:p>
            <a:pPr>
              <a:defRPr/>
            </a:pPr>
            <a:fld id="{D3BB9C8D-F150-4942-8546-9FC11BE30A5B}"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EACE63AD-47BA-4090-85C6-1DC1EF162BCB}" type="datetime1">
              <a:rPr lang="en-US"/>
              <a:pPr>
                <a:defRPr/>
              </a:pPr>
              <a:t>7/23/2007</a:t>
            </a:fld>
            <a:endParaRPr lang="en-CA"/>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CA"/>
              <a:t>Usability of Anonymous Web Browsing: Tor Interfaces and Deployability</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CD522790-EB36-45EA-8F52-4A47CA112227}"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tx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0E8C904D-5FC7-4CB8-B62F-59F09E00D2D5}" type="datetime1">
              <a:rPr lang="en-US"/>
              <a:pPr>
                <a:defRPr/>
              </a:pPr>
              <a:t>7/23/2007</a:t>
            </a:fld>
            <a:endParaRPr lang="en-CA"/>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CA"/>
              <a:t>Usability of Anonymous Web Browsing: Tor Interfaces and Deployability</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9584133-75CB-44C3-9958-FC315BDD409B}"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4289" r:id="rId1"/>
    <p:sldLayoutId id="2147484282" r:id="rId2"/>
    <p:sldLayoutId id="2147484290" r:id="rId3"/>
    <p:sldLayoutId id="2147484283" r:id="rId4"/>
    <p:sldLayoutId id="2147484284" r:id="rId5"/>
    <p:sldLayoutId id="2147484285" r:id="rId6"/>
    <p:sldLayoutId id="2147484286" r:id="rId7"/>
    <p:sldLayoutId id="2147484291" r:id="rId8"/>
    <p:sldLayoutId id="2147484292" r:id="rId9"/>
    <p:sldLayoutId id="2147484287" r:id="rId10"/>
    <p:sldLayoutId id="2147484288"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3B3C4"/>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04DA3"/>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04DA3"/>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file:///C:\Users\jeremy\Videos\OnionRouting.wmv"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ubtitle 2"/>
          <p:cNvSpPr>
            <a:spLocks noGrp="1"/>
          </p:cNvSpPr>
          <p:nvPr>
            <p:ph type="subTitle" idx="1"/>
          </p:nvPr>
        </p:nvSpPr>
        <p:spPr/>
        <p:txBody>
          <a:bodyPr>
            <a:normAutofit fontScale="85000" lnSpcReduction="10000"/>
          </a:bodyPr>
          <a:lstStyle/>
          <a:p>
            <a:pPr eaLnBrk="1" fontAlgn="auto" hangingPunct="1">
              <a:spcBef>
                <a:spcPts val="580"/>
              </a:spcBef>
              <a:spcAft>
                <a:spcPts val="0"/>
              </a:spcAft>
              <a:buFont typeface="Wingdings 2"/>
              <a:buNone/>
              <a:defRPr/>
            </a:pPr>
            <a:endParaRPr lang="en-US" dirty="0" smtClean="0">
              <a:latin typeface="Garamond" pitchFamily="18" charset="0"/>
            </a:endParaRPr>
          </a:p>
          <a:p>
            <a:pPr eaLnBrk="1" fontAlgn="auto" hangingPunct="1">
              <a:spcBef>
                <a:spcPts val="580"/>
              </a:spcBef>
              <a:spcAft>
                <a:spcPts val="0"/>
              </a:spcAft>
              <a:buFont typeface="Wingdings 2"/>
              <a:buNone/>
              <a:defRPr/>
            </a:pPr>
            <a:r>
              <a:rPr lang="en-US" dirty="0" smtClean="0">
                <a:latin typeface="Garamond" pitchFamily="18" charset="0"/>
              </a:rPr>
              <a:t>Jeremy Clark</a:t>
            </a:r>
            <a:r>
              <a:rPr lang="en-US" baseline="30000" dirty="0" smtClean="0">
                <a:latin typeface="Garamond" pitchFamily="18" charset="0"/>
              </a:rPr>
              <a:t>1</a:t>
            </a:r>
            <a:r>
              <a:rPr lang="en-US" dirty="0" smtClean="0">
                <a:latin typeface="Garamond" pitchFamily="18" charset="0"/>
              </a:rPr>
              <a:t>,  P.C. van Oorschot</a:t>
            </a:r>
            <a:r>
              <a:rPr lang="en-US" baseline="30000" dirty="0" smtClean="0">
                <a:latin typeface="Garamond" pitchFamily="18" charset="0"/>
              </a:rPr>
              <a:t>2</a:t>
            </a:r>
            <a:r>
              <a:rPr lang="en-US" dirty="0" smtClean="0">
                <a:latin typeface="Garamond" pitchFamily="18" charset="0"/>
              </a:rPr>
              <a:t>,  and Carlisle Adams</a:t>
            </a:r>
            <a:r>
              <a:rPr lang="en-US" baseline="30000" dirty="0" smtClean="0">
                <a:latin typeface="Garamond" pitchFamily="18" charset="0"/>
              </a:rPr>
              <a:t>1</a:t>
            </a:r>
            <a:endParaRPr lang="en-US" dirty="0" smtClean="0">
              <a:latin typeface="Garamond" pitchFamily="18" charset="0"/>
            </a:endParaRPr>
          </a:p>
          <a:p>
            <a:pPr eaLnBrk="1" fontAlgn="auto" hangingPunct="1">
              <a:spcBef>
                <a:spcPts val="580"/>
              </a:spcBef>
              <a:spcAft>
                <a:spcPts val="0"/>
              </a:spcAft>
              <a:buFont typeface="Wingdings 2"/>
              <a:buNone/>
              <a:defRPr/>
            </a:pPr>
            <a:endParaRPr lang="en-US" dirty="0" smtClean="0">
              <a:latin typeface="Garamond" pitchFamily="18" charset="0"/>
            </a:endParaRPr>
          </a:p>
          <a:p>
            <a:pPr eaLnBrk="1" fontAlgn="auto" hangingPunct="1">
              <a:spcBef>
                <a:spcPts val="580"/>
              </a:spcBef>
              <a:spcAft>
                <a:spcPts val="0"/>
              </a:spcAft>
              <a:buFont typeface="Wingdings 2"/>
              <a:buNone/>
              <a:defRPr/>
            </a:pPr>
            <a:r>
              <a:rPr lang="en-US" dirty="0" smtClean="0">
                <a:latin typeface="Garamond" pitchFamily="18" charset="0"/>
              </a:rPr>
              <a:t>Presented by Jeremy Clark</a:t>
            </a:r>
          </a:p>
        </p:txBody>
      </p:sp>
      <p:sp>
        <p:nvSpPr>
          <p:cNvPr id="9218" name="Title 1"/>
          <p:cNvSpPr>
            <a:spLocks noGrp="1"/>
          </p:cNvSpPr>
          <p:nvPr>
            <p:ph type="ctrTitle"/>
          </p:nvPr>
        </p:nvSpPr>
        <p:spPr>
          <a:xfrm>
            <a:off x="457200" y="1506538"/>
            <a:ext cx="8229600" cy="1470025"/>
          </a:xfrm>
        </p:spPr>
        <p:txBody>
          <a:bodyPr>
            <a:normAutofit fontScale="90000"/>
          </a:bodyPr>
          <a:lstStyle/>
          <a:p>
            <a:pPr eaLnBrk="1" fontAlgn="auto" hangingPunct="1">
              <a:spcAft>
                <a:spcPts val="0"/>
              </a:spcAft>
              <a:defRPr/>
            </a:pPr>
            <a:r>
              <a:rPr sz="3600" smtClean="0">
                <a:solidFill>
                  <a:schemeClr val="bg1"/>
                </a:solidFill>
                <a:latin typeface="Garamond" pitchFamily="18" charset="0"/>
              </a:rPr>
              <a:t>Usability of Anonymous Web Browsing:</a:t>
            </a:r>
            <a:br>
              <a:rPr sz="3600" smtClean="0">
                <a:solidFill>
                  <a:schemeClr val="bg1"/>
                </a:solidFill>
                <a:latin typeface="Garamond" pitchFamily="18" charset="0"/>
              </a:rPr>
            </a:br>
            <a:r>
              <a:rPr sz="3600" smtClean="0">
                <a:solidFill>
                  <a:schemeClr val="bg1"/>
                </a:solidFill>
                <a:latin typeface="Garamond" pitchFamily="18" charset="0"/>
              </a:rPr>
              <a:t>An Examination of Tor Interfaces and </a:t>
            </a:r>
            <a:r>
              <a:rPr sz="3600" err="1" smtClean="0">
                <a:solidFill>
                  <a:schemeClr val="bg1"/>
                </a:solidFill>
                <a:latin typeface="Garamond" pitchFamily="18" charset="0"/>
              </a:rPr>
              <a:t>Deployability</a:t>
            </a:r>
            <a:endParaRPr sz="3600" smtClean="0">
              <a:solidFill>
                <a:schemeClr val="bg1"/>
              </a:solidFill>
              <a:latin typeface="Garamond" pitchFamily="18" charset="0"/>
            </a:endParaRPr>
          </a:p>
        </p:txBody>
      </p:sp>
      <p:pic>
        <p:nvPicPr>
          <p:cNvPr id="9220" name="Picture 4"/>
          <p:cNvPicPr>
            <a:picLocks noChangeAspect="1" noChangeArrowheads="1"/>
          </p:cNvPicPr>
          <p:nvPr/>
        </p:nvPicPr>
        <p:blipFill>
          <a:blip r:embed="rId3"/>
          <a:srcRect/>
          <a:stretch>
            <a:fillRect/>
          </a:stretch>
        </p:blipFill>
        <p:spPr bwMode="auto">
          <a:xfrm>
            <a:off x="714348" y="4488919"/>
            <a:ext cx="1500198" cy="1654725"/>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221" name="Picture 5"/>
          <p:cNvPicPr>
            <a:picLocks noChangeAspect="1" noChangeArrowheads="1"/>
          </p:cNvPicPr>
          <p:nvPr/>
        </p:nvPicPr>
        <p:blipFill>
          <a:blip r:embed="rId4"/>
          <a:srcRect/>
          <a:stretch>
            <a:fillRect/>
          </a:stretch>
        </p:blipFill>
        <p:spPr bwMode="auto">
          <a:xfrm>
            <a:off x="6495375" y="5286388"/>
            <a:ext cx="2005715" cy="720000"/>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222" name="Picture 6"/>
          <p:cNvPicPr>
            <a:picLocks noChangeAspect="1" noChangeArrowheads="1"/>
          </p:cNvPicPr>
          <p:nvPr/>
        </p:nvPicPr>
        <p:blipFill>
          <a:blip r:embed="rId5"/>
          <a:srcRect/>
          <a:stretch>
            <a:fillRect/>
          </a:stretch>
        </p:blipFill>
        <p:spPr bwMode="auto">
          <a:xfrm>
            <a:off x="642910" y="5934950"/>
            <a:ext cx="2695134" cy="720000"/>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224" name="Picture 8"/>
          <p:cNvPicPr>
            <a:picLocks noChangeAspect="1" noChangeArrowheads="1"/>
          </p:cNvPicPr>
          <p:nvPr/>
        </p:nvPicPr>
        <p:blipFill>
          <a:blip r:embed="rId6" cstate="print"/>
          <a:srcRect/>
          <a:stretch>
            <a:fillRect/>
          </a:stretch>
        </p:blipFill>
        <p:spPr bwMode="auto">
          <a:xfrm>
            <a:off x="6495375" y="5934950"/>
            <a:ext cx="1781314" cy="720000"/>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2" name="TextBox 11"/>
          <p:cNvSpPr txBox="1"/>
          <p:nvPr/>
        </p:nvSpPr>
        <p:spPr>
          <a:xfrm>
            <a:off x="144463" y="5753100"/>
            <a:ext cx="355600" cy="461963"/>
          </a:xfrm>
          <a:prstGeom prst="rect">
            <a:avLst/>
          </a:prstGeom>
          <a:noFill/>
        </p:spPr>
        <p:txBody>
          <a:bodyPr wrap="none">
            <a:spAutoFit/>
          </a:bodyPr>
          <a:lstStyle/>
          <a:p>
            <a:pPr>
              <a:defRPr/>
            </a:pPr>
            <a:r>
              <a:rPr lang="en-CA" dirty="0">
                <a:solidFill>
                  <a:schemeClr val="tx1">
                    <a:lumMod val="50000"/>
                    <a:lumOff val="50000"/>
                  </a:schemeClr>
                </a:solidFill>
              </a:rPr>
              <a:t>1</a:t>
            </a:r>
          </a:p>
        </p:txBody>
      </p:sp>
      <p:sp>
        <p:nvSpPr>
          <p:cNvPr id="13" name="TextBox 12"/>
          <p:cNvSpPr txBox="1"/>
          <p:nvPr/>
        </p:nvSpPr>
        <p:spPr>
          <a:xfrm>
            <a:off x="5930900" y="5753100"/>
            <a:ext cx="355600" cy="461963"/>
          </a:xfrm>
          <a:prstGeom prst="rect">
            <a:avLst/>
          </a:prstGeom>
          <a:noFill/>
        </p:spPr>
        <p:txBody>
          <a:bodyPr wrap="none">
            <a:spAutoFit/>
          </a:bodyPr>
          <a:lstStyle/>
          <a:p>
            <a:pPr>
              <a:defRPr/>
            </a:pPr>
            <a:r>
              <a:rPr lang="en-CA" dirty="0">
                <a:solidFill>
                  <a:schemeClr val="tx1">
                    <a:lumMod val="50000"/>
                    <a:lumOff val="50000"/>
                  </a:schemeClr>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smtClean="0"/>
              <a:t>Core Tasks</a:t>
            </a:r>
          </a:p>
        </p:txBody>
      </p:sp>
      <p:sp>
        <p:nvSpPr>
          <p:cNvPr id="5" name="Slide Number Placeholder 4"/>
          <p:cNvSpPr>
            <a:spLocks noGrp="1"/>
          </p:cNvSpPr>
          <p:nvPr>
            <p:ph type="sldNum" sz="quarter" idx="12"/>
          </p:nvPr>
        </p:nvSpPr>
        <p:spPr/>
        <p:txBody>
          <a:bodyPr/>
          <a:lstStyle/>
          <a:p>
            <a:pPr>
              <a:defRPr/>
            </a:pPr>
            <a:fld id="{F2CFABAD-B1A2-48E6-81B5-CAA77CEC3BB8}" type="slidenum">
              <a:rPr lang="en-CA"/>
              <a:pPr>
                <a:defRPr/>
              </a:pPr>
              <a:t>10</a:t>
            </a:fld>
            <a:endParaRPr lang="en-CA"/>
          </a:p>
        </p:txBody>
      </p:sp>
      <p:sp>
        <p:nvSpPr>
          <p:cNvPr id="3" name="Content Placeholder 2"/>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None/>
              <a:defRPr/>
            </a:pPr>
            <a:r>
              <a:rPr lang="en-CA" dirty="0" smtClean="0"/>
              <a:t>We used four core tasks:</a:t>
            </a:r>
          </a:p>
          <a:p>
            <a:pPr marL="274320" indent="-274320" eaLnBrk="1" fontAlgn="auto" hangingPunct="1">
              <a:spcBef>
                <a:spcPts val="580"/>
              </a:spcBef>
              <a:spcAft>
                <a:spcPts val="0"/>
              </a:spcAft>
              <a:buFont typeface="Wingdings 2"/>
              <a:buNone/>
              <a:defRPr/>
            </a:pPr>
            <a:endParaRPr lang="en-CA" dirty="0" smtClean="0"/>
          </a:p>
          <a:p>
            <a:pPr marL="457200" indent="-457200" eaLnBrk="1" fontAlgn="auto" hangingPunct="1">
              <a:spcBef>
                <a:spcPts val="580"/>
              </a:spcBef>
              <a:spcAft>
                <a:spcPts val="0"/>
              </a:spcAft>
              <a:buFont typeface="+mj-lt"/>
              <a:buAutoNum type="arabicPeriod"/>
              <a:defRPr/>
            </a:pPr>
            <a:r>
              <a:rPr lang="en-CA" dirty="0" smtClean="0"/>
              <a:t>Successfully install Tor and the components in question.</a:t>
            </a:r>
          </a:p>
          <a:p>
            <a:pPr marL="457200" indent="-457200" eaLnBrk="1" fontAlgn="auto" hangingPunct="1">
              <a:spcBef>
                <a:spcPts val="580"/>
              </a:spcBef>
              <a:spcAft>
                <a:spcPts val="0"/>
              </a:spcAft>
              <a:buFont typeface="+mj-lt"/>
              <a:buAutoNum type="arabicPeriod"/>
              <a:defRPr/>
            </a:pPr>
            <a:endParaRPr lang="en-CA" dirty="0" smtClean="0"/>
          </a:p>
          <a:p>
            <a:pPr marL="457200" indent="-457200" eaLnBrk="1" fontAlgn="auto" hangingPunct="1">
              <a:spcBef>
                <a:spcPts val="580"/>
              </a:spcBef>
              <a:spcAft>
                <a:spcPts val="0"/>
              </a:spcAft>
              <a:buFont typeface="+mj-lt"/>
              <a:buAutoNum type="arabicPeriod"/>
              <a:defRPr/>
            </a:pPr>
            <a:r>
              <a:rPr lang="en-CA" dirty="0" smtClean="0"/>
              <a:t>Successfully configure the Firefox browser to work with Tor and the components.</a:t>
            </a:r>
          </a:p>
          <a:p>
            <a:pPr marL="457200" indent="-457200" eaLnBrk="1" fontAlgn="auto" hangingPunct="1">
              <a:spcBef>
                <a:spcPts val="580"/>
              </a:spcBef>
              <a:spcAft>
                <a:spcPts val="0"/>
              </a:spcAft>
              <a:buFont typeface="+mj-lt"/>
              <a:buAutoNum type="arabicPeriod"/>
              <a:defRPr/>
            </a:pPr>
            <a:endParaRPr lang="en-CA" dirty="0" smtClean="0"/>
          </a:p>
          <a:p>
            <a:pPr marL="457200" indent="-457200" eaLnBrk="1" fontAlgn="auto" hangingPunct="1">
              <a:spcBef>
                <a:spcPts val="580"/>
              </a:spcBef>
              <a:spcAft>
                <a:spcPts val="0"/>
              </a:spcAft>
              <a:buFont typeface="+mj-lt"/>
              <a:buAutoNum type="arabicPeriod"/>
              <a:defRPr/>
            </a:pPr>
            <a:r>
              <a:rPr lang="en-CA" dirty="0" smtClean="0"/>
              <a:t>Confirm that the web-traffic is being </a:t>
            </a:r>
            <a:r>
              <a:rPr lang="en-CA" dirty="0" err="1" smtClean="0"/>
              <a:t>anonymised</a:t>
            </a:r>
            <a:r>
              <a:rPr lang="en-CA" dirty="0" smtClean="0"/>
              <a:t>.</a:t>
            </a:r>
          </a:p>
          <a:p>
            <a:pPr marL="457200" indent="-457200" eaLnBrk="1" fontAlgn="auto" hangingPunct="1">
              <a:spcBef>
                <a:spcPts val="580"/>
              </a:spcBef>
              <a:spcAft>
                <a:spcPts val="0"/>
              </a:spcAft>
              <a:buFont typeface="+mj-lt"/>
              <a:buAutoNum type="arabicPeriod"/>
              <a:defRPr/>
            </a:pPr>
            <a:endParaRPr lang="en-CA" dirty="0" smtClean="0"/>
          </a:p>
          <a:p>
            <a:pPr marL="457200" indent="-457200" eaLnBrk="1" fontAlgn="auto" hangingPunct="1">
              <a:spcBef>
                <a:spcPts val="580"/>
              </a:spcBef>
              <a:spcAft>
                <a:spcPts val="0"/>
              </a:spcAft>
              <a:buFont typeface="+mj-lt"/>
              <a:buAutoNum type="arabicPeriod"/>
              <a:defRPr/>
            </a:pPr>
            <a:r>
              <a:rPr lang="en-CA" dirty="0" smtClean="0"/>
              <a:t>Successfully disable Tor and return to a direct connection.</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2"/>
          <p:cNvSpPr>
            <a:spLocks noGrp="1"/>
          </p:cNvSpPr>
          <p:nvPr>
            <p:ph type="title"/>
          </p:nvPr>
        </p:nvSpPr>
        <p:spPr/>
        <p:txBody>
          <a:bodyPr/>
          <a:lstStyle/>
          <a:p>
            <a:r>
              <a:rPr lang="en-CA" smtClean="0"/>
              <a:t>Deployment and Usability</a:t>
            </a:r>
          </a:p>
        </p:txBody>
      </p:sp>
      <p:sp>
        <p:nvSpPr>
          <p:cNvPr id="4" name="Slide Number Placeholder 3"/>
          <p:cNvSpPr>
            <a:spLocks noGrp="1"/>
          </p:cNvSpPr>
          <p:nvPr>
            <p:ph type="sldNum" sz="quarter" idx="12"/>
          </p:nvPr>
        </p:nvSpPr>
        <p:spPr/>
        <p:txBody>
          <a:bodyPr/>
          <a:lstStyle/>
          <a:p>
            <a:pPr>
              <a:defRPr/>
            </a:pPr>
            <a:fld id="{2BC35AFB-30F5-42DE-87C1-612EB6EE0D30}" type="slidenum">
              <a:rPr lang="en-CA" smtClean="0"/>
              <a:pPr>
                <a:defRPr/>
              </a:pPr>
              <a:t>11</a:t>
            </a:fld>
            <a:endParaRPr lang="en-CA"/>
          </a:p>
        </p:txBody>
      </p:sp>
      <p:grpSp>
        <p:nvGrpSpPr>
          <p:cNvPr id="16388" name="Group 16"/>
          <p:cNvGrpSpPr>
            <a:grpSpLocks/>
          </p:cNvGrpSpPr>
          <p:nvPr/>
        </p:nvGrpSpPr>
        <p:grpSpPr bwMode="auto">
          <a:xfrm>
            <a:off x="428625" y="2214563"/>
            <a:ext cx="8001000" cy="2928937"/>
            <a:chOff x="2571736" y="3857628"/>
            <a:chExt cx="3786214" cy="1285884"/>
          </a:xfrm>
        </p:grpSpPr>
        <p:sp>
          <p:nvSpPr>
            <p:cNvPr id="18" name="Chord 17"/>
            <p:cNvSpPr/>
            <p:nvPr/>
          </p:nvSpPr>
          <p:spPr>
            <a:xfrm>
              <a:off x="2571736" y="3857628"/>
              <a:ext cx="3786214" cy="1285884"/>
            </a:xfrm>
            <a:prstGeom prst="chord">
              <a:avLst>
                <a:gd name="adj1" fmla="val 2700000"/>
                <a:gd name="adj2" fmla="val 269808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CA"/>
            </a:p>
          </p:txBody>
        </p:sp>
        <p:sp>
          <p:nvSpPr>
            <p:cNvPr id="19" name="Chord 18"/>
            <p:cNvSpPr/>
            <p:nvPr/>
          </p:nvSpPr>
          <p:spPr>
            <a:xfrm>
              <a:off x="2571736" y="3857628"/>
              <a:ext cx="3786214" cy="1285884"/>
            </a:xfrm>
            <a:prstGeom prst="chord">
              <a:avLst>
                <a:gd name="adj1" fmla="val 7848904"/>
                <a:gd name="adj2" fmla="val 12458147"/>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grpSp>
      <p:sp>
        <p:nvSpPr>
          <p:cNvPr id="20" name="TextBox 19"/>
          <p:cNvSpPr txBox="1"/>
          <p:nvPr/>
        </p:nvSpPr>
        <p:spPr>
          <a:xfrm>
            <a:off x="500034" y="3286124"/>
            <a:ext cx="2357454" cy="830997"/>
          </a:xfrm>
          <a:prstGeom prst="rect">
            <a:avLst/>
          </a:prstGeom>
          <a:noFill/>
        </p:spPr>
        <p:txBody>
          <a:bodyPr>
            <a:spAutoFit/>
          </a:bodyPr>
          <a:lstStyle/>
          <a:p>
            <a:pPr>
              <a:defRPr/>
            </a:pPr>
            <a:r>
              <a:rPr lang="en-CA"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Installation &amp; Configuration</a:t>
            </a:r>
          </a:p>
        </p:txBody>
      </p:sp>
      <p:sp>
        <p:nvSpPr>
          <p:cNvPr id="21" name="TextBox 20"/>
          <p:cNvSpPr txBox="1"/>
          <p:nvPr/>
        </p:nvSpPr>
        <p:spPr>
          <a:xfrm>
            <a:off x="6858016" y="3395963"/>
            <a:ext cx="1484702" cy="461665"/>
          </a:xfrm>
          <a:prstGeom prst="rect">
            <a:avLst/>
          </a:prstGeom>
          <a:noFill/>
        </p:spPr>
        <p:txBody>
          <a:bodyPr wrap="none">
            <a:spAutoFit/>
          </a:bodyPr>
          <a:lstStyle/>
          <a:p>
            <a:pPr>
              <a:defRPr/>
            </a:pPr>
            <a:r>
              <a:rPr lang="en-CA"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Software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2"/>
          <p:cNvSpPr>
            <a:spLocks noGrp="1"/>
          </p:cNvSpPr>
          <p:nvPr>
            <p:ph type="title"/>
          </p:nvPr>
        </p:nvSpPr>
        <p:spPr/>
        <p:txBody>
          <a:bodyPr/>
          <a:lstStyle/>
          <a:p>
            <a:r>
              <a:rPr lang="en-CA" smtClean="0"/>
              <a:t>Deployment and Usability</a:t>
            </a:r>
          </a:p>
        </p:txBody>
      </p:sp>
      <p:sp>
        <p:nvSpPr>
          <p:cNvPr id="4" name="Slide Number Placeholder 3"/>
          <p:cNvSpPr>
            <a:spLocks noGrp="1"/>
          </p:cNvSpPr>
          <p:nvPr>
            <p:ph type="sldNum" sz="quarter" idx="12"/>
          </p:nvPr>
        </p:nvSpPr>
        <p:spPr/>
        <p:txBody>
          <a:bodyPr/>
          <a:lstStyle/>
          <a:p>
            <a:pPr>
              <a:defRPr/>
            </a:pPr>
            <a:fld id="{378F2E0F-3EAA-4C31-B050-77ADAD92526E}" type="slidenum">
              <a:rPr lang="en-CA" smtClean="0"/>
              <a:pPr>
                <a:defRPr/>
              </a:pPr>
              <a:t>12</a:t>
            </a:fld>
            <a:endParaRPr lang="en-CA"/>
          </a:p>
        </p:txBody>
      </p:sp>
      <p:grpSp>
        <p:nvGrpSpPr>
          <p:cNvPr id="17412" name="Group 16"/>
          <p:cNvGrpSpPr>
            <a:grpSpLocks/>
          </p:cNvGrpSpPr>
          <p:nvPr/>
        </p:nvGrpSpPr>
        <p:grpSpPr bwMode="auto">
          <a:xfrm>
            <a:off x="428625" y="2214563"/>
            <a:ext cx="8001000" cy="2928937"/>
            <a:chOff x="2571736" y="3857628"/>
            <a:chExt cx="3786214" cy="1285884"/>
          </a:xfrm>
        </p:grpSpPr>
        <p:sp>
          <p:nvSpPr>
            <p:cNvPr id="18" name="Chord 17"/>
            <p:cNvSpPr/>
            <p:nvPr/>
          </p:nvSpPr>
          <p:spPr>
            <a:xfrm>
              <a:off x="2571736" y="3857628"/>
              <a:ext cx="3786214" cy="1285884"/>
            </a:xfrm>
            <a:prstGeom prst="chord">
              <a:avLst>
                <a:gd name="adj1" fmla="val 2700000"/>
                <a:gd name="adj2" fmla="val 2624742"/>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CA"/>
            </a:p>
          </p:txBody>
        </p:sp>
        <p:sp>
          <p:nvSpPr>
            <p:cNvPr id="19" name="Chord 18"/>
            <p:cNvSpPr/>
            <p:nvPr/>
          </p:nvSpPr>
          <p:spPr>
            <a:xfrm>
              <a:off x="2571736" y="3857628"/>
              <a:ext cx="3786214" cy="1285884"/>
            </a:xfrm>
            <a:prstGeom prst="chord">
              <a:avLst>
                <a:gd name="adj1" fmla="val 1820227"/>
                <a:gd name="adj2" fmla="val 20265379"/>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grpSp>
      <p:sp>
        <p:nvSpPr>
          <p:cNvPr id="20" name="TextBox 19"/>
          <p:cNvSpPr txBox="1"/>
          <p:nvPr/>
        </p:nvSpPr>
        <p:spPr>
          <a:xfrm>
            <a:off x="500034" y="3286124"/>
            <a:ext cx="2357454" cy="830997"/>
          </a:xfrm>
          <a:prstGeom prst="rect">
            <a:avLst/>
          </a:prstGeom>
          <a:noFill/>
        </p:spPr>
        <p:txBody>
          <a:bodyPr>
            <a:spAutoFit/>
          </a:bodyPr>
          <a:lstStyle/>
          <a:p>
            <a:pPr>
              <a:defRPr/>
            </a:pPr>
            <a:r>
              <a:rPr lang="en-CA"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Installation &amp; Configuration</a:t>
            </a:r>
          </a:p>
        </p:txBody>
      </p:sp>
      <p:sp>
        <p:nvSpPr>
          <p:cNvPr id="21" name="TextBox 20"/>
          <p:cNvSpPr txBox="1"/>
          <p:nvPr/>
        </p:nvSpPr>
        <p:spPr>
          <a:xfrm>
            <a:off x="6858016" y="3395963"/>
            <a:ext cx="1484702" cy="461665"/>
          </a:xfrm>
          <a:prstGeom prst="rect">
            <a:avLst/>
          </a:prstGeom>
          <a:noFill/>
        </p:spPr>
        <p:txBody>
          <a:bodyPr wrap="none">
            <a:spAutoFit/>
          </a:bodyPr>
          <a:lstStyle/>
          <a:p>
            <a:pPr>
              <a:defRPr/>
            </a:pPr>
            <a:r>
              <a:rPr lang="en-CA"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Software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CA" smtClean="0"/>
              <a:t>Usability Guidelines</a:t>
            </a:r>
          </a:p>
        </p:txBody>
      </p:sp>
      <p:sp>
        <p:nvSpPr>
          <p:cNvPr id="5" name="Slide Number Placeholder 4"/>
          <p:cNvSpPr>
            <a:spLocks noGrp="1"/>
          </p:cNvSpPr>
          <p:nvPr>
            <p:ph type="sldNum" sz="quarter" idx="12"/>
          </p:nvPr>
        </p:nvSpPr>
        <p:spPr/>
        <p:txBody>
          <a:bodyPr/>
          <a:lstStyle/>
          <a:p>
            <a:pPr>
              <a:defRPr/>
            </a:pPr>
            <a:fld id="{561C8A81-26E2-43E9-82A2-CFFCB3FD8568}" type="slidenum">
              <a:rPr lang="en-CA"/>
              <a:pPr>
                <a:defRPr/>
              </a:pPr>
              <a:t>13</a:t>
            </a:fld>
            <a:endParaRPr lang="en-CA"/>
          </a:p>
        </p:txBody>
      </p:sp>
      <p:sp>
        <p:nvSpPr>
          <p:cNvPr id="3" name="Content Placeholder 2"/>
          <p:cNvSpPr>
            <a:spLocks noGrp="1"/>
          </p:cNvSpPr>
          <p:nvPr>
            <p:ph sz="quarter" idx="1"/>
          </p:nvPr>
        </p:nvSpPr>
        <p:spPr/>
        <p:txBody>
          <a:bodyPr>
            <a:normAutofit fontScale="92500"/>
          </a:bodyPr>
          <a:lstStyle/>
          <a:p>
            <a:pPr marL="274320" indent="-274320" eaLnBrk="1" fontAlgn="auto" hangingPunct="1">
              <a:spcBef>
                <a:spcPts val="580"/>
              </a:spcBef>
              <a:spcAft>
                <a:spcPts val="0"/>
              </a:spcAft>
              <a:buFont typeface="Wingdings 2"/>
              <a:buNone/>
              <a:defRPr/>
            </a:pPr>
            <a:r>
              <a:rPr lang="en-CA" dirty="0" smtClean="0"/>
              <a:t>The set of evaluation guidelines, derived from a variety of sources:</a:t>
            </a:r>
          </a:p>
          <a:p>
            <a:pPr marL="457200" indent="-457200" eaLnBrk="1" fontAlgn="auto" hangingPunct="1">
              <a:spcBef>
                <a:spcPts val="580"/>
              </a:spcBef>
              <a:spcAft>
                <a:spcPts val="0"/>
              </a:spcAft>
              <a:buFont typeface="+mj-lt"/>
              <a:buAutoNum type="arabicPeriod"/>
              <a:defRPr/>
            </a:pPr>
            <a:r>
              <a:rPr lang="en-CA" dirty="0" smtClean="0"/>
              <a:t>Users should be aware of the steps they have to perform to complete a core task.</a:t>
            </a:r>
          </a:p>
          <a:p>
            <a:pPr marL="457200" indent="-457200" eaLnBrk="1" fontAlgn="auto" hangingPunct="1">
              <a:spcBef>
                <a:spcPts val="580"/>
              </a:spcBef>
              <a:spcAft>
                <a:spcPts val="0"/>
              </a:spcAft>
              <a:buFont typeface="+mj-lt"/>
              <a:buAutoNum type="arabicPeriod"/>
              <a:defRPr/>
            </a:pPr>
            <a:r>
              <a:rPr lang="en-CA" dirty="0" smtClean="0"/>
              <a:t>Users should be able to determine how to perform these tasks.</a:t>
            </a:r>
          </a:p>
          <a:p>
            <a:pPr marL="457200" indent="-457200" eaLnBrk="1" fontAlgn="auto" hangingPunct="1">
              <a:spcBef>
                <a:spcPts val="580"/>
              </a:spcBef>
              <a:spcAft>
                <a:spcPts val="0"/>
              </a:spcAft>
              <a:buFont typeface="+mj-lt"/>
              <a:buAutoNum type="arabicPeriod"/>
              <a:defRPr/>
            </a:pPr>
            <a:r>
              <a:rPr lang="en-CA" dirty="0" smtClean="0"/>
              <a:t>Users should know when they have successfully completed a core task.</a:t>
            </a:r>
          </a:p>
          <a:p>
            <a:pPr marL="457200" indent="-457200" eaLnBrk="1" fontAlgn="auto" hangingPunct="1">
              <a:spcBef>
                <a:spcPts val="580"/>
              </a:spcBef>
              <a:spcAft>
                <a:spcPts val="0"/>
              </a:spcAft>
              <a:buFont typeface="+mj-lt"/>
              <a:buAutoNum type="arabicPeriod"/>
              <a:defRPr/>
            </a:pPr>
            <a:r>
              <a:rPr lang="en-CA" dirty="0" smtClean="0"/>
              <a:t>Users should be able to recognize, diagnose, and recover from non-critical errors.</a:t>
            </a:r>
          </a:p>
          <a:p>
            <a:pPr marL="457200" indent="-457200" eaLnBrk="1" fontAlgn="auto" hangingPunct="1">
              <a:spcBef>
                <a:spcPts val="580"/>
              </a:spcBef>
              <a:spcAft>
                <a:spcPts val="0"/>
              </a:spcAft>
              <a:buFont typeface="+mj-lt"/>
              <a:buAutoNum type="arabicPeriod"/>
              <a:defRPr/>
            </a:pPr>
            <a:r>
              <a:rPr lang="en-CA" dirty="0" smtClean="0"/>
              <a:t>Users should not make dangerous errors from which they cannot recover.</a:t>
            </a:r>
          </a:p>
          <a:p>
            <a:pPr marL="857250" lvl="1" indent="-457200" eaLnBrk="1" fontAlgn="auto" hangingPunct="1">
              <a:spcBef>
                <a:spcPts val="370"/>
              </a:spcBef>
              <a:spcAft>
                <a:spcPts val="0"/>
              </a:spcAft>
              <a:buFont typeface="+mj-lt"/>
              <a:buAutoNum type="arabicPeriod"/>
              <a:defRPr/>
            </a:pPr>
            <a:endParaRPr lang="en-CA"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CA" smtClean="0"/>
              <a:t>Dangerous Errors</a:t>
            </a:r>
          </a:p>
        </p:txBody>
      </p:sp>
      <p:sp>
        <p:nvSpPr>
          <p:cNvPr id="5" name="Slide Number Placeholder 4"/>
          <p:cNvSpPr>
            <a:spLocks noGrp="1"/>
          </p:cNvSpPr>
          <p:nvPr>
            <p:ph type="sldNum" sz="quarter" idx="12"/>
          </p:nvPr>
        </p:nvSpPr>
        <p:spPr/>
        <p:txBody>
          <a:bodyPr/>
          <a:lstStyle/>
          <a:p>
            <a:pPr>
              <a:defRPr/>
            </a:pPr>
            <a:fld id="{2384D2A3-9A91-4192-BD69-3EB5A2A86CD0}" type="slidenum">
              <a:rPr lang="en-CA"/>
              <a:pPr>
                <a:defRPr/>
              </a:pPr>
              <a:t>14</a:t>
            </a:fld>
            <a:endParaRPr lang="en-CA"/>
          </a:p>
        </p:txBody>
      </p:sp>
      <p:sp>
        <p:nvSpPr>
          <p:cNvPr id="19460" name="Content Placeholder 2"/>
          <p:cNvSpPr>
            <a:spLocks noGrp="1"/>
          </p:cNvSpPr>
          <p:nvPr>
            <p:ph sz="quarter" idx="1"/>
          </p:nvPr>
        </p:nvSpPr>
        <p:spPr/>
        <p:txBody>
          <a:bodyPr/>
          <a:lstStyle/>
          <a:p>
            <a:pPr marL="457200" indent="-457200" eaLnBrk="1" hangingPunct="1"/>
            <a:r>
              <a:rPr lang="en-CA" smtClean="0"/>
              <a:t>Users should not make dangerous errors from which they cannot recover:</a:t>
            </a:r>
          </a:p>
          <a:p>
            <a:pPr marL="857250" lvl="1" indent="-457200" eaLnBrk="1" hangingPunct="1">
              <a:buFont typeface="Arial" charset="0"/>
              <a:buChar char="•"/>
            </a:pPr>
            <a:r>
              <a:rPr lang="en-CA" smtClean="0"/>
              <a:t>False sense of completion.</a:t>
            </a:r>
          </a:p>
          <a:p>
            <a:pPr marL="857250" lvl="1" indent="-457200" eaLnBrk="1" hangingPunct="1">
              <a:buFont typeface="Arial" charset="0"/>
              <a:buChar char="•"/>
            </a:pPr>
            <a:r>
              <a:rPr lang="en-CA" smtClean="0"/>
              <a:t>DNS leaks.</a:t>
            </a:r>
          </a:p>
          <a:p>
            <a:pPr marL="857250" lvl="1" indent="-457200" eaLnBrk="1" hangingPunct="1">
              <a:buFont typeface="Arial" charset="0"/>
              <a:buChar char="•"/>
            </a:pPr>
            <a:r>
              <a:rPr lang="en-CA" smtClean="0"/>
              <a:t>Applets, Flash, and client-side scripting can be exploited.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CA" smtClean="0"/>
              <a:t>Usability Guidelines</a:t>
            </a:r>
          </a:p>
        </p:txBody>
      </p:sp>
      <p:sp>
        <p:nvSpPr>
          <p:cNvPr id="5" name="Slide Number Placeholder 4"/>
          <p:cNvSpPr>
            <a:spLocks noGrp="1"/>
          </p:cNvSpPr>
          <p:nvPr>
            <p:ph type="sldNum" sz="quarter" idx="12"/>
          </p:nvPr>
        </p:nvSpPr>
        <p:spPr/>
        <p:txBody>
          <a:bodyPr/>
          <a:lstStyle/>
          <a:p>
            <a:pPr>
              <a:defRPr/>
            </a:pPr>
            <a:fld id="{597C29C3-4C3A-4794-8A0A-576AEE2774FA}" type="slidenum">
              <a:rPr lang="en-CA"/>
              <a:pPr>
                <a:defRPr/>
              </a:pPr>
              <a:t>15</a:t>
            </a:fld>
            <a:endParaRPr lang="en-CA"/>
          </a:p>
        </p:txBody>
      </p:sp>
      <p:sp>
        <p:nvSpPr>
          <p:cNvPr id="3" name="Content Placeholder 2"/>
          <p:cNvSpPr>
            <a:spLocks noGrp="1"/>
          </p:cNvSpPr>
          <p:nvPr>
            <p:ph sz="quarter" idx="1"/>
          </p:nvPr>
        </p:nvSpPr>
        <p:spPr/>
        <p:txBody>
          <a:bodyPr>
            <a:normAutofit fontScale="92500" lnSpcReduction="20000"/>
          </a:bodyPr>
          <a:lstStyle/>
          <a:p>
            <a:pPr marL="274320" indent="-274320" eaLnBrk="1" fontAlgn="auto" hangingPunct="1">
              <a:spcBef>
                <a:spcPts val="580"/>
              </a:spcBef>
              <a:spcAft>
                <a:spcPts val="0"/>
              </a:spcAft>
              <a:buFont typeface="Wingdings 2"/>
              <a:buNone/>
              <a:defRPr/>
            </a:pPr>
            <a:r>
              <a:rPr lang="en-CA" dirty="0" smtClean="0"/>
              <a:t>The set of evaluation guidelines, derived from a variety of sources:</a:t>
            </a:r>
          </a:p>
          <a:p>
            <a:pPr marL="457200" indent="-457200" eaLnBrk="1" fontAlgn="auto" hangingPunct="1">
              <a:spcBef>
                <a:spcPts val="580"/>
              </a:spcBef>
              <a:spcAft>
                <a:spcPts val="0"/>
              </a:spcAft>
              <a:buFont typeface="+mj-lt"/>
              <a:buAutoNum type="arabicPeriod"/>
              <a:defRPr/>
            </a:pPr>
            <a:r>
              <a:rPr lang="en-CA" dirty="0" smtClean="0"/>
              <a:t>Users should be aware of the steps they have to perform to complete a core task.</a:t>
            </a:r>
          </a:p>
          <a:p>
            <a:pPr marL="457200" indent="-457200" eaLnBrk="1" fontAlgn="auto" hangingPunct="1">
              <a:spcBef>
                <a:spcPts val="580"/>
              </a:spcBef>
              <a:spcAft>
                <a:spcPts val="0"/>
              </a:spcAft>
              <a:buFont typeface="+mj-lt"/>
              <a:buAutoNum type="arabicPeriod"/>
              <a:defRPr/>
            </a:pPr>
            <a:r>
              <a:rPr lang="en-CA" dirty="0" smtClean="0"/>
              <a:t>Users should be able to determine how to perform these tasks.</a:t>
            </a:r>
          </a:p>
          <a:p>
            <a:pPr marL="457200" indent="-457200" eaLnBrk="1" fontAlgn="auto" hangingPunct="1">
              <a:spcBef>
                <a:spcPts val="580"/>
              </a:spcBef>
              <a:spcAft>
                <a:spcPts val="0"/>
              </a:spcAft>
              <a:buFont typeface="+mj-lt"/>
              <a:buAutoNum type="arabicPeriod"/>
              <a:defRPr/>
            </a:pPr>
            <a:r>
              <a:rPr lang="en-CA" dirty="0" smtClean="0"/>
              <a:t>Users should know when they have successfully completed a core task.</a:t>
            </a:r>
          </a:p>
          <a:p>
            <a:pPr marL="457200" indent="-457200" eaLnBrk="1" fontAlgn="auto" hangingPunct="1">
              <a:spcBef>
                <a:spcPts val="580"/>
              </a:spcBef>
              <a:spcAft>
                <a:spcPts val="0"/>
              </a:spcAft>
              <a:buFont typeface="+mj-lt"/>
              <a:buAutoNum type="arabicPeriod"/>
              <a:defRPr/>
            </a:pPr>
            <a:r>
              <a:rPr lang="en-CA" dirty="0" smtClean="0"/>
              <a:t>Users should be able to recognize, diagnose, and recover from non-critical errors.</a:t>
            </a:r>
          </a:p>
          <a:p>
            <a:pPr marL="457200" indent="-457200" eaLnBrk="1" fontAlgn="auto" hangingPunct="1">
              <a:spcBef>
                <a:spcPts val="580"/>
              </a:spcBef>
              <a:spcAft>
                <a:spcPts val="0"/>
              </a:spcAft>
              <a:buFont typeface="+mj-lt"/>
              <a:buAutoNum type="arabicPeriod"/>
              <a:defRPr/>
            </a:pPr>
            <a:r>
              <a:rPr lang="en-CA" dirty="0" smtClean="0"/>
              <a:t>Users should not make dangerous errors from which they cannot recover.</a:t>
            </a:r>
          </a:p>
          <a:p>
            <a:pPr marL="457200" indent="-457200" eaLnBrk="1" fontAlgn="auto" hangingPunct="1">
              <a:spcBef>
                <a:spcPts val="580"/>
              </a:spcBef>
              <a:spcAft>
                <a:spcPts val="0"/>
              </a:spcAft>
              <a:buFont typeface="+mj-lt"/>
              <a:buAutoNum type="arabicPeriod"/>
              <a:defRPr/>
            </a:pPr>
            <a:r>
              <a:rPr lang="en-CA" dirty="0" smtClean="0"/>
              <a:t>Users should be sufficiently comfortable with the interface to continue using it.</a:t>
            </a:r>
          </a:p>
          <a:p>
            <a:pPr marL="457200" indent="-457200" eaLnBrk="1" fontAlgn="auto" hangingPunct="1">
              <a:spcBef>
                <a:spcPts val="580"/>
              </a:spcBef>
              <a:spcAft>
                <a:spcPts val="0"/>
              </a:spcAft>
              <a:buFont typeface="+mj-lt"/>
              <a:buAutoNum type="arabicPeriod"/>
              <a:defRPr/>
            </a:pPr>
            <a:r>
              <a:rPr lang="en-CA" dirty="0" smtClean="0"/>
              <a:t>Users should be aware the application’s status at all times.</a:t>
            </a:r>
            <a:endParaRPr lang="en-CA"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CA" smtClean="0"/>
              <a:t>Tor Installation (Task 1)</a:t>
            </a:r>
          </a:p>
        </p:txBody>
      </p:sp>
      <p:sp>
        <p:nvSpPr>
          <p:cNvPr id="6" name="Slide Number Placeholder 5"/>
          <p:cNvSpPr>
            <a:spLocks noGrp="1"/>
          </p:cNvSpPr>
          <p:nvPr>
            <p:ph type="sldNum" sz="quarter" idx="12"/>
          </p:nvPr>
        </p:nvSpPr>
        <p:spPr/>
        <p:txBody>
          <a:bodyPr/>
          <a:lstStyle/>
          <a:p>
            <a:pPr>
              <a:defRPr/>
            </a:pPr>
            <a:fld id="{A40322B5-4D3D-448B-9513-E9326CF20D47}" type="slidenum">
              <a:rPr lang="en-CA"/>
              <a:pPr>
                <a:defRPr/>
              </a:pPr>
              <a:t>16</a:t>
            </a:fld>
            <a:endParaRPr lang="en-CA"/>
          </a:p>
        </p:txBody>
      </p:sp>
      <p:sp>
        <p:nvSpPr>
          <p:cNvPr id="25603" name="Content Placeholder 2"/>
          <p:cNvSpPr>
            <a:spLocks noGrp="1"/>
          </p:cNvSpPr>
          <p:nvPr>
            <p:ph sz="quarter" idx="1"/>
          </p:nvPr>
        </p:nvSpPr>
        <p:spPr>
          <a:xfrm>
            <a:off x="685800" y="1071563"/>
            <a:ext cx="7772400" cy="4267200"/>
          </a:xfrm>
        </p:spPr>
        <p:txBody>
          <a:bodyPr>
            <a:normAutofit fontScale="85000" lnSpcReduction="20000"/>
          </a:bodyPr>
          <a:lstStyle/>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Tor is available from </a:t>
            </a:r>
            <a:r>
              <a:rPr lang="en-CA" dirty="0" smtClean="0">
                <a:solidFill>
                  <a:srgbClr val="C00000"/>
                </a:solidFill>
              </a:rPr>
              <a:t>tor.eff.org</a:t>
            </a:r>
            <a:r>
              <a:rPr lang="en-CA" dirty="0" smtClean="0"/>
              <a:t>.</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Tx/>
              <a:buChar char="•"/>
              <a:defRPr/>
            </a:pPr>
            <a:r>
              <a:rPr lang="en-CA" dirty="0" smtClean="0"/>
              <a:t>Development, experimental, alpha used interchangeably.  </a:t>
            </a:r>
          </a:p>
          <a:p>
            <a:pPr marL="274320" indent="-274320" eaLnBrk="1" fontAlgn="auto" hangingPunct="1">
              <a:spcBef>
                <a:spcPts val="580"/>
              </a:spcBef>
              <a:spcAft>
                <a:spcPts val="0"/>
              </a:spcAft>
              <a:buFontTx/>
              <a:buChar char="•"/>
              <a:defRPr/>
            </a:pPr>
            <a:r>
              <a:rPr lang="en-CA" dirty="0" smtClean="0"/>
              <a:t>Wizard-style installation. It is however scarce on information (for example, there is no indication what Vidalia is).</a:t>
            </a:r>
          </a:p>
          <a:p>
            <a:pPr marL="274320" indent="-274320" eaLnBrk="1" fontAlgn="auto" hangingPunct="1">
              <a:spcBef>
                <a:spcPts val="580"/>
              </a:spcBef>
              <a:spcAft>
                <a:spcPts val="0"/>
              </a:spcAft>
              <a:buFontTx/>
              <a:buChar char="•"/>
              <a:defRPr/>
            </a:pPr>
            <a:r>
              <a:rPr lang="en-CA" dirty="0" smtClean="0"/>
              <a:t>Last dialogue: “Please see </a:t>
            </a:r>
            <a:r>
              <a:rPr lang="en-CA" dirty="0" smtClean="0">
                <a:solidFill>
                  <a:srgbClr val="C00000"/>
                </a:solidFill>
              </a:rPr>
              <a:t>http://tor.eff.org/docs/tor-doc-win32.html</a:t>
            </a:r>
            <a:r>
              <a:rPr lang="en-CA" dirty="0" smtClean="0"/>
              <a:t> to learn how to configure your applications to use Tor.”</a:t>
            </a:r>
          </a:p>
          <a:p>
            <a:pPr marL="274320" indent="-274320" eaLnBrk="1" fontAlgn="auto" hangingPunct="1">
              <a:spcBef>
                <a:spcPts val="580"/>
              </a:spcBef>
              <a:spcAft>
                <a:spcPts val="0"/>
              </a:spcAft>
              <a:buFont typeface="Wingdings 2"/>
              <a:buNone/>
              <a:defRPr/>
            </a:pPr>
            <a:endParaRPr lang="en-CA" dirty="0" smtClean="0"/>
          </a:p>
        </p:txBody>
      </p:sp>
      <p:pic>
        <p:nvPicPr>
          <p:cNvPr id="21509" name="Picture 3"/>
          <p:cNvPicPr>
            <a:picLocks noChangeAspect="1" noChangeArrowheads="1"/>
          </p:cNvPicPr>
          <p:nvPr/>
        </p:nvPicPr>
        <p:blipFill>
          <a:blip r:embed="rId3"/>
          <a:srcRect/>
          <a:stretch>
            <a:fillRect/>
          </a:stretch>
        </p:blipFill>
        <p:spPr bwMode="auto">
          <a:xfrm>
            <a:off x="714375" y="1785938"/>
            <a:ext cx="7715250" cy="167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CA" smtClean="0"/>
              <a:t>Manual Configuration (Task 2)</a:t>
            </a:r>
          </a:p>
        </p:txBody>
      </p:sp>
      <p:sp>
        <p:nvSpPr>
          <p:cNvPr id="5" name="Slide Number Placeholder 4"/>
          <p:cNvSpPr>
            <a:spLocks noGrp="1"/>
          </p:cNvSpPr>
          <p:nvPr>
            <p:ph type="sldNum" sz="quarter" idx="12"/>
          </p:nvPr>
        </p:nvSpPr>
        <p:spPr/>
        <p:txBody>
          <a:bodyPr/>
          <a:lstStyle/>
          <a:p>
            <a:pPr>
              <a:defRPr/>
            </a:pPr>
            <a:fld id="{06A08C66-932D-4768-A590-05E3961BA04B}" type="slidenum">
              <a:rPr lang="en-CA"/>
              <a:pPr>
                <a:defRPr/>
              </a:pPr>
              <a:t>17</a:t>
            </a:fld>
            <a:endParaRPr lang="en-CA"/>
          </a:p>
        </p:txBody>
      </p:sp>
      <p:sp>
        <p:nvSpPr>
          <p:cNvPr id="26627" name="Content Placeholder 2"/>
          <p:cNvSpPr>
            <a:spLocks noGrp="1"/>
          </p:cNvSpPr>
          <p:nvPr>
            <p:ph sz="quarter" idx="1"/>
          </p:nvPr>
        </p:nvSpPr>
        <p:spPr/>
        <p:txBody>
          <a:bodyPr>
            <a:normAutofit fontScale="92500"/>
          </a:bodyPr>
          <a:lstStyle/>
          <a:p>
            <a:pPr marL="274320" indent="-274320" eaLnBrk="1" fontAlgn="auto" hangingPunct="1">
              <a:spcBef>
                <a:spcPts val="580"/>
              </a:spcBef>
              <a:spcAft>
                <a:spcPts val="0"/>
              </a:spcAft>
              <a:buFont typeface="Wingdings 2"/>
              <a:buNone/>
              <a:defRPr/>
            </a:pPr>
            <a:r>
              <a:rPr lang="en-CA" dirty="0" smtClean="0"/>
              <a:t>Manually configuring Tor requires a guide with inter-application documentation.</a:t>
            </a:r>
          </a:p>
          <a:p>
            <a:pPr marL="274320" indent="-274320" eaLnBrk="1" fontAlgn="auto" hangingPunct="1">
              <a:spcBef>
                <a:spcPts val="580"/>
              </a:spcBef>
              <a:spcAft>
                <a:spcPts val="0"/>
              </a:spcAft>
              <a:buFont typeface="Wingdings 2"/>
              <a:buNone/>
              <a:defRPr/>
            </a:pPr>
            <a:r>
              <a:rPr lang="en-CA" dirty="0" smtClean="0"/>
              <a:t>The documentation informs the user what Vidalia and </a:t>
            </a:r>
            <a:r>
              <a:rPr lang="en-CA" dirty="0" err="1" smtClean="0"/>
              <a:t>Privoxy</a:t>
            </a:r>
            <a:r>
              <a:rPr lang="en-CA" dirty="0" smtClean="0"/>
              <a:t> are, however this would be more useful before installation.</a:t>
            </a:r>
          </a:p>
          <a:p>
            <a:pPr marL="274320" indent="-274320" eaLnBrk="1" fontAlgn="auto" hangingPunct="1">
              <a:spcBef>
                <a:spcPts val="580"/>
              </a:spcBef>
              <a:spcAft>
                <a:spcPts val="0"/>
              </a:spcAft>
              <a:buFont typeface="Wingdings 2"/>
              <a:buNone/>
              <a:defRPr/>
            </a:pPr>
            <a:r>
              <a:rPr lang="en-CA" dirty="0" smtClean="0"/>
              <a:t>The documentation offers, “to </a:t>
            </a:r>
            <a:r>
              <a:rPr lang="en-CA" dirty="0" err="1" smtClean="0"/>
              <a:t>Torify</a:t>
            </a:r>
            <a:r>
              <a:rPr lang="en-CA" dirty="0" smtClean="0"/>
              <a:t> ... applications that support HTTP proxies, just point them at </a:t>
            </a:r>
            <a:r>
              <a:rPr lang="en-CA" dirty="0" err="1" smtClean="0"/>
              <a:t>Privoxy</a:t>
            </a:r>
            <a:r>
              <a:rPr lang="en-CA" dirty="0" smtClean="0"/>
              <a:t> (that is, </a:t>
            </a:r>
            <a:r>
              <a:rPr lang="en-CA" dirty="0" err="1" smtClean="0"/>
              <a:t>localhost</a:t>
            </a:r>
            <a:r>
              <a:rPr lang="en-CA" dirty="0" smtClean="0"/>
              <a:t> port 8118)” and also links to a second document: “How To </a:t>
            </a:r>
            <a:r>
              <a:rPr lang="en-CA" dirty="0" err="1" smtClean="0"/>
              <a:t>Torify</a:t>
            </a:r>
            <a:r>
              <a:rPr lang="en-CA" dirty="0" smtClean="0"/>
              <a:t>.”</a:t>
            </a:r>
          </a:p>
          <a:p>
            <a:pPr marL="274320" indent="-274320" eaLnBrk="1" fontAlgn="auto" hangingPunct="1">
              <a:spcBef>
                <a:spcPts val="580"/>
              </a:spcBef>
              <a:spcAft>
                <a:spcPts val="0"/>
              </a:spcAft>
              <a:buFont typeface="Wingdings 2"/>
              <a:buNone/>
              <a:defRPr/>
            </a:pPr>
            <a:r>
              <a:rPr lang="en-CA" dirty="0" smtClean="0"/>
              <a:t>The second document uses unfamiliar language and offers two methods of configuring Firefox. Its unclear to the novice user which method should be pursued (and the intended method is listed second).</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CA" smtClean="0"/>
              <a:t>Configuring Firefox</a:t>
            </a:r>
          </a:p>
        </p:txBody>
      </p:sp>
      <p:sp>
        <p:nvSpPr>
          <p:cNvPr id="6" name="Slide Number Placeholder 5"/>
          <p:cNvSpPr>
            <a:spLocks noGrp="1"/>
          </p:cNvSpPr>
          <p:nvPr>
            <p:ph type="sldNum" sz="quarter" idx="12"/>
          </p:nvPr>
        </p:nvSpPr>
        <p:spPr/>
        <p:txBody>
          <a:bodyPr/>
          <a:lstStyle/>
          <a:p>
            <a:pPr>
              <a:defRPr/>
            </a:pPr>
            <a:fld id="{A162006D-4EF0-4545-881A-6457B4372783}" type="slidenum">
              <a:rPr lang="en-CA"/>
              <a:pPr>
                <a:defRPr/>
              </a:pPr>
              <a:t>18</a:t>
            </a:fld>
            <a:endParaRPr lang="en-CA"/>
          </a:p>
        </p:txBody>
      </p:sp>
      <p:pic>
        <p:nvPicPr>
          <p:cNvPr id="23556" name="Content Placeholder 5" descr="set.jpg"/>
          <p:cNvPicPr>
            <a:picLocks noGrp="1" noChangeAspect="1"/>
          </p:cNvPicPr>
          <p:nvPr>
            <p:ph sz="quarter" idx="1"/>
          </p:nvPr>
        </p:nvPicPr>
        <p:blipFill>
          <a:blip r:embed="rId3"/>
          <a:srcRect/>
          <a:stretch>
            <a:fillRect/>
          </a:stretch>
        </p:blipFill>
        <p:spPr>
          <a:xfrm>
            <a:off x="914400" y="1954213"/>
            <a:ext cx="3749675" cy="3559175"/>
          </a:xfrm>
        </p:spPr>
      </p:pic>
      <p:sp>
        <p:nvSpPr>
          <p:cNvPr id="4" name="Content Placeholder 3"/>
          <p:cNvSpPr>
            <a:spLocks noGrp="1"/>
          </p:cNvSpPr>
          <p:nvPr>
            <p:ph sz="quarter" idx="2"/>
          </p:nvPr>
        </p:nvSpPr>
        <p:spPr>
          <a:xfrm>
            <a:off x="4933950" y="1447800"/>
            <a:ext cx="3749675" cy="4572000"/>
          </a:xfrm>
        </p:spPr>
        <p:txBody>
          <a:bodyPr>
            <a:normAutofit/>
          </a:bodyPr>
          <a:lstStyle/>
          <a:p>
            <a:pPr marL="274320" indent="-274320" eaLnBrk="1" fontAlgn="auto" hangingPunct="1">
              <a:spcBef>
                <a:spcPts val="580"/>
              </a:spcBef>
              <a:spcAft>
                <a:spcPts val="0"/>
              </a:spcAft>
              <a:buFont typeface="Wingdings 2" pitchFamily="18" charset="2"/>
              <a:buNone/>
              <a:defRPr/>
            </a:pPr>
            <a:r>
              <a:rPr lang="en-CA" sz="2800" dirty="0" smtClean="0"/>
              <a:t>Two options: </a:t>
            </a:r>
          </a:p>
          <a:p>
            <a:pPr marL="514350" indent="-514350" eaLnBrk="1" fontAlgn="auto" hangingPunct="1">
              <a:spcBef>
                <a:spcPts val="580"/>
              </a:spcBef>
              <a:spcAft>
                <a:spcPts val="0"/>
              </a:spcAft>
              <a:buFont typeface="+mj-lt"/>
              <a:buAutoNum type="arabicPeriod"/>
              <a:defRPr/>
            </a:pPr>
            <a:r>
              <a:rPr lang="en-CA" sz="2800" dirty="0" smtClean="0"/>
              <a:t>Set HTTP and use this proxy for all protocols.</a:t>
            </a:r>
          </a:p>
          <a:p>
            <a:pPr marL="514350" indent="-514350" eaLnBrk="1" fontAlgn="auto" hangingPunct="1">
              <a:spcBef>
                <a:spcPts val="580"/>
              </a:spcBef>
              <a:spcAft>
                <a:spcPts val="0"/>
              </a:spcAft>
              <a:buFont typeface="+mj-lt"/>
              <a:buAutoNum type="arabicPeriod"/>
              <a:defRPr/>
            </a:pPr>
            <a:r>
              <a:rPr lang="en-CA" sz="2800" dirty="0" smtClean="0"/>
              <a:t>Specify each individually.</a:t>
            </a:r>
          </a:p>
          <a:p>
            <a:pPr marL="514350" indent="-514350" eaLnBrk="1" fontAlgn="auto" hangingPunct="1">
              <a:spcBef>
                <a:spcPts val="580"/>
              </a:spcBef>
              <a:spcAft>
                <a:spcPts val="0"/>
              </a:spcAft>
              <a:buFont typeface="Wingdings 2" pitchFamily="18" charset="2"/>
              <a:buNone/>
              <a:defRPr/>
            </a:pPr>
            <a:endParaRPr lang="en-CA" sz="2800" dirty="0" smtClean="0"/>
          </a:p>
          <a:p>
            <a:pPr marL="514350" indent="-514350" eaLnBrk="1" fontAlgn="auto" hangingPunct="1">
              <a:spcBef>
                <a:spcPts val="580"/>
              </a:spcBef>
              <a:spcAft>
                <a:spcPts val="0"/>
              </a:spcAft>
              <a:buFont typeface="Wingdings 2" pitchFamily="18" charset="2"/>
              <a:buNone/>
              <a:defRPr/>
            </a:pPr>
            <a:r>
              <a:rPr lang="en-CA" sz="2800" dirty="0" smtClean="0"/>
              <a:t>Both are suggested but not distinguished.</a:t>
            </a:r>
            <a:endParaRPr lang="en-CA"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CA" smtClean="0"/>
              <a:t>Running Applications</a:t>
            </a:r>
          </a:p>
        </p:txBody>
      </p:sp>
      <p:sp>
        <p:nvSpPr>
          <p:cNvPr id="7" name="Slide Number Placeholder 6"/>
          <p:cNvSpPr>
            <a:spLocks noGrp="1"/>
          </p:cNvSpPr>
          <p:nvPr>
            <p:ph type="sldNum" sz="quarter" idx="12"/>
          </p:nvPr>
        </p:nvSpPr>
        <p:spPr/>
        <p:txBody>
          <a:bodyPr/>
          <a:lstStyle/>
          <a:p>
            <a:pPr>
              <a:defRPr/>
            </a:pPr>
            <a:fld id="{7B8F8DEB-B0AD-45BB-9EAF-870878780CCD}" type="slidenum">
              <a:rPr lang="en-CA"/>
              <a:pPr>
                <a:defRPr/>
              </a:pPr>
              <a:t>19</a:t>
            </a:fld>
            <a:endParaRPr lang="en-CA"/>
          </a:p>
        </p:txBody>
      </p:sp>
      <p:sp>
        <p:nvSpPr>
          <p:cNvPr id="24580" name="Content Placeholder 2"/>
          <p:cNvSpPr>
            <a:spLocks noGrp="1"/>
          </p:cNvSpPr>
          <p:nvPr>
            <p:ph sz="quarter" idx="1"/>
          </p:nvPr>
        </p:nvSpPr>
        <p:spPr/>
        <p:txBody>
          <a:bodyPr/>
          <a:lstStyle/>
          <a:p>
            <a:pPr eaLnBrk="1" hangingPunct="1"/>
            <a:r>
              <a:rPr lang="en-CA" smtClean="0"/>
              <a:t>By default, Vidalia and Privoxy auto-start at boot time. If they did not, it would be unclear what applications a user needs to run.</a:t>
            </a:r>
          </a:p>
          <a:p>
            <a:pPr eaLnBrk="1" hangingPunct="1"/>
            <a:endParaRPr lang="en-CA" smtClean="0"/>
          </a:p>
          <a:p>
            <a:pPr eaLnBrk="1" hangingPunct="1"/>
            <a:r>
              <a:rPr lang="en-CA" smtClean="0"/>
              <a:t>Privoxy is enabled by default.</a:t>
            </a:r>
          </a:p>
          <a:p>
            <a:pPr eaLnBrk="1" hangingPunct="1"/>
            <a:endParaRPr lang="en-CA" smtClean="0"/>
          </a:p>
          <a:p>
            <a:pPr eaLnBrk="1" hangingPunct="1"/>
            <a:r>
              <a:rPr lang="en-CA" smtClean="0"/>
              <a:t>Vidalia is stopped by default.</a:t>
            </a:r>
          </a:p>
          <a:p>
            <a:pPr eaLnBrk="1" hangingPunct="1"/>
            <a:endParaRPr lang="en-CA" smtClean="0"/>
          </a:p>
        </p:txBody>
      </p:sp>
      <p:pic>
        <p:nvPicPr>
          <p:cNvPr id="24581" name="Picture 5" descr="torgui.jpg"/>
          <p:cNvPicPr>
            <a:picLocks noChangeAspect="1"/>
          </p:cNvPicPr>
          <p:nvPr/>
        </p:nvPicPr>
        <p:blipFill>
          <a:blip r:embed="rId3"/>
          <a:srcRect/>
          <a:stretch>
            <a:fillRect/>
          </a:stretch>
        </p:blipFill>
        <p:spPr bwMode="auto">
          <a:xfrm>
            <a:off x="4857750" y="2681288"/>
            <a:ext cx="1524000" cy="2319337"/>
          </a:xfrm>
          <a:prstGeom prst="rect">
            <a:avLst/>
          </a:prstGeom>
          <a:noFill/>
          <a:ln w="9525">
            <a:noFill/>
            <a:miter lim="800000"/>
            <a:headEnd/>
            <a:tailEnd/>
          </a:ln>
        </p:spPr>
      </p:pic>
      <p:pic>
        <p:nvPicPr>
          <p:cNvPr id="24582" name="Picture 6" descr="privoxygui.jpg"/>
          <p:cNvPicPr>
            <a:picLocks noChangeAspect="1"/>
          </p:cNvPicPr>
          <p:nvPr/>
        </p:nvPicPr>
        <p:blipFill>
          <a:blip r:embed="rId4"/>
          <a:srcRect/>
          <a:stretch>
            <a:fillRect/>
          </a:stretch>
        </p:blipFill>
        <p:spPr bwMode="auto">
          <a:xfrm>
            <a:off x="6643688" y="4000500"/>
            <a:ext cx="1524000" cy="99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CA" smtClean="0"/>
              <a:t>Introduction</a:t>
            </a:r>
          </a:p>
        </p:txBody>
      </p:sp>
      <p:sp>
        <p:nvSpPr>
          <p:cNvPr id="5" name="Slide Number Placeholder 4"/>
          <p:cNvSpPr>
            <a:spLocks noGrp="1"/>
          </p:cNvSpPr>
          <p:nvPr>
            <p:ph type="sldNum" sz="quarter" idx="12"/>
          </p:nvPr>
        </p:nvSpPr>
        <p:spPr/>
        <p:txBody>
          <a:bodyPr/>
          <a:lstStyle/>
          <a:p>
            <a:pPr>
              <a:defRPr/>
            </a:pPr>
            <a:fld id="{3AC6B68D-2446-4445-A20F-DE8BD7CEF48F}" type="slidenum">
              <a:rPr lang="en-CA"/>
              <a:pPr>
                <a:defRPr/>
              </a:pPr>
              <a:t>2</a:t>
            </a:fld>
            <a:endParaRPr lang="en-CA"/>
          </a:p>
        </p:txBody>
      </p:sp>
      <p:sp>
        <p:nvSpPr>
          <p:cNvPr id="3" name="Content Placeholder 2"/>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None/>
              <a:defRPr/>
            </a:pPr>
            <a:r>
              <a:rPr lang="en-CA" dirty="0" smtClean="0"/>
              <a:t>A comparison of four deployment methods of Tor for Firefox:</a:t>
            </a:r>
          </a:p>
          <a:p>
            <a:pPr marL="457200" indent="-457200" eaLnBrk="1" fontAlgn="auto" hangingPunct="1">
              <a:spcBef>
                <a:spcPts val="580"/>
              </a:spcBef>
              <a:spcAft>
                <a:spcPts val="0"/>
              </a:spcAft>
              <a:buFont typeface="+mj-lt"/>
              <a:buAutoNum type="arabicPeriod"/>
              <a:defRPr/>
            </a:pPr>
            <a:r>
              <a:rPr lang="en-CA" dirty="0" smtClean="0">
                <a:solidFill>
                  <a:srgbClr val="990000"/>
                </a:solidFill>
              </a:rPr>
              <a:t>Tor, </a:t>
            </a:r>
            <a:r>
              <a:rPr lang="en-CA" dirty="0" err="1" smtClean="0">
                <a:solidFill>
                  <a:srgbClr val="990000"/>
                </a:solidFill>
              </a:rPr>
              <a:t>Privoxy</a:t>
            </a:r>
            <a:r>
              <a:rPr lang="en-CA" dirty="0" smtClean="0">
                <a:solidFill>
                  <a:srgbClr val="990000"/>
                </a:solidFill>
              </a:rPr>
              <a:t>, and Vidalia</a:t>
            </a:r>
          </a:p>
          <a:p>
            <a:pPr marL="457200" indent="-457200" eaLnBrk="1" fontAlgn="auto" hangingPunct="1">
              <a:spcBef>
                <a:spcPts val="580"/>
              </a:spcBef>
              <a:spcAft>
                <a:spcPts val="0"/>
              </a:spcAft>
              <a:buFont typeface="+mj-lt"/>
              <a:buAutoNum type="arabicPeriod"/>
              <a:defRPr/>
            </a:pPr>
            <a:r>
              <a:rPr lang="en-CA" dirty="0" err="1" smtClean="0">
                <a:solidFill>
                  <a:srgbClr val="990000"/>
                </a:solidFill>
              </a:rPr>
              <a:t>Torbutton</a:t>
            </a:r>
            <a:endParaRPr lang="en-CA" dirty="0" smtClean="0">
              <a:solidFill>
                <a:srgbClr val="990000"/>
              </a:solidFill>
            </a:endParaRPr>
          </a:p>
          <a:p>
            <a:pPr marL="457200" indent="-457200" eaLnBrk="1" fontAlgn="auto" hangingPunct="1">
              <a:spcBef>
                <a:spcPts val="580"/>
              </a:spcBef>
              <a:spcAft>
                <a:spcPts val="0"/>
              </a:spcAft>
              <a:buFont typeface="+mj-lt"/>
              <a:buAutoNum type="arabicPeriod"/>
              <a:defRPr/>
            </a:pPr>
            <a:r>
              <a:rPr lang="en-CA" dirty="0" err="1" smtClean="0">
                <a:solidFill>
                  <a:srgbClr val="990000"/>
                </a:solidFill>
              </a:rPr>
              <a:t>FoxyProxy</a:t>
            </a:r>
            <a:endParaRPr lang="en-CA" dirty="0" smtClean="0">
              <a:solidFill>
                <a:srgbClr val="990000"/>
              </a:solidFill>
            </a:endParaRPr>
          </a:p>
          <a:p>
            <a:pPr marL="457200" indent="-457200" eaLnBrk="1" fontAlgn="auto" hangingPunct="1">
              <a:spcBef>
                <a:spcPts val="580"/>
              </a:spcBef>
              <a:spcAft>
                <a:spcPts val="0"/>
              </a:spcAft>
              <a:buFont typeface="+mj-lt"/>
              <a:buAutoNum type="arabicPeriod"/>
              <a:defRPr/>
            </a:pPr>
            <a:r>
              <a:rPr lang="en-CA" dirty="0" err="1" smtClean="0">
                <a:solidFill>
                  <a:srgbClr val="990000"/>
                </a:solidFill>
              </a:rPr>
              <a:t>XeroBank</a:t>
            </a:r>
            <a:r>
              <a:rPr lang="en-CA" dirty="0" smtClean="0">
                <a:solidFill>
                  <a:srgbClr val="990000"/>
                </a:solidFill>
              </a:rPr>
              <a:t> (nee </a:t>
            </a:r>
            <a:r>
              <a:rPr lang="en-CA" dirty="0" err="1" smtClean="0">
                <a:solidFill>
                  <a:srgbClr val="990000"/>
                </a:solidFill>
              </a:rPr>
              <a:t>Torpark</a:t>
            </a:r>
            <a:r>
              <a:rPr lang="en-CA" dirty="0" smtClean="0">
                <a:solidFill>
                  <a:srgbClr val="990000"/>
                </a:solidFill>
              </a:rPr>
              <a:t>)</a:t>
            </a:r>
          </a:p>
          <a:p>
            <a:pPr marL="457200" indent="-45720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The walkthrough was completed in November 2006. Since then a few things have changed:</a:t>
            </a:r>
          </a:p>
          <a:p>
            <a:pPr marL="457200" indent="-457200" eaLnBrk="1" fontAlgn="auto" hangingPunct="1">
              <a:spcBef>
                <a:spcPts val="580"/>
              </a:spcBef>
              <a:spcAft>
                <a:spcPts val="0"/>
              </a:spcAft>
              <a:buFont typeface="+mj-lt"/>
              <a:buAutoNum type="arabicPeriod"/>
              <a:defRPr/>
            </a:pPr>
            <a:r>
              <a:rPr lang="en-CA" dirty="0" smtClean="0"/>
              <a:t>Tor now comes bundled with </a:t>
            </a:r>
            <a:r>
              <a:rPr lang="en-CA" dirty="0" err="1" smtClean="0"/>
              <a:t>Torbutton</a:t>
            </a:r>
            <a:r>
              <a:rPr lang="en-CA" dirty="0" smtClean="0"/>
              <a:t>.</a:t>
            </a:r>
          </a:p>
          <a:p>
            <a:pPr marL="457200" indent="-457200" eaLnBrk="1" fontAlgn="auto" hangingPunct="1">
              <a:spcBef>
                <a:spcPts val="580"/>
              </a:spcBef>
              <a:spcAft>
                <a:spcPts val="0"/>
              </a:spcAft>
              <a:buFont typeface="+mj-lt"/>
              <a:buAutoNum type="arabicPeriod"/>
              <a:defRPr/>
            </a:pPr>
            <a:r>
              <a:rPr lang="en-CA" dirty="0" err="1" smtClean="0"/>
              <a:t>Torpark</a:t>
            </a:r>
            <a:r>
              <a:rPr lang="en-CA" dirty="0" smtClean="0"/>
              <a:t> is now </a:t>
            </a:r>
            <a:r>
              <a:rPr lang="en-CA" dirty="0" err="1" smtClean="0"/>
              <a:t>XeroBank</a:t>
            </a:r>
            <a:r>
              <a:rPr lang="en-CA" dirty="0" smtClean="0"/>
              <a:t>.</a:t>
            </a:r>
          </a:p>
          <a:p>
            <a:pPr marL="457200" indent="-457200" eaLnBrk="1" fontAlgn="auto" hangingPunct="1">
              <a:spcBef>
                <a:spcPts val="580"/>
              </a:spcBef>
              <a:spcAft>
                <a:spcPts val="0"/>
              </a:spcAft>
              <a:buFont typeface="Wingdings 2"/>
              <a:buNone/>
              <a:defRPr/>
            </a:pPr>
            <a:endParaRPr lang="en-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CA" smtClean="0"/>
              <a:t>Errors</a:t>
            </a:r>
          </a:p>
        </p:txBody>
      </p:sp>
      <p:sp>
        <p:nvSpPr>
          <p:cNvPr id="8" name="Slide Number Placeholder 7"/>
          <p:cNvSpPr>
            <a:spLocks noGrp="1"/>
          </p:cNvSpPr>
          <p:nvPr>
            <p:ph type="sldNum" sz="quarter" idx="12"/>
          </p:nvPr>
        </p:nvSpPr>
        <p:spPr/>
        <p:txBody>
          <a:bodyPr/>
          <a:lstStyle/>
          <a:p>
            <a:pPr>
              <a:defRPr/>
            </a:pPr>
            <a:fld id="{F090F29B-1534-48B3-95A8-1A5BB1377FE4}" type="slidenum">
              <a:rPr lang="en-CA"/>
              <a:pPr>
                <a:defRPr/>
              </a:pPr>
              <a:t>20</a:t>
            </a:fld>
            <a:endParaRPr lang="en-CA"/>
          </a:p>
        </p:txBody>
      </p:sp>
      <p:sp>
        <p:nvSpPr>
          <p:cNvPr id="25604" name="Text Placeholder 8"/>
          <p:cNvSpPr>
            <a:spLocks noGrp="1"/>
          </p:cNvSpPr>
          <p:nvPr>
            <p:ph type="body" idx="4294967295"/>
          </p:nvPr>
        </p:nvSpPr>
        <p:spPr>
          <a:xfrm>
            <a:off x="2928938" y="5810250"/>
            <a:ext cx="3733800" cy="476250"/>
          </a:xfrm>
        </p:spPr>
        <p:txBody>
          <a:bodyPr/>
          <a:lstStyle/>
          <a:p>
            <a:pPr algn="ctr" eaLnBrk="1" hangingPunct="1">
              <a:buFont typeface="Wingdings 2" pitchFamily="18" charset="2"/>
              <a:buNone/>
            </a:pPr>
            <a:r>
              <a:rPr lang="en-CA" sz="2000" smtClean="0">
                <a:latin typeface="Garamond" pitchFamily="18" charset="0"/>
              </a:rPr>
              <a:t>Privoxy enabled, Tor stopped.</a:t>
            </a:r>
          </a:p>
        </p:txBody>
      </p:sp>
      <p:pic>
        <p:nvPicPr>
          <p:cNvPr id="25605" name="Picture 8"/>
          <p:cNvPicPr>
            <a:picLocks noGrp="1" noChangeAspect="1" noChangeArrowheads="1"/>
          </p:cNvPicPr>
          <p:nvPr>
            <p:ph sz="quarter" idx="1"/>
          </p:nvPr>
        </p:nvPicPr>
        <p:blipFill>
          <a:blip r:embed="rId2"/>
          <a:srcRect/>
          <a:stretch>
            <a:fillRect/>
          </a:stretch>
        </p:blipFill>
        <p:spPr>
          <a:xfrm>
            <a:off x="914400" y="1684338"/>
            <a:ext cx="7772400" cy="4098925"/>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CA" smtClean="0"/>
              <a:t>Errors</a:t>
            </a:r>
          </a:p>
        </p:txBody>
      </p:sp>
      <p:sp>
        <p:nvSpPr>
          <p:cNvPr id="8" name="Slide Number Placeholder 7"/>
          <p:cNvSpPr>
            <a:spLocks noGrp="1"/>
          </p:cNvSpPr>
          <p:nvPr>
            <p:ph type="sldNum" sz="quarter" idx="12"/>
          </p:nvPr>
        </p:nvSpPr>
        <p:spPr/>
        <p:txBody>
          <a:bodyPr/>
          <a:lstStyle/>
          <a:p>
            <a:pPr>
              <a:defRPr/>
            </a:pPr>
            <a:fld id="{2183174D-3AF7-41C7-B214-ACDBFA65A86F}" type="slidenum">
              <a:rPr lang="en-CA"/>
              <a:pPr>
                <a:defRPr/>
              </a:pPr>
              <a:t>21</a:t>
            </a:fld>
            <a:endParaRPr lang="en-CA"/>
          </a:p>
        </p:txBody>
      </p:sp>
      <p:sp>
        <p:nvSpPr>
          <p:cNvPr id="26628" name="Text Placeholder 10"/>
          <p:cNvSpPr>
            <a:spLocks noGrp="1"/>
          </p:cNvSpPr>
          <p:nvPr>
            <p:ph type="body" sz="half" idx="4294967295"/>
          </p:nvPr>
        </p:nvSpPr>
        <p:spPr>
          <a:xfrm>
            <a:off x="2857500" y="5786438"/>
            <a:ext cx="3857625" cy="428625"/>
          </a:xfrm>
        </p:spPr>
        <p:txBody>
          <a:bodyPr/>
          <a:lstStyle/>
          <a:p>
            <a:pPr algn="ctr" eaLnBrk="1" hangingPunct="1">
              <a:buFont typeface="Wingdings 2" pitchFamily="18" charset="2"/>
              <a:buNone/>
            </a:pPr>
            <a:r>
              <a:rPr lang="en-CA" sz="2000" smtClean="0">
                <a:latin typeface="Garamond" pitchFamily="18" charset="0"/>
              </a:rPr>
              <a:t>Tor started, Privoxy disabled.</a:t>
            </a:r>
          </a:p>
        </p:txBody>
      </p:sp>
      <p:pic>
        <p:nvPicPr>
          <p:cNvPr id="26629" name="Picture 2"/>
          <p:cNvPicPr>
            <a:picLocks noGrp="1" noChangeAspect="1" noChangeArrowheads="1"/>
          </p:cNvPicPr>
          <p:nvPr>
            <p:ph sz="quarter" idx="1"/>
          </p:nvPr>
        </p:nvPicPr>
        <p:blipFill>
          <a:blip r:embed="rId2"/>
          <a:srcRect/>
          <a:stretch>
            <a:fillRect/>
          </a:stretch>
        </p:blipFill>
        <p:spPr>
          <a:xfrm>
            <a:off x="2262188" y="2828925"/>
            <a:ext cx="5076825" cy="180975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CA" smtClean="0"/>
              <a:t>Manual Configuration (Task 2)</a:t>
            </a:r>
          </a:p>
        </p:txBody>
      </p:sp>
      <p:sp>
        <p:nvSpPr>
          <p:cNvPr id="8" name="Slide Number Placeholder 7"/>
          <p:cNvSpPr>
            <a:spLocks noGrp="1"/>
          </p:cNvSpPr>
          <p:nvPr>
            <p:ph type="sldNum" sz="quarter" idx="12"/>
          </p:nvPr>
        </p:nvSpPr>
        <p:spPr/>
        <p:txBody>
          <a:bodyPr/>
          <a:lstStyle/>
          <a:p>
            <a:pPr>
              <a:defRPr/>
            </a:pPr>
            <a:fld id="{43726B81-3929-4E59-98C4-1E27BF0E7BF4}" type="slidenum">
              <a:rPr lang="en-CA"/>
              <a:pPr>
                <a:defRPr/>
              </a:pPr>
              <a:t>22</a:t>
            </a:fld>
            <a:endParaRPr lang="en-CA"/>
          </a:p>
        </p:txBody>
      </p:sp>
      <p:sp>
        <p:nvSpPr>
          <p:cNvPr id="30723" name="Content Placeholder 2"/>
          <p:cNvSpPr>
            <a:spLocks noGrp="1"/>
          </p:cNvSpPr>
          <p:nvPr>
            <p:ph sz="quarter" idx="1"/>
          </p:nvPr>
        </p:nvSpPr>
        <p:spPr/>
        <p:txBody>
          <a:bodyPr>
            <a:normAutofit fontScale="92500" lnSpcReduction="10000"/>
          </a:bodyPr>
          <a:lstStyle/>
          <a:p>
            <a:pPr marL="274320" indent="-274320" eaLnBrk="1" fontAlgn="auto" hangingPunct="1">
              <a:spcBef>
                <a:spcPts val="580"/>
              </a:spcBef>
              <a:spcAft>
                <a:spcPts val="0"/>
              </a:spcAft>
              <a:buFont typeface="Wingdings 2"/>
              <a:buNone/>
              <a:defRPr/>
            </a:pPr>
            <a:r>
              <a:rPr lang="en-CA" dirty="0" smtClean="0"/>
              <a:t>Vidalia visual cues:</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Two-factor cue. Color changes, consistent with traffic lights. A visual X appears when stopped.</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err="1" smtClean="0"/>
              <a:t>Privoxy</a:t>
            </a:r>
            <a:r>
              <a:rPr lang="en-CA" dirty="0" smtClean="0"/>
              <a:t> does not change from enabled to disabled. However it spins when traffic is being accessed through it.</a:t>
            </a:r>
          </a:p>
        </p:txBody>
      </p:sp>
      <p:pic>
        <p:nvPicPr>
          <p:cNvPr id="9" name="Picture 8" descr="tor-off.png"/>
          <p:cNvPicPr>
            <a:picLocks noChangeAspect="1"/>
          </p:cNvPicPr>
          <p:nvPr/>
        </p:nvPicPr>
        <p:blipFill>
          <a:blip r:embed="rId2"/>
          <a:stretch>
            <a:fillRect/>
          </a:stretch>
        </p:blipFill>
        <p:spPr>
          <a:xfrm>
            <a:off x="1428750" y="2089150"/>
            <a:ext cx="1625600" cy="162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tor-starting.png"/>
          <p:cNvPicPr>
            <a:picLocks noChangeAspect="1"/>
          </p:cNvPicPr>
          <p:nvPr/>
        </p:nvPicPr>
        <p:blipFill>
          <a:blip r:embed="rId3"/>
          <a:stretch>
            <a:fillRect/>
          </a:stretch>
        </p:blipFill>
        <p:spPr>
          <a:xfrm>
            <a:off x="3714750" y="2089150"/>
            <a:ext cx="1625600" cy="162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tor-on.png"/>
          <p:cNvPicPr>
            <a:picLocks noChangeAspect="1"/>
          </p:cNvPicPr>
          <p:nvPr/>
        </p:nvPicPr>
        <p:blipFill>
          <a:blip r:embed="rId4"/>
          <a:stretch>
            <a:fillRect/>
          </a:stretch>
        </p:blipFill>
        <p:spPr>
          <a:xfrm>
            <a:off x="6072188" y="2089150"/>
            <a:ext cx="1625600" cy="162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CA" smtClean="0"/>
              <a:t>Manual Configuration</a:t>
            </a:r>
          </a:p>
        </p:txBody>
      </p:sp>
      <p:sp>
        <p:nvSpPr>
          <p:cNvPr id="5" name="Slide Number Placeholder 4"/>
          <p:cNvSpPr>
            <a:spLocks noGrp="1"/>
          </p:cNvSpPr>
          <p:nvPr>
            <p:ph type="sldNum" sz="quarter" idx="12"/>
          </p:nvPr>
        </p:nvSpPr>
        <p:spPr/>
        <p:txBody>
          <a:bodyPr/>
          <a:lstStyle/>
          <a:p>
            <a:pPr>
              <a:defRPr/>
            </a:pPr>
            <a:fld id="{EBA618BE-08E6-4EDC-8E4F-104918F1F7AC}" type="slidenum">
              <a:rPr lang="en-CA"/>
              <a:pPr>
                <a:defRPr/>
              </a:pPr>
              <a:t>23</a:t>
            </a:fld>
            <a:endParaRPr lang="en-CA"/>
          </a:p>
        </p:txBody>
      </p:sp>
      <p:sp>
        <p:nvSpPr>
          <p:cNvPr id="28676" name="Content Placeholder 2"/>
          <p:cNvSpPr>
            <a:spLocks noGrp="1"/>
          </p:cNvSpPr>
          <p:nvPr>
            <p:ph sz="quarter" idx="1"/>
          </p:nvPr>
        </p:nvSpPr>
        <p:spPr/>
        <p:txBody>
          <a:bodyPr/>
          <a:lstStyle/>
          <a:p>
            <a:pPr eaLnBrk="1" hangingPunct="1"/>
            <a:r>
              <a:rPr lang="en-CA" smtClean="0"/>
              <a:t>Task 3 (Determining correct configuration): Document links to a Tor detector website.</a:t>
            </a:r>
          </a:p>
          <a:p>
            <a:pPr eaLnBrk="1" hangingPunct="1"/>
            <a:endParaRPr lang="en-CA" smtClean="0"/>
          </a:p>
          <a:p>
            <a:pPr eaLnBrk="1" hangingPunct="1"/>
            <a:r>
              <a:rPr lang="en-CA" smtClean="0"/>
              <a:t>Task 4 (Disabling Tor): Correct method is to change Firefox settings back. However there is no documentation on how to do this on either configuration page.</a:t>
            </a:r>
          </a:p>
          <a:p>
            <a:pPr eaLnBrk="1" hangingPunct="1"/>
            <a:endParaRPr lang="en-CA" smtClean="0"/>
          </a:p>
          <a:p>
            <a:pPr eaLnBrk="1" hangingPunct="1"/>
            <a:r>
              <a:rPr lang="en-CA" smtClean="0"/>
              <a:t>Disabling Vidalia or Privoxy or both will result in an error rendering Firefox unusable.</a:t>
            </a:r>
          </a:p>
          <a:p>
            <a:pPr eaLnBrk="1" hangingPunct="1"/>
            <a:endParaRPr lang="en-CA"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fontAlgn="auto" hangingPunct="1">
              <a:spcAft>
                <a:spcPts val="0"/>
              </a:spcAft>
              <a:defRPr/>
            </a:pPr>
            <a:r>
              <a:rPr lang="en-CA" smtClean="0"/>
              <a:t>Torbutton (w/ Tor, Vidalia, &amp; Privoxy)</a:t>
            </a:r>
          </a:p>
        </p:txBody>
      </p:sp>
      <p:sp>
        <p:nvSpPr>
          <p:cNvPr id="6" name="Slide Number Placeholder 5"/>
          <p:cNvSpPr>
            <a:spLocks noGrp="1"/>
          </p:cNvSpPr>
          <p:nvPr>
            <p:ph type="sldNum" sz="quarter" idx="12"/>
          </p:nvPr>
        </p:nvSpPr>
        <p:spPr/>
        <p:txBody>
          <a:bodyPr/>
          <a:lstStyle/>
          <a:p>
            <a:pPr>
              <a:defRPr/>
            </a:pPr>
            <a:fld id="{516342E5-4EC2-49A0-8A60-113DE7D03A50}" type="slidenum">
              <a:rPr lang="en-CA"/>
              <a:pPr>
                <a:defRPr/>
              </a:pPr>
              <a:t>24</a:t>
            </a:fld>
            <a:endParaRPr lang="en-CA"/>
          </a:p>
        </p:txBody>
      </p:sp>
      <p:sp>
        <p:nvSpPr>
          <p:cNvPr id="32771" name="Content Placeholder 8"/>
          <p:cNvSpPr>
            <a:spLocks noGrp="1"/>
          </p:cNvSpPr>
          <p:nvPr>
            <p:ph sz="quarter" idx="1"/>
          </p:nvPr>
        </p:nvSpPr>
        <p:spPr/>
        <p:txBody>
          <a:bodyPr>
            <a:normAutofit fontScale="92500" lnSpcReduction="20000"/>
          </a:bodyPr>
          <a:lstStyle/>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Task 1: Installation of Tor, </a:t>
            </a:r>
            <a:r>
              <a:rPr lang="en-CA" dirty="0" err="1" smtClean="0"/>
              <a:t>Privoxy</a:t>
            </a:r>
            <a:r>
              <a:rPr lang="en-CA" dirty="0" smtClean="0"/>
              <a:t>, and Vidalia is the same. </a:t>
            </a:r>
            <a:r>
              <a:rPr lang="en-CA" dirty="0" err="1" smtClean="0"/>
              <a:t>Torbutton</a:t>
            </a:r>
            <a:r>
              <a:rPr lang="en-CA" dirty="0" smtClean="0"/>
              <a:t> installs as a Firefox extension.</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Task 2&amp;4: Does not require the Firefox configuration step. </a:t>
            </a:r>
            <a:r>
              <a:rPr lang="en-CA" dirty="0" err="1" smtClean="0"/>
              <a:t>Torbutton</a:t>
            </a:r>
            <a:r>
              <a:rPr lang="en-CA" dirty="0" smtClean="0"/>
              <a:t> enables and disables Tor with a click on the cue. The cue is dual factor: text-based (“Tor Disabled/Enabled”) and color-based (red and green).</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Users may still try and disable Vidalia or </a:t>
            </a:r>
            <a:r>
              <a:rPr lang="en-CA" dirty="0" err="1" smtClean="0"/>
              <a:t>Privoxy</a:t>
            </a:r>
            <a:r>
              <a:rPr lang="en-CA" dirty="0" smtClean="0"/>
              <a:t>.</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endParaRPr lang="en-CA" dirty="0" smtClean="0"/>
          </a:p>
        </p:txBody>
      </p:sp>
      <p:pic>
        <p:nvPicPr>
          <p:cNvPr id="14" name="Content Placeholder 11" descr="torbutton.jpg"/>
          <p:cNvPicPr>
            <a:picLocks noChangeAspect="1"/>
          </p:cNvPicPr>
          <p:nvPr/>
        </p:nvPicPr>
        <p:blipFill>
          <a:blip r:embed="rId3"/>
          <a:stretch>
            <a:fillRect/>
          </a:stretch>
        </p:blipFill>
        <p:spPr bwMode="auto">
          <a:xfrm>
            <a:off x="2868539" y="1709346"/>
            <a:ext cx="2775031" cy="1076712"/>
          </a:xfrm>
          <a:prstGeom prst="roundRect">
            <a:avLst>
              <a:gd name="adj" fmla="val 16667"/>
            </a:avLst>
          </a:prstGeom>
          <a:noFill/>
          <a:ln w="9525">
            <a:noFill/>
            <a:miter lim="800000"/>
            <a:headEnd/>
            <a:tailEnd/>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CA" smtClean="0"/>
              <a:t>FoxyProxy (w/ Tor and Vidalia)</a:t>
            </a:r>
          </a:p>
        </p:txBody>
      </p:sp>
      <p:sp>
        <p:nvSpPr>
          <p:cNvPr id="6" name="Slide Number Placeholder 5"/>
          <p:cNvSpPr>
            <a:spLocks noGrp="1"/>
          </p:cNvSpPr>
          <p:nvPr>
            <p:ph type="sldNum" sz="quarter" idx="12"/>
          </p:nvPr>
        </p:nvSpPr>
        <p:spPr/>
        <p:txBody>
          <a:bodyPr/>
          <a:lstStyle/>
          <a:p>
            <a:pPr>
              <a:defRPr/>
            </a:pPr>
            <a:fld id="{EC213CDB-5CDC-4347-827B-1BF026661B1D}" type="slidenum">
              <a:rPr lang="en-CA"/>
              <a:pPr>
                <a:defRPr/>
              </a:pPr>
              <a:t>25</a:t>
            </a:fld>
            <a:endParaRPr lang="en-CA"/>
          </a:p>
        </p:txBody>
      </p:sp>
      <p:sp>
        <p:nvSpPr>
          <p:cNvPr id="8" name="Content Placeholder 7"/>
          <p:cNvSpPr>
            <a:spLocks noGrp="1"/>
          </p:cNvSpPr>
          <p:nvPr>
            <p:ph sz="quarter" idx="1"/>
          </p:nvPr>
        </p:nvSpPr>
        <p:spPr/>
        <p:txBody>
          <a:bodyPr>
            <a:normAutofit fontScale="92500" lnSpcReduction="20000"/>
          </a:bodyPr>
          <a:lstStyle/>
          <a:p>
            <a:pPr marL="274320" indent="-274320" eaLnBrk="1" fontAlgn="auto" hangingPunct="1">
              <a:spcBef>
                <a:spcPts val="580"/>
              </a:spcBef>
              <a:spcAft>
                <a:spcPts val="0"/>
              </a:spcAft>
              <a:buFont typeface="Wingdings 2"/>
              <a:buNone/>
              <a:defRPr/>
            </a:pPr>
            <a:r>
              <a:rPr lang="en-CA" dirty="0" smtClean="0"/>
              <a:t>Task 1,3,4: Same as  </a:t>
            </a:r>
            <a:r>
              <a:rPr lang="en-CA" dirty="0" err="1" smtClean="0"/>
              <a:t>Torbutton</a:t>
            </a:r>
            <a:r>
              <a:rPr lang="en-CA" dirty="0" smtClean="0"/>
              <a:t> </a:t>
            </a:r>
          </a:p>
          <a:p>
            <a:pPr marL="274320" indent="-274320" eaLnBrk="1" fontAlgn="auto" hangingPunct="1">
              <a:spcBef>
                <a:spcPts val="580"/>
              </a:spcBef>
              <a:spcAft>
                <a:spcPts val="0"/>
              </a:spcAft>
              <a:buFont typeface="Wingdings 2"/>
              <a:buNone/>
              <a:defRPr/>
            </a:pPr>
            <a:r>
              <a:rPr lang="en-CA" dirty="0" smtClean="0"/>
              <a:t>except slight harder toggling.</a:t>
            </a:r>
          </a:p>
          <a:p>
            <a:pPr marL="274320" indent="-274320" eaLnBrk="1" fontAlgn="auto" hangingPunct="1">
              <a:spcBef>
                <a:spcPts val="580"/>
              </a:spcBef>
              <a:spcAft>
                <a:spcPts val="0"/>
              </a:spcAft>
              <a:buFont typeface="Wingdings 2"/>
              <a:buNone/>
              <a:defRPr/>
            </a:pPr>
            <a:endParaRPr lang="en-CA" dirty="0" smtClean="0"/>
          </a:p>
          <a:p>
            <a:pPr marL="274320" indent="-274320" eaLnBrk="1" fontAlgn="auto" hangingPunct="1">
              <a:spcBef>
                <a:spcPts val="580"/>
              </a:spcBef>
              <a:spcAft>
                <a:spcPts val="0"/>
              </a:spcAft>
              <a:buFont typeface="Wingdings 2"/>
              <a:buNone/>
              <a:defRPr/>
            </a:pPr>
            <a:r>
              <a:rPr lang="en-CA" dirty="0" smtClean="0"/>
              <a:t>Task 2: </a:t>
            </a:r>
            <a:r>
              <a:rPr lang="en-CA" dirty="0" err="1" smtClean="0"/>
              <a:t>FoxyProxy</a:t>
            </a:r>
            <a:r>
              <a:rPr lang="en-CA" dirty="0" smtClean="0"/>
              <a:t> includes</a:t>
            </a:r>
          </a:p>
          <a:p>
            <a:pPr marL="274320" indent="-274320" eaLnBrk="1" fontAlgn="auto" hangingPunct="1">
              <a:spcBef>
                <a:spcPts val="580"/>
              </a:spcBef>
              <a:spcAft>
                <a:spcPts val="0"/>
              </a:spcAft>
              <a:buFont typeface="Wingdings 2"/>
              <a:buNone/>
              <a:defRPr/>
            </a:pPr>
            <a:r>
              <a:rPr lang="en-CA" dirty="0" smtClean="0"/>
              <a:t> a setup dialogue:</a:t>
            </a:r>
          </a:p>
          <a:p>
            <a:pPr marL="457200" indent="-457200" eaLnBrk="1" fontAlgn="auto" hangingPunct="1">
              <a:spcBef>
                <a:spcPts val="580"/>
              </a:spcBef>
              <a:spcAft>
                <a:spcPts val="0"/>
              </a:spcAft>
              <a:buFont typeface="+mj-lt"/>
              <a:buAutoNum type="arabicPeriod"/>
              <a:defRPr/>
            </a:pPr>
            <a:r>
              <a:rPr lang="en-CA" dirty="0" smtClean="0"/>
              <a:t>Configure </a:t>
            </a:r>
            <a:r>
              <a:rPr lang="en-CA" dirty="0" err="1" smtClean="0"/>
              <a:t>FoxyProxy</a:t>
            </a:r>
            <a:r>
              <a:rPr lang="en-CA" dirty="0" smtClean="0"/>
              <a:t> for use with Tor? </a:t>
            </a:r>
          </a:p>
          <a:p>
            <a:pPr marL="457200" indent="-457200" eaLnBrk="1" fontAlgn="auto" hangingPunct="1">
              <a:spcBef>
                <a:spcPts val="580"/>
              </a:spcBef>
              <a:spcAft>
                <a:spcPts val="0"/>
              </a:spcAft>
              <a:buFont typeface="+mj-lt"/>
              <a:buAutoNum type="arabicPeriod"/>
              <a:defRPr/>
            </a:pPr>
            <a:r>
              <a:rPr lang="en-CA" dirty="0" smtClean="0"/>
              <a:t>Use Tor with or without </a:t>
            </a:r>
            <a:r>
              <a:rPr lang="en-CA" dirty="0" err="1" smtClean="0"/>
              <a:t>Privoxy</a:t>
            </a:r>
            <a:r>
              <a:rPr lang="en-CA" dirty="0" smtClean="0"/>
              <a:t>?</a:t>
            </a:r>
          </a:p>
          <a:p>
            <a:pPr marL="457200" indent="-457200" eaLnBrk="1" fontAlgn="auto" hangingPunct="1">
              <a:spcBef>
                <a:spcPts val="580"/>
              </a:spcBef>
              <a:spcAft>
                <a:spcPts val="0"/>
              </a:spcAft>
              <a:buFont typeface="+mj-lt"/>
              <a:buAutoNum type="arabicPeriod"/>
              <a:defRPr/>
            </a:pPr>
            <a:r>
              <a:rPr lang="en-CA" dirty="0" smtClean="0"/>
              <a:t>Asks for Tor's local port number and states, “if you don't know, use the default,” which is port 9050. </a:t>
            </a:r>
          </a:p>
          <a:p>
            <a:pPr marL="457200" indent="-457200" eaLnBrk="1" fontAlgn="auto" hangingPunct="1">
              <a:spcBef>
                <a:spcPts val="580"/>
              </a:spcBef>
              <a:spcAft>
                <a:spcPts val="0"/>
              </a:spcAft>
              <a:buFont typeface="+mj-lt"/>
              <a:buAutoNum type="arabicPeriod"/>
              <a:defRPr/>
            </a:pPr>
            <a:r>
              <a:rPr lang="en-CA" dirty="0" smtClean="0"/>
              <a:t>“Would you like the DNS requests to go through the Tor network? If you don't understand this question, click yes.” </a:t>
            </a:r>
          </a:p>
          <a:p>
            <a:pPr marL="457200" indent="-457200" eaLnBrk="1" fontAlgn="auto" hangingPunct="1">
              <a:spcBef>
                <a:spcPts val="580"/>
              </a:spcBef>
              <a:spcAft>
                <a:spcPts val="0"/>
              </a:spcAft>
              <a:buFont typeface="+mj-lt"/>
              <a:buAutoNum type="arabicPeriod"/>
              <a:defRPr/>
            </a:pPr>
            <a:r>
              <a:rPr lang="en-CA" dirty="0" smtClean="0"/>
              <a:t>Alerts user to ensure Tor is running.</a:t>
            </a:r>
            <a:endParaRPr lang="en-CA" dirty="0"/>
          </a:p>
        </p:txBody>
      </p:sp>
      <p:pic>
        <p:nvPicPr>
          <p:cNvPr id="9" name="Content Placeholder 6" descr="foxyproxy.jpg"/>
          <p:cNvPicPr>
            <a:picLocks noChangeAspect="1"/>
          </p:cNvPicPr>
          <p:nvPr/>
        </p:nvPicPr>
        <p:blipFill>
          <a:blip r:embed="rId3"/>
          <a:stretch>
            <a:fillRect/>
          </a:stretch>
        </p:blipFill>
        <p:spPr bwMode="auto">
          <a:xfrm>
            <a:off x="4357686" y="1428736"/>
            <a:ext cx="4174948" cy="1285884"/>
          </a:xfrm>
          <a:prstGeom prst="roundRect">
            <a:avLst>
              <a:gd name="adj" fmla="val 16667"/>
            </a:avLst>
          </a:prstGeom>
          <a:noFill/>
          <a:ln w="9525">
            <a:noFill/>
            <a:miter lim="800000"/>
            <a:headEnd/>
            <a:tailEnd/>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CA" smtClean="0"/>
              <a:t>XeroBank</a:t>
            </a:r>
          </a:p>
        </p:txBody>
      </p:sp>
      <p:sp>
        <p:nvSpPr>
          <p:cNvPr id="5" name="Slide Number Placeholder 4"/>
          <p:cNvSpPr>
            <a:spLocks noGrp="1"/>
          </p:cNvSpPr>
          <p:nvPr>
            <p:ph type="sldNum" sz="quarter" idx="12"/>
          </p:nvPr>
        </p:nvSpPr>
        <p:spPr/>
        <p:txBody>
          <a:bodyPr/>
          <a:lstStyle/>
          <a:p>
            <a:pPr>
              <a:defRPr/>
            </a:pPr>
            <a:fld id="{321D7299-90DA-47B3-B9A8-A28D62C71A71}" type="slidenum">
              <a:rPr lang="en-CA"/>
              <a:pPr>
                <a:defRPr/>
              </a:pPr>
              <a:t>26</a:t>
            </a:fld>
            <a:endParaRPr lang="en-CA"/>
          </a:p>
        </p:txBody>
      </p:sp>
      <p:sp>
        <p:nvSpPr>
          <p:cNvPr id="31748" name="Content Placeholder 2"/>
          <p:cNvSpPr>
            <a:spLocks noGrp="1"/>
          </p:cNvSpPr>
          <p:nvPr>
            <p:ph sz="quarter" idx="1"/>
          </p:nvPr>
        </p:nvSpPr>
        <p:spPr/>
        <p:txBody>
          <a:bodyPr/>
          <a:lstStyle/>
          <a:p>
            <a:pPr eaLnBrk="1" hangingPunct="1"/>
            <a:r>
              <a:rPr lang="en-CA" smtClean="0"/>
              <a:t>Task 1: Has one clearly marked version for installation and is a stand-alone application.</a:t>
            </a:r>
          </a:p>
          <a:p>
            <a:pPr eaLnBrk="1" hangingPunct="1"/>
            <a:endParaRPr lang="en-CA" smtClean="0"/>
          </a:p>
          <a:p>
            <a:pPr eaLnBrk="1" hangingPunct="1"/>
            <a:r>
              <a:rPr lang="en-CA" smtClean="0"/>
              <a:t>Task 2: Upon running, the following message is displayed:</a:t>
            </a:r>
          </a:p>
          <a:p>
            <a:pPr lvl="1" indent="0" eaLnBrk="1" hangingPunct="1"/>
            <a:r>
              <a:rPr lang="en-CA" smtClean="0"/>
              <a:t>Torpark secures the anonymity of your connection, but not the data you send. DO NOT use identity compromising information such as your name, login, password, etc. unless you see a closed padlock icon at the bottom status bar of the browser. Torpark should not be run on untrusted computers, as they may have malware or keystroke logging software secretly installed.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CA" smtClean="0"/>
              <a:t>XeroBank</a:t>
            </a:r>
          </a:p>
        </p:txBody>
      </p:sp>
      <p:sp>
        <p:nvSpPr>
          <p:cNvPr id="32771" name="Content Placeholder 2"/>
          <p:cNvSpPr>
            <a:spLocks noGrp="1"/>
          </p:cNvSpPr>
          <p:nvPr>
            <p:ph sz="quarter" idx="1"/>
          </p:nvPr>
        </p:nvSpPr>
        <p:spPr/>
        <p:txBody>
          <a:bodyPr/>
          <a:lstStyle/>
          <a:p>
            <a:r>
              <a:rPr lang="en-CA" smtClean="0"/>
              <a:t>Task 3: XeroBank comes with NoScript, Torbutton, and an IP display enabled by default.</a:t>
            </a:r>
          </a:p>
          <a:p>
            <a:endParaRPr lang="en-CA" smtClean="0"/>
          </a:p>
          <a:p>
            <a:r>
              <a:rPr lang="en-CA" smtClean="0"/>
              <a:t>XeroBank is the only application that attempts to prevent the dangerous errors associated with Java and scripting. However it does so by introducing new usability problems.</a:t>
            </a:r>
          </a:p>
          <a:p>
            <a:endParaRPr lang="en-CA" smtClean="0"/>
          </a:p>
          <a:p>
            <a:r>
              <a:rPr lang="en-CA" smtClean="0"/>
              <a:t>Task 4: Tor can be disabled with Torbutton or by simply returning to a standard browser.</a:t>
            </a:r>
          </a:p>
        </p:txBody>
      </p:sp>
      <p:sp>
        <p:nvSpPr>
          <p:cNvPr id="4" name="Slide Number Placeholder 3"/>
          <p:cNvSpPr>
            <a:spLocks noGrp="1"/>
          </p:cNvSpPr>
          <p:nvPr>
            <p:ph type="sldNum" sz="quarter" idx="12"/>
          </p:nvPr>
        </p:nvSpPr>
        <p:spPr/>
        <p:txBody>
          <a:bodyPr/>
          <a:lstStyle/>
          <a:p>
            <a:pPr>
              <a:defRPr/>
            </a:pPr>
            <a:fld id="{1FABAC37-1BD3-4A9D-83B3-D1234769902F}" type="slidenum">
              <a:rPr lang="en-CA" smtClean="0"/>
              <a:pPr>
                <a:defRPr/>
              </a:pPr>
              <a:t>27</a:t>
            </a:fld>
            <a:endParaRPr lang="en-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CA" smtClean="0"/>
              <a:t>Comparison and Summary</a:t>
            </a:r>
          </a:p>
        </p:txBody>
      </p:sp>
      <p:sp>
        <p:nvSpPr>
          <p:cNvPr id="6" name="Slide Number Placeholder 5"/>
          <p:cNvSpPr>
            <a:spLocks noGrp="1"/>
          </p:cNvSpPr>
          <p:nvPr>
            <p:ph type="sldNum" sz="quarter" idx="12"/>
          </p:nvPr>
        </p:nvSpPr>
        <p:spPr/>
        <p:txBody>
          <a:bodyPr/>
          <a:lstStyle/>
          <a:p>
            <a:pPr>
              <a:defRPr/>
            </a:pPr>
            <a:fld id="{1A54942B-4AE4-44E4-971D-7BE1AEB62ACC}" type="slidenum">
              <a:rPr lang="en-CA"/>
              <a:pPr>
                <a:defRPr/>
              </a:pPr>
              <a:t>28</a:t>
            </a:fld>
            <a:endParaRPr lang="en-CA"/>
          </a:p>
        </p:txBody>
      </p:sp>
      <p:graphicFrame>
        <p:nvGraphicFramePr>
          <p:cNvPr id="5" name="Content Placeholder 4"/>
          <p:cNvGraphicFramePr>
            <a:graphicFrameLocks noGrp="1"/>
          </p:cNvGraphicFramePr>
          <p:nvPr>
            <p:ph sz="quarter" idx="1"/>
          </p:nvPr>
        </p:nvGraphicFramePr>
        <p:xfrm>
          <a:off x="914400" y="2501900"/>
          <a:ext cx="7772400" cy="1854200"/>
        </p:xfrm>
        <a:graphic>
          <a:graphicData uri="http://schemas.openxmlformats.org/drawingml/2006/table">
            <a:tbl>
              <a:tblPr firstRow="1" bandRow="1">
                <a:tableStyleId>{21E4AEA4-8DFA-4A89-87EB-49C32662AFE0}</a:tableStyleId>
              </a:tblPr>
              <a:tblGrid>
                <a:gridCol w="1554480"/>
                <a:gridCol w="1554480"/>
                <a:gridCol w="1554480"/>
                <a:gridCol w="1554480"/>
                <a:gridCol w="1554480"/>
              </a:tblGrid>
              <a:tr h="370840">
                <a:tc>
                  <a:txBody>
                    <a:bodyPr/>
                    <a:lstStyle/>
                    <a:p>
                      <a:endParaRPr lang="en-CA" dirty="0"/>
                    </a:p>
                  </a:txBody>
                  <a:tcPr marL="91441" marR="91441"/>
                </a:tc>
                <a:tc>
                  <a:txBody>
                    <a:bodyPr/>
                    <a:lstStyle/>
                    <a:p>
                      <a:r>
                        <a:rPr lang="en-CA" sz="1600" dirty="0" smtClean="0"/>
                        <a:t>Installation</a:t>
                      </a:r>
                      <a:endParaRPr lang="en-CA" sz="1600" dirty="0"/>
                    </a:p>
                  </a:txBody>
                  <a:tcPr marL="91441" marR="91441"/>
                </a:tc>
                <a:tc>
                  <a:txBody>
                    <a:bodyPr/>
                    <a:lstStyle/>
                    <a:p>
                      <a:r>
                        <a:rPr lang="en-CA" sz="1600" dirty="0" smtClean="0"/>
                        <a:t>Configuration</a:t>
                      </a:r>
                      <a:endParaRPr lang="en-CA" sz="1600" dirty="0"/>
                    </a:p>
                  </a:txBody>
                  <a:tcPr marL="91441" marR="91441"/>
                </a:tc>
                <a:tc>
                  <a:txBody>
                    <a:bodyPr/>
                    <a:lstStyle/>
                    <a:p>
                      <a:r>
                        <a:rPr lang="en-CA" sz="1600" dirty="0" smtClean="0"/>
                        <a:t>Verification</a:t>
                      </a:r>
                      <a:endParaRPr lang="en-CA" sz="1600" dirty="0"/>
                    </a:p>
                  </a:txBody>
                  <a:tcPr marL="91441" marR="91441"/>
                </a:tc>
                <a:tc>
                  <a:txBody>
                    <a:bodyPr/>
                    <a:lstStyle/>
                    <a:p>
                      <a:r>
                        <a:rPr lang="en-CA" sz="1600" dirty="0" smtClean="0"/>
                        <a:t>Disabling</a:t>
                      </a:r>
                      <a:endParaRPr lang="en-CA" sz="1600" dirty="0"/>
                    </a:p>
                  </a:txBody>
                  <a:tcPr marL="91441" marR="91441"/>
                </a:tc>
              </a:tr>
              <a:tr h="370840">
                <a:tc>
                  <a:txBody>
                    <a:bodyPr/>
                    <a:lstStyle/>
                    <a:p>
                      <a:r>
                        <a:rPr lang="en-CA" sz="1600" dirty="0" smtClean="0"/>
                        <a:t>Manual</a:t>
                      </a:r>
                      <a:r>
                        <a:rPr lang="en-CA" sz="1600" baseline="0" dirty="0" smtClean="0"/>
                        <a:t> </a:t>
                      </a:r>
                      <a:r>
                        <a:rPr lang="en-CA" sz="1600" baseline="0" dirty="0" err="1" smtClean="0"/>
                        <a:t>Config</a:t>
                      </a:r>
                      <a:endParaRPr lang="en-CA" sz="1600" dirty="0"/>
                    </a:p>
                  </a:txBody>
                  <a:tcPr marL="91441" marR="91441"/>
                </a:tc>
                <a:tc>
                  <a:txBody>
                    <a:bodyPr/>
                    <a:lstStyle/>
                    <a:p>
                      <a:r>
                        <a:rPr lang="en-CA" sz="1600" dirty="0" smtClean="0"/>
                        <a:t>Difficult</a:t>
                      </a:r>
                      <a:endParaRPr lang="en-CA" sz="1600" dirty="0"/>
                    </a:p>
                  </a:txBody>
                  <a:tcPr marL="91441" marR="91441"/>
                </a:tc>
                <a:tc>
                  <a:txBody>
                    <a:bodyPr/>
                    <a:lstStyle/>
                    <a:p>
                      <a:r>
                        <a:rPr lang="en-CA" sz="1600" dirty="0" smtClean="0"/>
                        <a:t>Very Difficult</a:t>
                      </a:r>
                      <a:endParaRPr lang="en-CA" sz="1600" dirty="0"/>
                    </a:p>
                  </a:txBody>
                  <a:tcPr marL="91441" marR="91441"/>
                </a:tc>
                <a:tc>
                  <a:txBody>
                    <a:bodyPr/>
                    <a:lstStyle/>
                    <a:p>
                      <a:r>
                        <a:rPr lang="en-CA" sz="1600" dirty="0" smtClean="0"/>
                        <a:t>Easy</a:t>
                      </a:r>
                      <a:endParaRPr lang="en-CA" sz="1600" dirty="0"/>
                    </a:p>
                  </a:txBody>
                  <a:tcPr marL="91441" marR="91441"/>
                </a:tc>
                <a:tc>
                  <a:txBody>
                    <a:bodyPr/>
                    <a:lstStyle/>
                    <a:p>
                      <a:r>
                        <a:rPr lang="en-CA" sz="1600" dirty="0" smtClean="0"/>
                        <a:t>Very Difficult</a:t>
                      </a:r>
                      <a:endParaRPr lang="en-CA" sz="1600" dirty="0"/>
                    </a:p>
                  </a:txBody>
                  <a:tcPr marL="91441" marR="91441"/>
                </a:tc>
              </a:tr>
              <a:tr h="370840">
                <a:tc>
                  <a:txBody>
                    <a:bodyPr/>
                    <a:lstStyle/>
                    <a:p>
                      <a:r>
                        <a:rPr lang="en-CA" sz="1600" dirty="0" err="1" smtClean="0"/>
                        <a:t>Torbutton</a:t>
                      </a:r>
                      <a:endParaRPr lang="en-CA" sz="1600" dirty="0"/>
                    </a:p>
                  </a:txBody>
                  <a:tcPr marL="91441" marR="91441"/>
                </a:tc>
                <a:tc>
                  <a:txBody>
                    <a:bodyPr/>
                    <a:lstStyle/>
                    <a:p>
                      <a:r>
                        <a:rPr lang="en-CA" sz="1600" dirty="0" smtClean="0"/>
                        <a:t>Difficult</a:t>
                      </a:r>
                      <a:endParaRPr lang="en-CA" sz="1600" dirty="0"/>
                    </a:p>
                  </a:txBody>
                  <a:tcPr marL="91441" marR="91441"/>
                </a:tc>
                <a:tc>
                  <a:txBody>
                    <a:bodyPr/>
                    <a:lstStyle/>
                    <a:p>
                      <a:r>
                        <a:rPr lang="en-CA" sz="1600" dirty="0" smtClean="0"/>
                        <a:t>Easy</a:t>
                      </a:r>
                      <a:endParaRPr lang="en-CA" sz="1600" dirty="0"/>
                    </a:p>
                  </a:txBody>
                  <a:tcPr marL="91441" marR="91441"/>
                </a:tc>
                <a:tc>
                  <a:txBody>
                    <a:bodyPr/>
                    <a:lstStyle/>
                    <a:p>
                      <a:r>
                        <a:rPr lang="en-CA" sz="1600" dirty="0" smtClean="0"/>
                        <a:t>Easy</a:t>
                      </a:r>
                      <a:endParaRPr lang="en-CA" sz="1600" dirty="0"/>
                    </a:p>
                  </a:txBody>
                  <a:tcPr marL="91441" marR="91441"/>
                </a:tc>
                <a:tc>
                  <a:txBody>
                    <a:bodyPr/>
                    <a:lstStyle/>
                    <a:p>
                      <a:r>
                        <a:rPr lang="en-CA" sz="1600" dirty="0" smtClean="0"/>
                        <a:t>Very Easy</a:t>
                      </a:r>
                      <a:endParaRPr lang="en-CA" sz="1600" dirty="0"/>
                    </a:p>
                  </a:txBody>
                  <a:tcPr marL="91441" marR="91441"/>
                </a:tc>
              </a:tr>
              <a:tr h="370840">
                <a:tc>
                  <a:txBody>
                    <a:bodyPr/>
                    <a:lstStyle/>
                    <a:p>
                      <a:r>
                        <a:rPr lang="en-CA" sz="1600" dirty="0" err="1" smtClean="0"/>
                        <a:t>FoxyProxy</a:t>
                      </a:r>
                      <a:endParaRPr lang="en-CA" sz="1600" dirty="0"/>
                    </a:p>
                  </a:txBody>
                  <a:tcPr marL="91441" marR="91441"/>
                </a:tc>
                <a:tc>
                  <a:txBody>
                    <a:bodyPr/>
                    <a:lstStyle/>
                    <a:p>
                      <a:r>
                        <a:rPr lang="en-CA" sz="1600" dirty="0" smtClean="0"/>
                        <a:t>Difficult</a:t>
                      </a:r>
                      <a:endParaRPr lang="en-CA" sz="1600" dirty="0"/>
                    </a:p>
                  </a:txBody>
                  <a:tcPr marL="91441" marR="91441"/>
                </a:tc>
                <a:tc>
                  <a:txBody>
                    <a:bodyPr/>
                    <a:lstStyle/>
                    <a:p>
                      <a:r>
                        <a:rPr lang="en-CA" sz="1600" dirty="0" smtClean="0"/>
                        <a:t>Very Easy</a:t>
                      </a:r>
                      <a:endParaRPr lang="en-CA" sz="1600" dirty="0"/>
                    </a:p>
                  </a:txBody>
                  <a:tcPr marL="91441" marR="91441"/>
                </a:tc>
                <a:tc>
                  <a:txBody>
                    <a:bodyPr/>
                    <a:lstStyle/>
                    <a:p>
                      <a:r>
                        <a:rPr lang="en-CA" sz="1600" dirty="0" smtClean="0"/>
                        <a:t>Easy</a:t>
                      </a:r>
                      <a:endParaRPr lang="en-CA" sz="1600" dirty="0"/>
                    </a:p>
                  </a:txBody>
                  <a:tcPr marL="91441" marR="91441"/>
                </a:tc>
                <a:tc>
                  <a:txBody>
                    <a:bodyPr/>
                    <a:lstStyle/>
                    <a:p>
                      <a:r>
                        <a:rPr lang="en-CA" sz="1600" dirty="0" smtClean="0"/>
                        <a:t>Easy</a:t>
                      </a:r>
                      <a:endParaRPr lang="en-CA" sz="1600" dirty="0"/>
                    </a:p>
                  </a:txBody>
                  <a:tcPr marL="91441" marR="91441"/>
                </a:tc>
              </a:tr>
              <a:tr h="370840">
                <a:tc>
                  <a:txBody>
                    <a:bodyPr/>
                    <a:lstStyle/>
                    <a:p>
                      <a:r>
                        <a:rPr lang="en-CA" sz="1600" dirty="0" err="1" smtClean="0"/>
                        <a:t>XeroBank</a:t>
                      </a:r>
                      <a:endParaRPr lang="en-CA" sz="1600" dirty="0"/>
                    </a:p>
                  </a:txBody>
                  <a:tcPr marL="91441" marR="91441"/>
                </a:tc>
                <a:tc>
                  <a:txBody>
                    <a:bodyPr/>
                    <a:lstStyle/>
                    <a:p>
                      <a:r>
                        <a:rPr lang="en-CA" sz="1600" dirty="0" smtClean="0"/>
                        <a:t>Very Easy</a:t>
                      </a:r>
                      <a:endParaRPr lang="en-CA" sz="1600" dirty="0"/>
                    </a:p>
                  </a:txBody>
                  <a:tcPr marL="91441" marR="91441"/>
                </a:tc>
                <a:tc>
                  <a:txBody>
                    <a:bodyPr/>
                    <a:lstStyle/>
                    <a:p>
                      <a:r>
                        <a:rPr lang="en-CA" sz="1600" dirty="0" smtClean="0"/>
                        <a:t>Very</a:t>
                      </a:r>
                      <a:r>
                        <a:rPr lang="en-CA" sz="1600" baseline="0" dirty="0" smtClean="0"/>
                        <a:t> Easy</a:t>
                      </a:r>
                      <a:endParaRPr lang="en-CA" sz="1600" dirty="0"/>
                    </a:p>
                  </a:txBody>
                  <a:tcPr marL="91441" marR="91441"/>
                </a:tc>
                <a:tc>
                  <a:txBody>
                    <a:bodyPr/>
                    <a:lstStyle/>
                    <a:p>
                      <a:r>
                        <a:rPr lang="en-CA" sz="1600" dirty="0" smtClean="0"/>
                        <a:t>Very</a:t>
                      </a:r>
                      <a:r>
                        <a:rPr lang="en-CA" sz="1600" baseline="0" dirty="0" smtClean="0"/>
                        <a:t> Difficult</a:t>
                      </a:r>
                      <a:endParaRPr lang="en-CA" sz="1600" dirty="0"/>
                    </a:p>
                  </a:txBody>
                  <a:tcPr marL="91441" marR="91441"/>
                </a:tc>
                <a:tc>
                  <a:txBody>
                    <a:bodyPr/>
                    <a:lstStyle/>
                    <a:p>
                      <a:r>
                        <a:rPr lang="en-CA" sz="1600" dirty="0" smtClean="0"/>
                        <a:t>Very</a:t>
                      </a:r>
                      <a:r>
                        <a:rPr lang="en-CA" sz="1600" baseline="0" dirty="0" smtClean="0"/>
                        <a:t> Easy</a:t>
                      </a:r>
                      <a:endParaRPr lang="en-CA" sz="1600" dirty="0"/>
                    </a:p>
                  </a:txBody>
                  <a:tcPr marL="91441" marR="91441"/>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CA" smtClean="0"/>
              <a:t>Concluding Remarks</a:t>
            </a:r>
          </a:p>
        </p:txBody>
      </p:sp>
      <p:sp>
        <p:nvSpPr>
          <p:cNvPr id="5" name="Slide Number Placeholder 4"/>
          <p:cNvSpPr>
            <a:spLocks noGrp="1"/>
          </p:cNvSpPr>
          <p:nvPr>
            <p:ph type="sldNum" sz="quarter" idx="12"/>
          </p:nvPr>
        </p:nvSpPr>
        <p:spPr/>
        <p:txBody>
          <a:bodyPr/>
          <a:lstStyle/>
          <a:p>
            <a:pPr>
              <a:defRPr/>
            </a:pPr>
            <a:fld id="{0B725FB0-4795-49D9-B823-A28E5C4A6D4F}" type="slidenum">
              <a:rPr lang="en-CA"/>
              <a:pPr>
                <a:defRPr/>
              </a:pPr>
              <a:t>29</a:t>
            </a:fld>
            <a:endParaRPr lang="en-CA"/>
          </a:p>
        </p:txBody>
      </p:sp>
      <p:sp>
        <p:nvSpPr>
          <p:cNvPr id="34820" name="Content Placeholder 2"/>
          <p:cNvSpPr>
            <a:spLocks noGrp="1"/>
          </p:cNvSpPr>
          <p:nvPr>
            <p:ph sz="quarter" idx="1"/>
          </p:nvPr>
        </p:nvSpPr>
        <p:spPr/>
        <p:txBody>
          <a:bodyPr/>
          <a:lstStyle/>
          <a:p>
            <a:pPr eaLnBrk="1" hangingPunct="1">
              <a:buFontTx/>
              <a:buChar char="•"/>
            </a:pPr>
            <a:r>
              <a:rPr lang="en-CA" smtClean="0"/>
              <a:t>Set-up dialogues are useful for communicating information for complex configurations.</a:t>
            </a:r>
          </a:p>
          <a:p>
            <a:pPr eaLnBrk="1" hangingPunct="1">
              <a:buFontTx/>
              <a:buChar char="•"/>
            </a:pPr>
            <a:endParaRPr lang="en-CA" smtClean="0"/>
          </a:p>
          <a:p>
            <a:pPr eaLnBrk="1" hangingPunct="1">
              <a:buFontTx/>
              <a:buChar char="•"/>
            </a:pPr>
            <a:r>
              <a:rPr lang="en-CA" smtClean="0"/>
              <a:t>Common language should be arrived upon through user interaction.</a:t>
            </a:r>
          </a:p>
          <a:p>
            <a:pPr eaLnBrk="1" hangingPunct="1">
              <a:buFontTx/>
              <a:buChar char="•"/>
            </a:pPr>
            <a:endParaRPr lang="en-CA" smtClean="0"/>
          </a:p>
          <a:p>
            <a:pPr eaLnBrk="1" hangingPunct="1">
              <a:buFontTx/>
              <a:buChar char="•"/>
            </a:pPr>
            <a:r>
              <a:rPr lang="en-CA" smtClean="0"/>
              <a:t>Default actions should be carefully considered and promote the completion of core-tasks.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CA" smtClean="0"/>
              <a:t>Anonymous Web Browsing</a:t>
            </a:r>
          </a:p>
        </p:txBody>
      </p:sp>
      <p:sp>
        <p:nvSpPr>
          <p:cNvPr id="5" name="Slide Number Placeholder 4"/>
          <p:cNvSpPr>
            <a:spLocks noGrp="1"/>
          </p:cNvSpPr>
          <p:nvPr>
            <p:ph type="sldNum" sz="quarter" idx="12"/>
          </p:nvPr>
        </p:nvSpPr>
        <p:spPr/>
        <p:txBody>
          <a:bodyPr/>
          <a:lstStyle/>
          <a:p>
            <a:pPr>
              <a:defRPr/>
            </a:pPr>
            <a:fld id="{E75931B1-5632-4DB2-88F2-F740495E8D68}" type="slidenum">
              <a:rPr lang="en-CA"/>
              <a:pPr>
                <a:defRPr/>
              </a:pPr>
              <a:t>3</a:t>
            </a:fld>
            <a:endParaRPr lang="en-CA"/>
          </a:p>
        </p:txBody>
      </p:sp>
      <p:sp>
        <p:nvSpPr>
          <p:cNvPr id="8196" name="Content Placeholder 25"/>
          <p:cNvSpPr>
            <a:spLocks noGrp="1"/>
          </p:cNvSpPr>
          <p:nvPr>
            <p:ph sz="quarter" idx="1"/>
          </p:nvPr>
        </p:nvSpPr>
        <p:spPr/>
        <p:txBody>
          <a:bodyPr/>
          <a:lstStyle/>
          <a:p>
            <a:pPr marL="514350" indent="-514350" eaLnBrk="1" hangingPunct="1"/>
            <a:r>
              <a:rPr lang="en-CA" smtClean="0"/>
              <a:t>A few kinds of online identifiers:</a:t>
            </a:r>
          </a:p>
          <a:p>
            <a:pPr marL="514350" indent="-514350" eaLnBrk="1" hangingPunct="1">
              <a:buFont typeface="Arial Black" pitchFamily="34" charset="0"/>
              <a:buAutoNum type="arabicPeriod"/>
            </a:pPr>
            <a:r>
              <a:rPr lang="en-CA" smtClean="0">
                <a:solidFill>
                  <a:srgbClr val="990000"/>
                </a:solidFill>
              </a:rPr>
              <a:t>Self-volunteered </a:t>
            </a:r>
            <a:r>
              <a:rPr lang="en-CA" smtClean="0"/>
              <a:t>– pseudonym, screen-name, avatar, or email address.</a:t>
            </a:r>
          </a:p>
          <a:p>
            <a:pPr marL="514350" indent="-514350" eaLnBrk="1" hangingPunct="1">
              <a:buFont typeface="Arial Black" pitchFamily="34" charset="0"/>
              <a:buAutoNum type="arabicPeriod"/>
            </a:pPr>
            <a:r>
              <a:rPr lang="en-CA" smtClean="0">
                <a:solidFill>
                  <a:srgbClr val="990000"/>
                </a:solidFill>
              </a:rPr>
              <a:t>Server-assigned</a:t>
            </a:r>
            <a:r>
              <a:rPr lang="en-CA" smtClean="0"/>
              <a:t> – identifier inside a cookie or inside spyware.</a:t>
            </a:r>
          </a:p>
          <a:p>
            <a:pPr marL="514350" indent="-514350" eaLnBrk="1" hangingPunct="1">
              <a:buFont typeface="Arial Black" pitchFamily="34" charset="0"/>
              <a:buAutoNum type="arabicPeriod"/>
            </a:pPr>
            <a:r>
              <a:rPr lang="en-CA" smtClean="0">
                <a:solidFill>
                  <a:srgbClr val="990000"/>
                </a:solidFill>
              </a:rPr>
              <a:t>Protocol-based</a:t>
            </a:r>
            <a:r>
              <a:rPr lang="en-CA" smtClean="0"/>
              <a:t> - IP address.</a:t>
            </a:r>
          </a:p>
          <a:p>
            <a:pPr marL="514350" indent="-514350" eaLnBrk="1" hangingPunct="1"/>
            <a:endParaRPr lang="en-CA" smtClean="0"/>
          </a:p>
          <a:p>
            <a:pPr marL="514350" indent="-514350" eaLnBrk="1" hangingPunct="1"/>
            <a:r>
              <a:rPr lang="en-CA" smtClean="0"/>
              <a:t>Tor addresses 3 only. It uses a technique called </a:t>
            </a:r>
            <a:r>
              <a:rPr lang="en-CA" smtClean="0">
                <a:solidFill>
                  <a:srgbClr val="990000"/>
                </a:solidFill>
              </a:rPr>
              <a:t>onion routing</a:t>
            </a:r>
            <a:r>
              <a:rPr lang="en-CA"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CA" smtClean="0"/>
              <a:t>Concluding Remarks</a:t>
            </a:r>
          </a:p>
        </p:txBody>
      </p:sp>
      <p:sp>
        <p:nvSpPr>
          <p:cNvPr id="3" name="Content Placeholder 2"/>
          <p:cNvSpPr>
            <a:spLocks noGrp="1"/>
          </p:cNvSpPr>
          <p:nvPr>
            <p:ph sz="quarter" idx="1"/>
          </p:nvPr>
        </p:nvSpPr>
        <p:spPr/>
        <p:txBody>
          <a:bodyPr/>
          <a:lstStyle/>
          <a:p>
            <a:pPr marL="274320" indent="-274320" eaLnBrk="1" fontAlgn="auto" hangingPunct="1">
              <a:spcBef>
                <a:spcPts val="580"/>
              </a:spcBef>
              <a:spcAft>
                <a:spcPts val="0"/>
              </a:spcAft>
              <a:buFontTx/>
              <a:buChar char="•"/>
              <a:defRPr/>
            </a:pPr>
            <a:r>
              <a:rPr lang="en-CA" dirty="0" smtClean="0"/>
              <a:t>Documentation should be collected in one place, and be as task-oriented as possible.</a:t>
            </a:r>
          </a:p>
          <a:p>
            <a:pPr marL="274320" indent="-274320" eaLnBrk="1" fontAlgn="auto" hangingPunct="1">
              <a:spcBef>
                <a:spcPts val="580"/>
              </a:spcBef>
              <a:spcAft>
                <a:spcPts val="0"/>
              </a:spcAft>
              <a:buFontTx/>
              <a:buChar char="•"/>
              <a:defRPr/>
            </a:pPr>
            <a:endParaRPr lang="en-CA" dirty="0" smtClean="0"/>
          </a:p>
          <a:p>
            <a:pPr marL="274320" indent="-274320" eaLnBrk="1" fontAlgn="auto" hangingPunct="1">
              <a:spcBef>
                <a:spcPts val="580"/>
              </a:spcBef>
              <a:spcAft>
                <a:spcPts val="0"/>
              </a:spcAft>
              <a:buFontTx/>
              <a:buChar char="•"/>
              <a:defRPr/>
            </a:pPr>
            <a:r>
              <a:rPr lang="en-CA" dirty="0" smtClean="0"/>
              <a:t>Java and client-side scripting exploits do not have a usable solution. Disabling applets and/or scripts can make </a:t>
            </a:r>
            <a:r>
              <a:rPr lang="en-CA" dirty="0" err="1" smtClean="0"/>
              <a:t>webpages</a:t>
            </a:r>
            <a:r>
              <a:rPr lang="en-CA" dirty="0" smtClean="0"/>
              <a:t> non-functional, while leaving them enabled is dangerous.</a:t>
            </a:r>
          </a:p>
          <a:p>
            <a:pPr marL="274320" indent="-274320" eaLnBrk="1" fontAlgn="auto" hangingPunct="1">
              <a:spcBef>
                <a:spcPts val="580"/>
              </a:spcBef>
              <a:spcAft>
                <a:spcPts val="0"/>
              </a:spcAft>
              <a:buFontTx/>
              <a:buChar char="•"/>
              <a:defRPr/>
            </a:pPr>
            <a:endParaRPr lang="en-CA" dirty="0" smtClean="0"/>
          </a:p>
          <a:p>
            <a:pPr marL="274320" indent="-274320" eaLnBrk="1" fontAlgn="auto" hangingPunct="1">
              <a:spcBef>
                <a:spcPts val="580"/>
              </a:spcBef>
              <a:spcAft>
                <a:spcPts val="0"/>
              </a:spcAft>
              <a:buFontTx/>
              <a:buChar char="•"/>
              <a:defRPr/>
            </a:pPr>
            <a:r>
              <a:rPr lang="en-CA" dirty="0" smtClean="0"/>
              <a:t> Inter-application configuration is difficult in terms of usability, and in terms of security while maintaining compatibility.</a:t>
            </a:r>
          </a:p>
          <a:p>
            <a:pPr>
              <a:defRPr/>
            </a:pPr>
            <a:endParaRPr lang="en-CA" dirty="0"/>
          </a:p>
        </p:txBody>
      </p:sp>
      <p:sp>
        <p:nvSpPr>
          <p:cNvPr id="4" name="Slide Number Placeholder 3"/>
          <p:cNvSpPr>
            <a:spLocks noGrp="1"/>
          </p:cNvSpPr>
          <p:nvPr>
            <p:ph type="sldNum" sz="quarter" idx="12"/>
          </p:nvPr>
        </p:nvSpPr>
        <p:spPr/>
        <p:txBody>
          <a:bodyPr/>
          <a:lstStyle/>
          <a:p>
            <a:pPr>
              <a:defRPr/>
            </a:pPr>
            <a:fld id="{D58D9713-B315-4478-9B9F-3C1363FAB7C9}" type="slidenum">
              <a:rPr lang="en-CA" smtClean="0"/>
              <a:pPr>
                <a:defRPr/>
              </a:pPr>
              <a:t>30</a:t>
            </a:fld>
            <a:endParaRPr lang="en-C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p>
            <a:r>
              <a:rPr lang="en-CA" smtClean="0"/>
              <a:t>Questions?</a:t>
            </a:r>
          </a:p>
        </p:txBody>
      </p:sp>
      <p:sp>
        <p:nvSpPr>
          <p:cNvPr id="4" name="Slide Number Placeholder 3"/>
          <p:cNvSpPr>
            <a:spLocks noGrp="1"/>
          </p:cNvSpPr>
          <p:nvPr>
            <p:ph type="sldNum" sz="quarter" idx="12"/>
          </p:nvPr>
        </p:nvSpPr>
        <p:spPr/>
        <p:txBody>
          <a:bodyPr/>
          <a:lstStyle/>
          <a:p>
            <a:pPr>
              <a:defRPr/>
            </a:pPr>
            <a:fld id="{800DF219-A7F2-41CC-84F4-198E3F616891}" type="slidenum">
              <a:rPr lang="en-CA" smtClean="0"/>
              <a:pPr>
                <a:defRPr/>
              </a:pPr>
              <a:t>31</a:t>
            </a:fld>
            <a:endParaRPr lang="en-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CA" smtClean="0"/>
              <a:t>Onion Routing in 30 seconds</a:t>
            </a:r>
          </a:p>
        </p:txBody>
      </p:sp>
      <p:pic>
        <p:nvPicPr>
          <p:cNvPr id="5" name="OnionRouting.wmv">
            <a:hlinkClick r:id="" action="ppaction://media"/>
          </p:cNvPr>
          <p:cNvPicPr>
            <a:picLocks noGrp="1" noRot="1" noChangeAspect="1"/>
          </p:cNvPicPr>
          <p:nvPr>
            <p:ph sz="quarter" idx="1"/>
            <a:videoFile r:link="rId1"/>
          </p:nvPr>
        </p:nvPicPr>
        <p:blipFill>
          <a:blip r:embed="rId4"/>
          <a:srcRect/>
          <a:stretch>
            <a:fillRect/>
          </a:stretch>
        </p:blipFill>
        <p:spPr>
          <a:xfrm>
            <a:off x="1143000" y="1428750"/>
            <a:ext cx="6858000" cy="4572000"/>
          </a:xfrm>
        </p:spPr>
      </p:pic>
      <p:sp>
        <p:nvSpPr>
          <p:cNvPr id="6" name="Slide Number Placeholder 5"/>
          <p:cNvSpPr>
            <a:spLocks noGrp="1"/>
          </p:cNvSpPr>
          <p:nvPr>
            <p:ph type="sldNum" sz="quarter" idx="12"/>
          </p:nvPr>
        </p:nvSpPr>
        <p:spPr/>
        <p:txBody>
          <a:bodyPr/>
          <a:lstStyle/>
          <a:p>
            <a:pPr>
              <a:defRPr/>
            </a:pPr>
            <a:fld id="{95AE20DF-0925-4E82-BAAA-F9AFA150F366}" type="slidenum">
              <a:rPr lang="en-CA"/>
              <a:pPr>
                <a:defRPr/>
              </a:pPr>
              <a:t>4</a:t>
            </a:fld>
            <a:endParaRPr lang="en-CA"/>
          </a:p>
        </p:txBody>
      </p:sp>
      <p:sp>
        <p:nvSpPr>
          <p:cNvPr id="9221" name="TextBox 6"/>
          <p:cNvSpPr txBox="1">
            <a:spLocks noChangeArrowheads="1"/>
          </p:cNvSpPr>
          <p:nvPr/>
        </p:nvSpPr>
        <p:spPr bwMode="auto">
          <a:xfrm>
            <a:off x="2643188" y="6143625"/>
            <a:ext cx="5538787" cy="276225"/>
          </a:xfrm>
          <a:prstGeom prst="rect">
            <a:avLst/>
          </a:prstGeom>
          <a:noFill/>
          <a:ln w="9525">
            <a:noFill/>
            <a:miter lim="800000"/>
            <a:headEnd/>
            <a:tailEnd/>
          </a:ln>
        </p:spPr>
        <p:txBody>
          <a:bodyPr wrap="none">
            <a:spAutoFit/>
          </a:bodyPr>
          <a:lstStyle/>
          <a:p>
            <a:pPr algn="r"/>
            <a:r>
              <a:rPr lang="en-CA" sz="1200" i="1"/>
              <a:t>© CBS 2006. Used under the fair dealings clause in the Canada Copyright Act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remove"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28688" y="285750"/>
            <a:ext cx="7772400" cy="1143000"/>
          </a:xfrm>
        </p:spPr>
        <p:txBody>
          <a:bodyPr/>
          <a:lstStyle/>
          <a:p>
            <a:r>
              <a:rPr lang="en-CA" smtClean="0"/>
              <a:t>A Mental Model</a:t>
            </a:r>
          </a:p>
        </p:txBody>
      </p:sp>
      <p:sp>
        <p:nvSpPr>
          <p:cNvPr id="4" name="Slide Number Placeholder 3"/>
          <p:cNvSpPr>
            <a:spLocks noGrp="1"/>
          </p:cNvSpPr>
          <p:nvPr>
            <p:ph type="sldNum" sz="quarter" idx="12"/>
          </p:nvPr>
        </p:nvSpPr>
        <p:spPr/>
        <p:txBody>
          <a:bodyPr/>
          <a:lstStyle/>
          <a:p>
            <a:pPr>
              <a:defRPr/>
            </a:pPr>
            <a:fld id="{0FBABE7E-AB50-43EA-AD82-295AFE2A60D1}" type="slidenum">
              <a:rPr lang="en-CA" smtClean="0"/>
              <a:pPr>
                <a:defRPr/>
              </a:pPr>
              <a:t>5</a:t>
            </a:fld>
            <a:endParaRPr lang="en-CA"/>
          </a:p>
        </p:txBody>
      </p:sp>
      <p:sp>
        <p:nvSpPr>
          <p:cNvPr id="8" name="Rectangle 7"/>
          <p:cNvSpPr/>
          <p:nvPr/>
        </p:nvSpPr>
        <p:spPr>
          <a:xfrm>
            <a:off x="5429250" y="4286250"/>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sz="1800" dirty="0"/>
              <a:t>T</a:t>
            </a:r>
            <a:r>
              <a:rPr lang="en-CA" dirty="0"/>
              <a:t>or</a:t>
            </a:r>
          </a:p>
        </p:txBody>
      </p:sp>
      <p:sp>
        <p:nvSpPr>
          <p:cNvPr id="9" name="Rectangle 8"/>
          <p:cNvSpPr/>
          <p:nvPr/>
        </p:nvSpPr>
        <p:spPr>
          <a:xfrm>
            <a:off x="5429250" y="2928938"/>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dirty="0" err="1"/>
              <a:t>Privoxy</a:t>
            </a:r>
            <a:endParaRPr lang="en-CA" dirty="0"/>
          </a:p>
        </p:txBody>
      </p:sp>
      <p:cxnSp>
        <p:nvCxnSpPr>
          <p:cNvPr id="14" name="Straight Arrow Connector 13"/>
          <p:cNvCxnSpPr>
            <a:stCxn id="6" idx="2"/>
            <a:endCxn id="9" idx="0"/>
          </p:cNvCxnSpPr>
          <p:nvPr/>
        </p:nvCxnSpPr>
        <p:spPr>
          <a:xfrm rot="5400000">
            <a:off x="5822157" y="2642394"/>
            <a:ext cx="5715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9" idx="2"/>
            <a:endCxn id="8" idx="0"/>
          </p:cNvCxnSpPr>
          <p:nvPr/>
        </p:nvCxnSpPr>
        <p:spPr>
          <a:xfrm rot="5400000">
            <a:off x="5786438" y="3965575"/>
            <a:ext cx="642938"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8" idx="2"/>
            <a:endCxn id="21" idx="3"/>
          </p:cNvCxnSpPr>
          <p:nvPr/>
        </p:nvCxnSpPr>
        <p:spPr>
          <a:xfrm rot="5400000">
            <a:off x="5760244" y="5349082"/>
            <a:ext cx="695325"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Cloud 20"/>
          <p:cNvSpPr/>
          <p:nvPr/>
        </p:nvSpPr>
        <p:spPr>
          <a:xfrm>
            <a:off x="5143500" y="5643563"/>
            <a:ext cx="1928813" cy="9286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t>Internet</a:t>
            </a:r>
          </a:p>
        </p:txBody>
      </p:sp>
      <p:sp>
        <p:nvSpPr>
          <p:cNvPr id="10250" name="TextBox 23"/>
          <p:cNvSpPr txBox="1">
            <a:spLocks noChangeArrowheads="1"/>
          </p:cNvSpPr>
          <p:nvPr/>
        </p:nvSpPr>
        <p:spPr bwMode="auto">
          <a:xfrm>
            <a:off x="6215063" y="2428875"/>
            <a:ext cx="2082800" cy="369888"/>
          </a:xfrm>
          <a:prstGeom prst="rect">
            <a:avLst/>
          </a:prstGeom>
          <a:noFill/>
          <a:ln w="9525">
            <a:noFill/>
            <a:miter lim="800000"/>
            <a:headEnd/>
            <a:tailEnd/>
          </a:ln>
        </p:spPr>
        <p:txBody>
          <a:bodyPr wrap="none">
            <a:spAutoFit/>
          </a:bodyPr>
          <a:lstStyle/>
          <a:p>
            <a:r>
              <a:rPr lang="en-CA" sz="1800"/>
              <a:t>http, https, ftp, etc</a:t>
            </a:r>
          </a:p>
        </p:txBody>
      </p:sp>
      <p:sp>
        <p:nvSpPr>
          <p:cNvPr id="10251" name="TextBox 24"/>
          <p:cNvSpPr txBox="1">
            <a:spLocks noChangeArrowheads="1"/>
          </p:cNvSpPr>
          <p:nvPr/>
        </p:nvSpPr>
        <p:spPr bwMode="auto">
          <a:xfrm>
            <a:off x="6286500" y="3773488"/>
            <a:ext cx="992188" cy="369887"/>
          </a:xfrm>
          <a:prstGeom prst="rect">
            <a:avLst/>
          </a:prstGeom>
          <a:noFill/>
          <a:ln w="9525">
            <a:noFill/>
            <a:miter lim="800000"/>
            <a:headEnd/>
            <a:tailEnd/>
          </a:ln>
        </p:spPr>
        <p:txBody>
          <a:bodyPr wrap="none">
            <a:spAutoFit/>
          </a:bodyPr>
          <a:lstStyle/>
          <a:p>
            <a:r>
              <a:rPr lang="en-CA" sz="1800"/>
              <a:t>SOCKS</a:t>
            </a:r>
          </a:p>
        </p:txBody>
      </p:sp>
      <p:sp>
        <p:nvSpPr>
          <p:cNvPr id="32" name="Rounded Rectangle 31"/>
          <p:cNvSpPr/>
          <p:nvPr/>
        </p:nvSpPr>
        <p:spPr>
          <a:xfrm>
            <a:off x="1714480" y="4429132"/>
            <a:ext cx="2786082" cy="4286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CA" dirty="0">
                <a:solidFill>
                  <a:schemeClr val="accent1"/>
                </a:solidFill>
              </a:rPr>
              <a:t>Vidalia</a:t>
            </a:r>
          </a:p>
        </p:txBody>
      </p:sp>
      <p:cxnSp>
        <p:nvCxnSpPr>
          <p:cNvPr id="36" name="Straight Arrow Connector 35"/>
          <p:cNvCxnSpPr>
            <a:stCxn id="0" idx="3"/>
            <a:endCxn id="8" idx="1"/>
          </p:cNvCxnSpPr>
          <p:nvPr/>
        </p:nvCxnSpPr>
        <p:spPr>
          <a:xfrm>
            <a:off x="4500563" y="4643438"/>
            <a:ext cx="928687" cy="158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 name="Rectangle 5"/>
          <p:cNvSpPr/>
          <p:nvPr/>
        </p:nvSpPr>
        <p:spPr>
          <a:xfrm>
            <a:off x="5429250" y="1643063"/>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dirty="0"/>
              <a:t>Firefox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28688" y="285750"/>
            <a:ext cx="7772400" cy="1143000"/>
          </a:xfrm>
        </p:spPr>
        <p:txBody>
          <a:bodyPr/>
          <a:lstStyle/>
          <a:p>
            <a:r>
              <a:rPr lang="en-CA" smtClean="0"/>
              <a:t>A Mental Model</a:t>
            </a:r>
          </a:p>
        </p:txBody>
      </p:sp>
      <p:sp>
        <p:nvSpPr>
          <p:cNvPr id="4" name="Slide Number Placeholder 3"/>
          <p:cNvSpPr>
            <a:spLocks noGrp="1"/>
          </p:cNvSpPr>
          <p:nvPr>
            <p:ph type="sldNum" sz="quarter" idx="12"/>
          </p:nvPr>
        </p:nvSpPr>
        <p:spPr/>
        <p:txBody>
          <a:bodyPr/>
          <a:lstStyle/>
          <a:p>
            <a:pPr>
              <a:defRPr/>
            </a:pPr>
            <a:fld id="{D4CA178C-BD1F-4299-A560-98EF7E1F64F6}" type="slidenum">
              <a:rPr lang="en-CA" smtClean="0"/>
              <a:pPr>
                <a:defRPr/>
              </a:pPr>
              <a:t>6</a:t>
            </a:fld>
            <a:endParaRPr lang="en-CA"/>
          </a:p>
        </p:txBody>
      </p:sp>
      <p:sp>
        <p:nvSpPr>
          <p:cNvPr id="8" name="Rectangle 7"/>
          <p:cNvSpPr/>
          <p:nvPr/>
        </p:nvSpPr>
        <p:spPr>
          <a:xfrm>
            <a:off x="5429250" y="4286250"/>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sz="1800" dirty="0"/>
              <a:t>T</a:t>
            </a:r>
            <a:r>
              <a:rPr lang="en-CA" dirty="0"/>
              <a:t>or</a:t>
            </a:r>
          </a:p>
        </p:txBody>
      </p:sp>
      <p:sp>
        <p:nvSpPr>
          <p:cNvPr id="9" name="Rectangle 8"/>
          <p:cNvSpPr/>
          <p:nvPr/>
        </p:nvSpPr>
        <p:spPr>
          <a:xfrm>
            <a:off x="5429250" y="2928938"/>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dirty="0" err="1"/>
              <a:t>Privoxy</a:t>
            </a:r>
            <a:endParaRPr lang="en-CA" dirty="0"/>
          </a:p>
        </p:txBody>
      </p:sp>
      <p:cxnSp>
        <p:nvCxnSpPr>
          <p:cNvPr id="14" name="Straight Arrow Connector 13"/>
          <p:cNvCxnSpPr>
            <a:stCxn id="6" idx="2"/>
            <a:endCxn id="9" idx="0"/>
          </p:cNvCxnSpPr>
          <p:nvPr/>
        </p:nvCxnSpPr>
        <p:spPr>
          <a:xfrm rot="5400000">
            <a:off x="5822157" y="2642394"/>
            <a:ext cx="5715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9" idx="2"/>
            <a:endCxn id="8" idx="0"/>
          </p:cNvCxnSpPr>
          <p:nvPr/>
        </p:nvCxnSpPr>
        <p:spPr>
          <a:xfrm rot="5400000">
            <a:off x="5786438" y="3965575"/>
            <a:ext cx="642938"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8" idx="2"/>
            <a:endCxn id="21" idx="3"/>
          </p:cNvCxnSpPr>
          <p:nvPr/>
        </p:nvCxnSpPr>
        <p:spPr>
          <a:xfrm rot="5400000">
            <a:off x="5760244" y="5349082"/>
            <a:ext cx="695325"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Cloud 20"/>
          <p:cNvSpPr/>
          <p:nvPr/>
        </p:nvSpPr>
        <p:spPr>
          <a:xfrm>
            <a:off x="5143500" y="5643563"/>
            <a:ext cx="1928813" cy="9286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t>Internet</a:t>
            </a:r>
          </a:p>
        </p:txBody>
      </p:sp>
      <p:sp>
        <p:nvSpPr>
          <p:cNvPr id="11274" name="TextBox 23"/>
          <p:cNvSpPr txBox="1">
            <a:spLocks noChangeArrowheads="1"/>
          </p:cNvSpPr>
          <p:nvPr/>
        </p:nvSpPr>
        <p:spPr bwMode="auto">
          <a:xfrm>
            <a:off x="6215063" y="2428875"/>
            <a:ext cx="2082800" cy="369888"/>
          </a:xfrm>
          <a:prstGeom prst="rect">
            <a:avLst/>
          </a:prstGeom>
          <a:noFill/>
          <a:ln w="9525">
            <a:noFill/>
            <a:miter lim="800000"/>
            <a:headEnd/>
            <a:tailEnd/>
          </a:ln>
        </p:spPr>
        <p:txBody>
          <a:bodyPr wrap="none">
            <a:spAutoFit/>
          </a:bodyPr>
          <a:lstStyle/>
          <a:p>
            <a:r>
              <a:rPr lang="en-CA" sz="1800"/>
              <a:t>http, https, ftp, etc</a:t>
            </a:r>
          </a:p>
        </p:txBody>
      </p:sp>
      <p:sp>
        <p:nvSpPr>
          <p:cNvPr id="11275" name="TextBox 24"/>
          <p:cNvSpPr txBox="1">
            <a:spLocks noChangeArrowheads="1"/>
          </p:cNvSpPr>
          <p:nvPr/>
        </p:nvSpPr>
        <p:spPr bwMode="auto">
          <a:xfrm>
            <a:off x="6286500" y="3773488"/>
            <a:ext cx="992188" cy="369887"/>
          </a:xfrm>
          <a:prstGeom prst="rect">
            <a:avLst/>
          </a:prstGeom>
          <a:noFill/>
          <a:ln w="9525">
            <a:noFill/>
            <a:miter lim="800000"/>
            <a:headEnd/>
            <a:tailEnd/>
          </a:ln>
        </p:spPr>
        <p:txBody>
          <a:bodyPr wrap="none">
            <a:spAutoFit/>
          </a:bodyPr>
          <a:lstStyle/>
          <a:p>
            <a:r>
              <a:rPr lang="en-CA" sz="1800"/>
              <a:t>SOCKS</a:t>
            </a:r>
          </a:p>
        </p:txBody>
      </p:sp>
      <p:sp>
        <p:nvSpPr>
          <p:cNvPr id="31" name="Rounded Rectangle 30"/>
          <p:cNvSpPr/>
          <p:nvPr/>
        </p:nvSpPr>
        <p:spPr>
          <a:xfrm>
            <a:off x="1643042" y="1785926"/>
            <a:ext cx="2857520" cy="4286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CA" dirty="0" err="1">
                <a:solidFill>
                  <a:schemeClr val="accent1"/>
                </a:solidFill>
              </a:rPr>
              <a:t>Torbutton</a:t>
            </a:r>
            <a:r>
              <a:rPr lang="en-CA" dirty="0">
                <a:solidFill>
                  <a:schemeClr val="accent1"/>
                </a:solidFill>
              </a:rPr>
              <a:t>/</a:t>
            </a:r>
            <a:r>
              <a:rPr lang="en-CA" dirty="0" err="1">
                <a:solidFill>
                  <a:schemeClr val="accent1"/>
                </a:solidFill>
              </a:rPr>
              <a:t>FoxyProxy</a:t>
            </a:r>
            <a:endParaRPr lang="en-CA" dirty="0">
              <a:solidFill>
                <a:schemeClr val="accent1"/>
              </a:solidFill>
            </a:endParaRPr>
          </a:p>
        </p:txBody>
      </p:sp>
      <p:sp>
        <p:nvSpPr>
          <p:cNvPr id="32" name="Rounded Rectangle 31"/>
          <p:cNvSpPr/>
          <p:nvPr/>
        </p:nvSpPr>
        <p:spPr>
          <a:xfrm>
            <a:off x="1714480" y="4429132"/>
            <a:ext cx="2786082" cy="4286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CA" dirty="0">
                <a:solidFill>
                  <a:schemeClr val="accent1"/>
                </a:solidFill>
              </a:rPr>
              <a:t>Vidalia</a:t>
            </a:r>
          </a:p>
        </p:txBody>
      </p:sp>
      <p:cxnSp>
        <p:nvCxnSpPr>
          <p:cNvPr id="34" name="Straight Arrow Connector 33"/>
          <p:cNvCxnSpPr>
            <a:stCxn id="0" idx="3"/>
            <a:endCxn id="6" idx="1"/>
          </p:cNvCxnSpPr>
          <p:nvPr/>
        </p:nvCxnSpPr>
        <p:spPr>
          <a:xfrm>
            <a:off x="4500563" y="2000250"/>
            <a:ext cx="928687"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a:stCxn id="0" idx="3"/>
            <a:endCxn id="8" idx="1"/>
          </p:cNvCxnSpPr>
          <p:nvPr/>
        </p:nvCxnSpPr>
        <p:spPr>
          <a:xfrm>
            <a:off x="4500563" y="4643438"/>
            <a:ext cx="928687" cy="158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 name="Rectangle 5"/>
          <p:cNvSpPr/>
          <p:nvPr/>
        </p:nvSpPr>
        <p:spPr>
          <a:xfrm>
            <a:off x="5429250" y="1643063"/>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dirty="0"/>
              <a:t>Firefox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28688" y="285750"/>
            <a:ext cx="7772400" cy="1143000"/>
          </a:xfrm>
        </p:spPr>
        <p:txBody>
          <a:bodyPr/>
          <a:lstStyle/>
          <a:p>
            <a:r>
              <a:rPr lang="en-CA" smtClean="0"/>
              <a:t>A Mental Model</a:t>
            </a:r>
          </a:p>
        </p:txBody>
      </p:sp>
      <p:sp>
        <p:nvSpPr>
          <p:cNvPr id="4" name="Slide Number Placeholder 3"/>
          <p:cNvSpPr>
            <a:spLocks noGrp="1"/>
          </p:cNvSpPr>
          <p:nvPr>
            <p:ph type="sldNum" sz="quarter" idx="12"/>
          </p:nvPr>
        </p:nvSpPr>
        <p:spPr/>
        <p:txBody>
          <a:bodyPr/>
          <a:lstStyle/>
          <a:p>
            <a:pPr>
              <a:defRPr/>
            </a:pPr>
            <a:fld id="{26E50DA2-110A-4271-90EC-CC62541AE063}" type="slidenum">
              <a:rPr lang="en-CA" smtClean="0"/>
              <a:pPr>
                <a:defRPr/>
              </a:pPr>
              <a:t>7</a:t>
            </a:fld>
            <a:endParaRPr lang="en-CA"/>
          </a:p>
        </p:txBody>
      </p:sp>
      <p:cxnSp>
        <p:nvCxnSpPr>
          <p:cNvPr id="20" name="Straight Arrow Connector 19"/>
          <p:cNvCxnSpPr/>
          <p:nvPr/>
        </p:nvCxnSpPr>
        <p:spPr>
          <a:xfrm rot="5400000">
            <a:off x="4472782" y="4026694"/>
            <a:ext cx="33401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Cloud 20"/>
          <p:cNvSpPr/>
          <p:nvPr/>
        </p:nvSpPr>
        <p:spPr>
          <a:xfrm>
            <a:off x="5143500" y="5643563"/>
            <a:ext cx="1928813" cy="9286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t>Internet</a:t>
            </a:r>
          </a:p>
        </p:txBody>
      </p:sp>
      <p:sp>
        <p:nvSpPr>
          <p:cNvPr id="8" name="Rectangle 7"/>
          <p:cNvSpPr/>
          <p:nvPr/>
        </p:nvSpPr>
        <p:spPr>
          <a:xfrm>
            <a:off x="5429250" y="4286250"/>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sz="1800" dirty="0"/>
              <a:t>T</a:t>
            </a:r>
            <a:r>
              <a:rPr lang="en-CA" dirty="0"/>
              <a:t>or</a:t>
            </a:r>
          </a:p>
        </p:txBody>
      </p:sp>
      <p:sp>
        <p:nvSpPr>
          <p:cNvPr id="6" name="Rectangle 5"/>
          <p:cNvSpPr/>
          <p:nvPr/>
        </p:nvSpPr>
        <p:spPr>
          <a:xfrm>
            <a:off x="5429250" y="1643063"/>
            <a:ext cx="1357313" cy="71437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CA" dirty="0" err="1"/>
              <a:t>XeroBank</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1000"/>
                                  </p:stCondLst>
                                  <p:childTnLst>
                                    <p:animMotion origin="layout" path="M -1.94444E-6 3.01573E-6 L -1.94444E-6 -0.37627 " pathEditMode="relative" rAng="0" ptsTypes="AA">
                                      <p:cBhvr>
                                        <p:cTn id="6" dur="2000" fill="hold"/>
                                        <p:tgtEl>
                                          <p:spTgt spid="8"/>
                                        </p:tgtEl>
                                        <p:attrNameLst>
                                          <p:attrName>ppt_x</p:attrName>
                                          <p:attrName>ppt_y</p:attrName>
                                        </p:attrNameLst>
                                      </p:cBhvr>
                                      <p:rCtr x="0" y="-1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smtClean="0"/>
              <a:t>Why Tor?</a:t>
            </a:r>
          </a:p>
        </p:txBody>
      </p:sp>
      <p:sp>
        <p:nvSpPr>
          <p:cNvPr id="13315" name="Content Placeholder 2"/>
          <p:cNvSpPr>
            <a:spLocks noGrp="1"/>
          </p:cNvSpPr>
          <p:nvPr>
            <p:ph sz="quarter" idx="1"/>
          </p:nvPr>
        </p:nvSpPr>
        <p:spPr/>
        <p:txBody>
          <a:bodyPr/>
          <a:lstStyle/>
          <a:p>
            <a:r>
              <a:rPr lang="en-CA" smtClean="0"/>
              <a:t>In most security applications, your security is dependent only on your own ability to use the software.</a:t>
            </a:r>
          </a:p>
          <a:p>
            <a:endParaRPr lang="en-CA" smtClean="0"/>
          </a:p>
          <a:p>
            <a:r>
              <a:rPr lang="en-CA" smtClean="0"/>
              <a:t>In Tor, your anonymity is dependent on both your own ability to use the software and the ability of other users.</a:t>
            </a:r>
          </a:p>
          <a:p>
            <a:endParaRPr lang="en-CA" smtClean="0"/>
          </a:p>
          <a:p>
            <a:r>
              <a:rPr lang="en-CA" smtClean="0"/>
              <a:t>Finding ways to improve the usability of Tor benefits everyone on the network.</a:t>
            </a:r>
          </a:p>
          <a:p>
            <a:endParaRPr lang="en-CA" smtClean="0"/>
          </a:p>
          <a:p>
            <a:r>
              <a:rPr lang="en-CA" smtClean="0"/>
              <a:t>The target user of Tor: anyone.</a:t>
            </a:r>
          </a:p>
        </p:txBody>
      </p:sp>
      <p:sp>
        <p:nvSpPr>
          <p:cNvPr id="4" name="Slide Number Placeholder 3"/>
          <p:cNvSpPr>
            <a:spLocks noGrp="1"/>
          </p:cNvSpPr>
          <p:nvPr>
            <p:ph type="sldNum" sz="quarter" idx="12"/>
          </p:nvPr>
        </p:nvSpPr>
        <p:spPr/>
        <p:txBody>
          <a:bodyPr/>
          <a:lstStyle/>
          <a:p>
            <a:pPr>
              <a:defRPr/>
            </a:pPr>
            <a:fld id="{C9038991-54E0-435B-8C65-320C6732E8AE}" type="slidenum">
              <a:rPr lang="en-CA" smtClean="0"/>
              <a:pPr>
                <a:defRPr/>
              </a:pPr>
              <a:t>8</a:t>
            </a:fld>
            <a:endParaRPr lang="en-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CA" smtClean="0"/>
              <a:t>Cognitive Walkthrough</a:t>
            </a:r>
          </a:p>
        </p:txBody>
      </p:sp>
      <p:sp>
        <p:nvSpPr>
          <p:cNvPr id="5" name="Slide Number Placeholder 4"/>
          <p:cNvSpPr>
            <a:spLocks noGrp="1"/>
          </p:cNvSpPr>
          <p:nvPr>
            <p:ph type="sldNum" sz="quarter" idx="12"/>
          </p:nvPr>
        </p:nvSpPr>
        <p:spPr/>
        <p:txBody>
          <a:bodyPr/>
          <a:lstStyle/>
          <a:p>
            <a:pPr>
              <a:defRPr/>
            </a:pPr>
            <a:fld id="{F76E1960-C3E5-48B1-8B3F-17745FD9E784}" type="slidenum">
              <a:rPr lang="en-CA"/>
              <a:pPr>
                <a:defRPr/>
              </a:pPr>
              <a:t>9</a:t>
            </a:fld>
            <a:endParaRPr lang="en-CA"/>
          </a:p>
        </p:txBody>
      </p:sp>
      <p:sp>
        <p:nvSpPr>
          <p:cNvPr id="14340" name="Content Placeholder 2"/>
          <p:cNvSpPr>
            <a:spLocks noGrp="1"/>
          </p:cNvSpPr>
          <p:nvPr>
            <p:ph sz="quarter" idx="1"/>
          </p:nvPr>
        </p:nvSpPr>
        <p:spPr/>
        <p:txBody>
          <a:bodyPr/>
          <a:lstStyle/>
          <a:p>
            <a:pPr eaLnBrk="1" hangingPunct="1"/>
            <a:r>
              <a:rPr lang="en-CA" smtClean="0"/>
              <a:t>A cognitive walkthrough is a </a:t>
            </a:r>
            <a:r>
              <a:rPr lang="en-CA" smtClean="0">
                <a:solidFill>
                  <a:srgbClr val="990000"/>
                </a:solidFill>
              </a:rPr>
              <a:t>task-oriented</a:t>
            </a:r>
            <a:r>
              <a:rPr lang="en-CA" smtClean="0"/>
              <a:t> evaluation method.</a:t>
            </a:r>
          </a:p>
          <a:p>
            <a:pPr eaLnBrk="1" hangingPunct="1"/>
            <a:endParaRPr lang="en-CA" smtClean="0"/>
          </a:p>
          <a:p>
            <a:pPr eaLnBrk="1" hangingPunct="1"/>
            <a:r>
              <a:rPr lang="en-CA" smtClean="0"/>
              <a:t>Premised on a pragmatic user.</a:t>
            </a:r>
          </a:p>
          <a:p>
            <a:pPr eaLnBrk="1" hangingPunct="1"/>
            <a:endParaRPr lang="en-CA" smtClean="0"/>
          </a:p>
          <a:p>
            <a:pPr eaLnBrk="1" hangingPunct="1"/>
            <a:r>
              <a:rPr lang="en-CA" smtClean="0"/>
              <a:t>Cognitive walkthroughs allow for evaluation of complex tasks and broad comparisons not possible in user studies (due to finite time and finite resources).</a:t>
            </a:r>
          </a:p>
          <a:p>
            <a:pPr eaLnBrk="1" hangingPunct="1"/>
            <a:endParaRPr lang="en-CA" smtClean="0"/>
          </a:p>
          <a:p>
            <a:pPr eaLnBrk="1" hangingPunct="1"/>
            <a:r>
              <a:rPr lang="en-CA" smtClean="0"/>
              <a:t>Walkthrough was performed by the first author.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2503</TotalTime>
  <Words>1579</Words>
  <Application>Microsoft PowerPoint</Application>
  <PresentationFormat>On-screen Show (4:3)</PresentationFormat>
  <Paragraphs>272</Paragraphs>
  <Slides>31</Slides>
  <Notes>14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Times</vt:lpstr>
      <vt:lpstr>Arial</vt:lpstr>
      <vt:lpstr>Franklin Gothic Book</vt:lpstr>
      <vt:lpstr>Perpetua</vt:lpstr>
      <vt:lpstr>Wingdings 2</vt:lpstr>
      <vt:lpstr>Garamond</vt:lpstr>
      <vt:lpstr>Arial Black</vt:lpstr>
      <vt:lpstr>Wingdings</vt:lpstr>
      <vt:lpstr>Equity</vt:lpstr>
      <vt:lpstr>Usability of Anonymous Web Browsing: An Examination of Tor Interfaces and Deployability</vt:lpstr>
      <vt:lpstr>Introduction</vt:lpstr>
      <vt:lpstr>Anonymous Web Browsing</vt:lpstr>
      <vt:lpstr>Onion Routing in 30 seconds</vt:lpstr>
      <vt:lpstr>A Mental Model</vt:lpstr>
      <vt:lpstr>A Mental Model</vt:lpstr>
      <vt:lpstr>A Mental Model</vt:lpstr>
      <vt:lpstr>Why Tor?</vt:lpstr>
      <vt:lpstr>Cognitive Walkthrough</vt:lpstr>
      <vt:lpstr>Core Tasks</vt:lpstr>
      <vt:lpstr>Deployment and Usability</vt:lpstr>
      <vt:lpstr>Deployment and Usability</vt:lpstr>
      <vt:lpstr>Usability Guidelines</vt:lpstr>
      <vt:lpstr>Dangerous Errors</vt:lpstr>
      <vt:lpstr>Usability Guidelines</vt:lpstr>
      <vt:lpstr>Tor Installation (Task 1)</vt:lpstr>
      <vt:lpstr>Manual Configuration (Task 2)</vt:lpstr>
      <vt:lpstr>Configuring Firefox</vt:lpstr>
      <vt:lpstr>Running Applications</vt:lpstr>
      <vt:lpstr>Errors</vt:lpstr>
      <vt:lpstr>Errors</vt:lpstr>
      <vt:lpstr>Manual Configuration (Task 2)</vt:lpstr>
      <vt:lpstr>Manual Configuration</vt:lpstr>
      <vt:lpstr>Torbutton (w/ Tor, Vidalia, &amp; Privoxy)</vt:lpstr>
      <vt:lpstr>FoxyProxy (w/ Tor and Vidalia)</vt:lpstr>
      <vt:lpstr>XeroBank</vt:lpstr>
      <vt:lpstr>XeroBank</vt:lpstr>
      <vt:lpstr>Comparison and Summary</vt:lpstr>
      <vt:lpstr>Concluding Remarks</vt:lpstr>
      <vt:lpstr>Concluding Remarks</vt:lpstr>
      <vt:lpstr>Questions?</vt:lpstr>
    </vt:vector>
  </TitlesOfParts>
  <Company>University of Ottawa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Jeremy Clark</dc:creator>
  <cp:lastModifiedBy>Jeremy Clark</cp:lastModifiedBy>
  <cp:revision>136</cp:revision>
  <dcterms:created xsi:type="dcterms:W3CDTF">2007-06-18T14:30:59Z</dcterms:created>
  <dcterms:modified xsi:type="dcterms:W3CDTF">2007-07-23T19:20:33Z</dcterms:modified>
</cp:coreProperties>
</file>