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3.xml" ContentType="application/vnd.openxmlformats-officedocument.theme+xml"/>
  <Override PartName="/ppt/tags/tag6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49" r:id="rId4"/>
    <p:sldId id="374" r:id="rId5"/>
    <p:sldId id="375" r:id="rId6"/>
    <p:sldId id="414" r:id="rId7"/>
    <p:sldId id="415" r:id="rId8"/>
    <p:sldId id="377" r:id="rId9"/>
    <p:sldId id="418" r:id="rId10"/>
    <p:sldId id="419" r:id="rId11"/>
    <p:sldId id="417" r:id="rId12"/>
    <p:sldId id="381" r:id="rId13"/>
  </p:sldIdLst>
  <p:sldSz cx="9906000" cy="6858000" type="A4"/>
  <p:notesSz cx="6797675" cy="987425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, Thao" initials="N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0066FF"/>
    <a:srgbClr val="000000"/>
    <a:srgbClr val="A2BFAF"/>
    <a:srgbClr val="ACB7B2"/>
    <a:srgbClr val="AF1C63"/>
    <a:srgbClr val="6A9529"/>
    <a:srgbClr val="00A0D6"/>
    <a:srgbClr val="008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88283" autoAdjust="0"/>
  </p:normalViewPr>
  <p:slideViewPr>
    <p:cSldViewPr snapToGrid="0">
      <p:cViewPr>
        <p:scale>
          <a:sx n="75" d="100"/>
          <a:sy n="75" d="100"/>
        </p:scale>
        <p:origin x="-1440" y="-222"/>
      </p:cViewPr>
      <p:guideLst>
        <p:guide orient="horz"/>
        <p:guide pos="59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934" y="-8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2014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8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3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4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1.emf"/><Relationship Id="rId5" Type="http://schemas.openxmlformats.org/officeDocument/2006/relationships/tags" Target="../tags/tag13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2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2.xml"/><Relationship Id="rId7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5.xml"/><Relationship Id="rId7" Type="http://schemas.openxmlformats.org/officeDocument/2006/relationships/image" Target="../media/image1.emf"/><Relationship Id="rId2" Type="http://schemas.openxmlformats.org/officeDocument/2006/relationships/tags" Target="../tags/tag6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6.xml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tags" Target="../tags/tag20.xml"/><Relationship Id="rId11" Type="http://schemas.openxmlformats.org/officeDocument/2006/relationships/oleObject" Target="../embeddings/oleObject3.bin"/><Relationship Id="rId5" Type="http://schemas.openxmlformats.org/officeDocument/2006/relationships/tags" Target="../tags/tag19.xml"/><Relationship Id="rId10" Type="http://schemas.openxmlformats.org/officeDocument/2006/relationships/image" Target="../media/image4.jpeg"/><Relationship Id="rId4" Type="http://schemas.openxmlformats.org/officeDocument/2006/relationships/tags" Target="../tags/tag18.xml"/><Relationship Id="rId9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tags" Target="../tags/tag26.xml"/><Relationship Id="rId11" Type="http://schemas.openxmlformats.org/officeDocument/2006/relationships/oleObject" Target="../embeddings/oleObject4.bin"/><Relationship Id="rId5" Type="http://schemas.openxmlformats.org/officeDocument/2006/relationships/tags" Target="../tags/tag25.xml"/><Relationship Id="rId10" Type="http://schemas.openxmlformats.org/officeDocument/2006/relationships/image" Target="../media/image4.jpeg"/><Relationship Id="rId4" Type="http://schemas.openxmlformats.org/officeDocument/2006/relationships/tags" Target="../tags/tag24.xml"/><Relationship Id="rId9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9.xml"/><Relationship Id="rId7" Type="http://schemas.openxmlformats.org/officeDocument/2006/relationships/oleObject" Target="../embeddings/oleObject5.bin"/><Relationship Id="rId2" Type="http://schemas.openxmlformats.org/officeDocument/2006/relationships/tags" Target="../tags/tag2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.emf"/><Relationship Id="rId2" Type="http://schemas.openxmlformats.org/officeDocument/2006/relationships/tags" Target="../tags/tag3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6.xml"/><Relationship Id="rId7" Type="http://schemas.openxmlformats.org/officeDocument/2006/relationships/oleObject" Target="../embeddings/oleObject7.bin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8.bin"/><Relationship Id="rId2" Type="http://schemas.openxmlformats.org/officeDocument/2006/relationships/tags" Target="../tags/tag39.xml"/><Relationship Id="rId1" Type="http://schemas.openxmlformats.org/officeDocument/2006/relationships/vmlDrawing" Target="../drawings/vmlDrawing8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1.emf"/><Relationship Id="rId4" Type="http://schemas.openxmlformats.org/officeDocument/2006/relationships/tags" Target="../tags/tag45.xml"/><Relationship Id="rId9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hutterstock_117698956.jpg"/>
          <p:cNvPicPr>
            <a:picLocks noChangeAspect="1"/>
          </p:cNvPicPr>
          <p:nvPr userDrawn="1"/>
        </p:nvPicPr>
        <p:blipFill>
          <a:blip r:embed="rId9" cstate="email">
            <a:lum bright="-31000" contrast="-40000"/>
          </a:blip>
          <a:srcRect r="15033" b="28591"/>
          <a:stretch>
            <a:fillRect/>
          </a:stretch>
        </p:blipFill>
        <p:spPr>
          <a:xfrm>
            <a:off x="0" y="1307812"/>
            <a:ext cx="9906000" cy="555018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6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3094063"/>
            <a:ext cx="9906000" cy="1031357"/>
          </a:xfrm>
        </p:spPr>
        <p:txBody>
          <a:bodyPr vert="horz" lIns="36000" tIns="36000" rIns="360000" bIns="36000" rtlCol="0" anchor="t">
            <a:noAutofit/>
          </a:bodyPr>
          <a:lstStyle>
            <a:lvl1pPr marL="361950" indent="0" algn="l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0" y="4184562"/>
            <a:ext cx="9906000" cy="1004115"/>
          </a:xfrm>
        </p:spPr>
        <p:txBody>
          <a:bodyPr vert="horz" lIns="36000" tIns="36000" rIns="360000" bIns="36000" rtlCol="0">
            <a:noAutofit/>
          </a:bodyPr>
          <a:lstStyle>
            <a:lvl1pPr marL="361950" indent="0" algn="l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5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0" name="Image 9" descr="Capgemini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pic>
        <p:nvPicPr>
          <p:cNvPr id="12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4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than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130,000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2013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10.1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than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130,000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2013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10.1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462650" y="3376052"/>
            <a:ext cx="3894968" cy="18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3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ppt_Business_shutterstock_95102881.jpg"/>
          <p:cNvPicPr>
            <a:picLocks noChangeAspect="1"/>
          </p:cNvPicPr>
          <p:nvPr userDrawn="1"/>
        </p:nvPicPr>
        <p:blipFill>
          <a:blip r:embed="rId9" cstate="email"/>
          <a:stretch>
            <a:fillRect/>
          </a:stretch>
        </p:blipFill>
        <p:spPr>
          <a:xfrm>
            <a:off x="0" y="0"/>
            <a:ext cx="9906000" cy="6600998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1" y="4037610"/>
            <a:ext cx="9904414" cy="1098157"/>
          </a:xfrm>
        </p:spPr>
        <p:txBody>
          <a:bodyPr lIns="720000" tIns="33059" rIns="33059" bIns="33059" anchor="t"/>
          <a:lstStyle>
            <a:lvl1pPr marL="0" indent="0"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0" y="5145571"/>
            <a:ext cx="4933105" cy="947750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pt_People_shutterstock_46801036.jpg"/>
          <p:cNvPicPr>
            <a:picLocks noChangeAspect="1"/>
          </p:cNvPicPr>
          <p:nvPr userDrawn="1"/>
        </p:nvPicPr>
        <p:blipFill>
          <a:blip r:embed="rId9" cstate="screen">
            <a:lum bright="-37000" contrast="-51000"/>
          </a:blip>
          <a:srcRect l="8451" r="16116" b="15757"/>
          <a:stretch>
            <a:fillRect/>
          </a:stretch>
        </p:blipFill>
        <p:spPr>
          <a:xfrm flipH="1">
            <a:off x="0" y="1244014"/>
            <a:ext cx="9906000" cy="56139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5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095153" y="2283236"/>
            <a:ext cx="8191722" cy="1098157"/>
          </a:xfrm>
        </p:spPr>
        <p:txBody>
          <a:bodyPr lIns="720000" tIns="33059" rIns="33059" bIns="33059" anchor="t"/>
          <a:lstStyle>
            <a:lvl1pPr marL="0" indent="0" algn="l">
              <a:defRPr sz="33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353770" y="5592726"/>
            <a:ext cx="4933105" cy="745144"/>
          </a:xfrm>
        </p:spPr>
        <p:txBody>
          <a:bodyPr lIns="720000" tIns="33059" rIns="33059" bIns="33059"/>
          <a:lstStyle>
            <a:lvl1pPr marL="0" indent="0" algn="r">
              <a:buNone/>
              <a:defRPr sz="2200" b="0">
                <a:solidFill>
                  <a:schemeClr val="bg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63770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2" name="Image 11" descr="HandsPanel_shutterstock_72073621.png"/>
          <p:cNvPicPr>
            <a:picLocks noChangeAspect="1"/>
          </p:cNvPicPr>
          <p:nvPr userDrawn="1"/>
        </p:nvPicPr>
        <p:blipFill>
          <a:blip r:embed="rId9" cstate="email"/>
          <a:srcRect b="8012"/>
          <a:stretch>
            <a:fillRect/>
          </a:stretch>
        </p:blipFill>
        <p:spPr>
          <a:xfrm>
            <a:off x="-1" y="855023"/>
            <a:ext cx="9904413" cy="5522026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5"/>
            </p:custDataLst>
          </p:nvPr>
        </p:nvSpPr>
        <p:spPr>
          <a:xfrm>
            <a:off x="2861953" y="1442605"/>
            <a:ext cx="4441372" cy="3533155"/>
          </a:xfrm>
        </p:spPr>
        <p:txBody>
          <a:bodyPr/>
          <a:lstStyle>
            <a:lvl1pPr>
              <a:defRPr/>
            </a:lvl1pPr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7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9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0.pn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image" Target="../media/image5.emf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11.png"/><Relationship Id="rId28" Type="http://schemas.openxmlformats.org/officeDocument/2006/relationships/image" Target="../media/image4.jpeg"/><Relationship Id="rId10" Type="http://schemas.openxmlformats.org/officeDocument/2006/relationships/tags" Target="../tags/tag56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3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vmlDrawing" Target="../drawings/vmlDrawing16.vml"/><Relationship Id="rId1" Type="http://schemas.openxmlformats.org/officeDocument/2006/relationships/theme" Target="../theme/theme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6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2017.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Team SFDC - OJT Kit | 2017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28" r:id="rId2"/>
    <p:sldLayoutId id="2147483974" r:id="rId3"/>
    <p:sldLayoutId id="2147483969" r:id="rId4"/>
    <p:sldLayoutId id="2147483965" r:id="rId5"/>
    <p:sldLayoutId id="2147483966" r:id="rId6"/>
    <p:sldLayoutId id="2147483962" r:id="rId7"/>
    <p:sldLayoutId id="2147483963" r:id="rId8"/>
    <p:sldLayoutId id="2147483968" r:id="rId9"/>
    <p:sldLayoutId id="2147483964" r:id="rId10"/>
    <p:sldLayoutId id="2147483934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5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6406875" y="1209254"/>
            <a:ext cx="2880000" cy="22935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>
            <p:custDataLst>
              <p:tags r:id="rId9"/>
            </p:custDataLst>
          </p:nvPr>
        </p:nvSpPr>
        <p:spPr>
          <a:xfrm>
            <a:off x="6763620" y="5457935"/>
            <a:ext cx="2523255" cy="380480"/>
          </a:xfrm>
          <a:prstGeom prst="rect">
            <a:avLst/>
          </a:prstGeom>
        </p:spPr>
        <p:txBody>
          <a:bodyPr wrap="none" lIns="0" tIns="36000" rIns="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689877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025290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654345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992848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363793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7567" y="1014965"/>
            <a:ext cx="2880000" cy="686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61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Salesforce</a:t>
            </a:r>
            <a:r>
              <a:rPr lang="en-US" dirty="0" smtClean="0"/>
              <a:t> – SFDX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0" y="4743362"/>
            <a:ext cx="9906000" cy="100411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HCMC, October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Outline</a:t>
            </a:r>
            <a:endParaRPr lang="en-US" b="1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1.Overview of SFDX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 What is it used for?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18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</a:t>
            </a:r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-Hub &amp; Scratch Orgs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 What is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</a:t>
            </a:r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Hub &amp; Scratch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Continuous with SFDX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 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Demo Case</a:t>
            </a:r>
            <a:endParaRPr lang="en-US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9341469" cy="46437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it used for</a:t>
            </a:r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Streamlines </a:t>
            </a:r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entire development life cycle.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Improves </a:t>
            </a:r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team development and collaboration.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Facilitates automated testing and continuous integration.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Makes the release cycle more efficient and agile.</a:t>
            </a:r>
          </a:p>
          <a:p>
            <a:pPr marL="0" lvl="3" indent="0">
              <a:buClr>
                <a:schemeClr val="accent5"/>
              </a:buClr>
              <a:buNone/>
            </a:pP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80226" name="Picture 2" descr="C:\Users\khoinguy\Desktop\Screen_Shot_2016-10-06_at_3.43.05_PM_srbz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2" y="3250282"/>
            <a:ext cx="5259388" cy="31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391"/>
            <a:ext cx="9906000" cy="3721826"/>
          </a:xfrm>
        </p:spPr>
      </p:pic>
      <p:sp>
        <p:nvSpPr>
          <p:cNvPr id="9" name="Rectangle 8"/>
          <p:cNvSpPr/>
          <p:nvPr/>
        </p:nvSpPr>
        <p:spPr>
          <a:xfrm>
            <a:off x="739062" y="1357040"/>
            <a:ext cx="63221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Simple Model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Interation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Migration using without SFDX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5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2" y="2374973"/>
            <a:ext cx="9338688" cy="3988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062" y="1357040"/>
            <a:ext cx="63221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SFDX Model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Interation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Migration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9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Dev</a:t>
            </a: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-Hub – Scratch Org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757" y="1494765"/>
            <a:ext cx="9690243" cy="4207535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>
            <a:lvl1pPr marL="166189" indent="-166189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2200" b="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tabLst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</a:t>
            </a:r>
            <a:r>
              <a:rPr lang="en-US" sz="18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</a:t>
            </a:r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-Hub (Base Trial)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Developer Hub (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Hub) lets you create and manage scratch orgs.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Dev</a:t>
            </a:r>
            <a:r>
              <a:rPr lang="en-US" dirty="0">
                <a:solidFill>
                  <a:schemeClr val="tx1"/>
                </a:solidFill>
              </a:rPr>
              <a:t> Hub trial org expires after 30 days.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Your </a:t>
            </a:r>
            <a:r>
              <a:rPr lang="en-US" dirty="0" err="1">
                <a:solidFill>
                  <a:schemeClr val="tx1"/>
                </a:solidFill>
              </a:rPr>
              <a:t>Dev</a:t>
            </a:r>
            <a:r>
              <a:rPr lang="en-US" dirty="0">
                <a:solidFill>
                  <a:schemeClr val="tx1"/>
                </a:solidFill>
              </a:rPr>
              <a:t> Hub org gets 10 user licenses.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Salesforce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deletes scratch orgs and their associated scratch org objects when a scratch org is older than 7 days.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scratch org is a source-driven and disposable deployment of </a:t>
            </a:r>
            <a:r>
              <a:rPr lang="en-US" dirty="0" err="1">
                <a:solidFill>
                  <a:schemeClr val="tx1"/>
                </a:solidFill>
              </a:rPr>
              <a:t>Salesforce</a:t>
            </a:r>
            <a:r>
              <a:rPr lang="en-US" dirty="0">
                <a:solidFill>
                  <a:schemeClr val="tx1"/>
                </a:solidFill>
              </a:rPr>
              <a:t> code and metadata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scratch org is fully configurable, allowing developers to emulate different </a:t>
            </a:r>
            <a:r>
              <a:rPr lang="en-US" dirty="0" err="1">
                <a:solidFill>
                  <a:schemeClr val="tx1"/>
                </a:solidFill>
              </a:rPr>
              <a:t>Salesforce</a:t>
            </a:r>
            <a:r>
              <a:rPr lang="en-US" dirty="0">
                <a:solidFill>
                  <a:schemeClr val="tx1"/>
                </a:solidFill>
              </a:rPr>
              <a:t> editions with different features and preferences.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can create up to 40 scratch orgs per day per trial </a:t>
            </a:r>
            <a:r>
              <a:rPr lang="en-US" dirty="0" err="1">
                <a:solidFill>
                  <a:schemeClr val="tx1"/>
                </a:solidFill>
              </a:rPr>
              <a:t>Dev</a:t>
            </a:r>
            <a:r>
              <a:rPr lang="en-US" dirty="0">
                <a:solidFill>
                  <a:schemeClr val="tx1"/>
                </a:solidFill>
              </a:rPr>
              <a:t> Hub.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can have up to 20 active scratch orgs.</a:t>
            </a:r>
          </a:p>
          <a:p>
            <a:pPr lvl="1"/>
            <a:endParaRPr lang="en-US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About Continuous integration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2915108" cy="4643751"/>
          </a:xfrm>
        </p:spPr>
        <p:txBody>
          <a:bodyPr/>
          <a:lstStyle/>
          <a:p>
            <a:r>
              <a:rPr lang="en-US" dirty="0"/>
              <a:t>Many third-party CI tools are available for you to choose from. </a:t>
            </a:r>
            <a:r>
              <a:rPr lang="en-US" dirty="0" err="1"/>
              <a:t>Salesforce</a:t>
            </a:r>
            <a:r>
              <a:rPr lang="en-US" dirty="0"/>
              <a:t> DX easily integrates into these tools so that you can set up continuous integration for your Force.com applications.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72" y="1346198"/>
            <a:ext cx="6432928" cy="49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Considerations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Salesforce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DX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now the release </a:t>
            </a:r>
            <a:r>
              <a:rPr lang="en-US" dirty="0"/>
              <a:t>contains a beta version of </a:t>
            </a:r>
            <a:r>
              <a:rPr lang="en-US" dirty="0" err="1"/>
              <a:t>Salesforce</a:t>
            </a:r>
            <a:r>
              <a:rPr lang="en-US" dirty="0"/>
              <a:t> DX, which means it’s a high-quality feature with known limitations. </a:t>
            </a:r>
            <a:r>
              <a:rPr lang="en-US" dirty="0" err="1"/>
              <a:t>Salesforce</a:t>
            </a:r>
            <a:r>
              <a:rPr lang="en-US" dirty="0"/>
              <a:t> DX isn’t generally available unless or until </a:t>
            </a:r>
            <a:r>
              <a:rPr lang="en-US" dirty="0" err="1"/>
              <a:t>Salesforce</a:t>
            </a:r>
            <a:r>
              <a:rPr lang="en-US" dirty="0"/>
              <a:t> announces its general availability in documentation or in press releases or public statements. </a:t>
            </a:r>
            <a:endParaRPr lang="en-US" dirty="0" smtClean="0"/>
          </a:p>
          <a:p>
            <a:r>
              <a:rPr lang="en-US" dirty="0" smtClean="0"/>
              <a:t>They can’t </a:t>
            </a:r>
            <a:r>
              <a:rPr lang="en-US" dirty="0"/>
              <a:t>guarantee general availability within any particular time frame or at all. Make your purchase decisions only on the basis of generally available products and features. </a:t>
            </a:r>
          </a:p>
        </p:txBody>
      </p:sp>
    </p:spTree>
    <p:extLst>
      <p:ext uri="{BB962C8B-B14F-4D97-AF65-F5344CB8AC3E}">
        <p14:creationId xmlns:p14="http://schemas.microsoft.com/office/powerpoint/2010/main" val="250803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Additional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</a:t>
            </a:r>
            <a:r>
              <a:rPr lang="en-US" b="1" dirty="0" smtClean="0"/>
              <a:t>integration</a:t>
            </a:r>
            <a:r>
              <a:rPr lang="en-US" dirty="0" smtClean="0"/>
              <a:t> (CI):</a:t>
            </a:r>
          </a:p>
          <a:p>
            <a:pPr lvl="1"/>
            <a:r>
              <a:rPr lang="en-US" dirty="0"/>
              <a:t>Developers practicing continuous integration merge their changes back to the main branch as often as possible. The developer's changes are validated by creating a build and running automated tests against the build. </a:t>
            </a:r>
            <a:endParaRPr lang="en-US" dirty="0" smtClean="0"/>
          </a:p>
          <a:p>
            <a:r>
              <a:rPr lang="en-US" b="1" dirty="0"/>
              <a:t>Continuous </a:t>
            </a:r>
            <a:r>
              <a:rPr lang="en-US" b="1" dirty="0" smtClean="0"/>
              <a:t>delivery </a:t>
            </a:r>
            <a:r>
              <a:rPr lang="en-US" dirty="0" smtClean="0"/>
              <a:t>(CD):</a:t>
            </a:r>
          </a:p>
          <a:p>
            <a:pPr lvl="1"/>
            <a:r>
              <a:rPr lang="en-US" dirty="0"/>
              <a:t>Continuous delivery is an extension of continuous integration to make sure that you can release new changes to your customers quickly in a sustainable way. </a:t>
            </a:r>
            <a:r>
              <a:rPr lang="en-US" dirty="0" smtClean="0"/>
              <a:t>You </a:t>
            </a:r>
            <a:r>
              <a:rPr lang="en-US" dirty="0"/>
              <a:t>also have automated your release process and you can deploy your application at any point of time 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deployment</a:t>
            </a:r>
            <a:r>
              <a:rPr lang="en-US" dirty="0" smtClean="0"/>
              <a:t> (CD):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change that passes all stages of your production pipeline is released to your customers. There's no human intervention, and only a failed test will prevent a new change to be deployed to production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It is </a:t>
            </a:r>
            <a:r>
              <a:rPr lang="en-US" dirty="0"/>
              <a:t>an excellent way to accelerate the feedback loop with your customers and take pressure off the team as there isn't a Release Day anymore.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52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apgemini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ppt_Template_Capgemini</Template>
  <TotalTime>4542</TotalTime>
  <Words>458</Words>
  <Application>Microsoft Office PowerPoint</Application>
  <PresentationFormat>A4 Paper (210x297 mm)</PresentationFormat>
  <Paragraphs>51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ppt_Template_Capgemini</vt:lpstr>
      <vt:lpstr>Closing slides</vt:lpstr>
      <vt:lpstr>Section break</vt:lpstr>
      <vt:lpstr>think-cell Slide</vt:lpstr>
      <vt:lpstr>Salesforce – SFDX </vt:lpstr>
      <vt:lpstr>Outline</vt:lpstr>
      <vt:lpstr>Overview</vt:lpstr>
      <vt:lpstr>Overview</vt:lpstr>
      <vt:lpstr>Overview</vt:lpstr>
      <vt:lpstr>PowerPoint Presentation</vt:lpstr>
      <vt:lpstr>About Continuous integration (CI)</vt:lpstr>
      <vt:lpstr> Considerations for Salesforce DX </vt:lpstr>
      <vt:lpstr>  Additional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nhunguye</dc:creator>
  <cp:lastModifiedBy>Nguyen, Khoi</cp:lastModifiedBy>
  <cp:revision>457</cp:revision>
  <dcterms:created xsi:type="dcterms:W3CDTF">2014-04-04T04:01:27Z</dcterms:created>
  <dcterms:modified xsi:type="dcterms:W3CDTF">2017-10-10T09:15:11Z</dcterms:modified>
</cp:coreProperties>
</file>