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05950" y="258625"/>
            <a:ext cx="5960400" cy="44109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13349" r="16499" t="5908"/>
          <a:stretch/>
        </p:blipFill>
        <p:spPr>
          <a:xfrm>
            <a:off x="3595950" y="2648833"/>
            <a:ext cx="1741250" cy="17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638" l="15002" r="16961" t="10957"/>
          <a:stretch/>
        </p:blipFill>
        <p:spPr>
          <a:xfrm>
            <a:off x="415725" y="478406"/>
            <a:ext cx="1723320" cy="160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3689" l="14634" r="17328" t="10913"/>
          <a:stretch/>
        </p:blipFill>
        <p:spPr>
          <a:xfrm>
            <a:off x="415725" y="2846163"/>
            <a:ext cx="1723320" cy="16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27719" y="250225"/>
            <a:ext cx="1442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 initialization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0425" y="2627325"/>
            <a:ext cx="1566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Schelling</a:t>
            </a:r>
            <a:r>
              <a:rPr lang="en" sz="800">
                <a:solidFill>
                  <a:schemeClr val="dk2"/>
                </a:solidFill>
              </a:rPr>
              <a:t> initialization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4300" l="13660" r="18478" t="6110"/>
          <a:stretch/>
        </p:blipFill>
        <p:spPr>
          <a:xfrm>
            <a:off x="2679432" y="530486"/>
            <a:ext cx="1741254" cy="170163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71320" y="288515"/>
            <a:ext cx="939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Binary </a:t>
            </a:r>
            <a:r>
              <a:rPr lang="en" sz="800">
                <a:solidFill>
                  <a:schemeClr val="dk2"/>
                </a:solidFill>
              </a:rPr>
              <a:t>utility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1297825" y="2260450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b="2359" l="13933" r="17328" t="4392"/>
          <a:stretch/>
        </p:blipFill>
        <p:spPr>
          <a:xfrm>
            <a:off x="4532322" y="487425"/>
            <a:ext cx="1780173" cy="178775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831730" y="288525"/>
            <a:ext cx="1303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Type counting</a:t>
            </a:r>
            <a:r>
              <a:rPr lang="en" sz="800">
                <a:solidFill>
                  <a:schemeClr val="dk2"/>
                </a:solidFill>
              </a:rPr>
              <a:t> utility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8">
            <a:alphaModFix/>
          </a:blip>
          <a:srcRect b="3801" l="14686" r="18311" t="5913"/>
          <a:stretch/>
        </p:blipFill>
        <p:spPr>
          <a:xfrm>
            <a:off x="6425821" y="521132"/>
            <a:ext cx="1705979" cy="17016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535403" y="288525"/>
            <a:ext cx="1660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Difference counting </a:t>
            </a:r>
            <a:r>
              <a:rPr lang="en" sz="800">
                <a:solidFill>
                  <a:schemeClr val="dk2"/>
                </a:solidFill>
              </a:rPr>
              <a:t>utility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676699" y="2429975"/>
            <a:ext cx="1660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Avg type and d</a:t>
            </a:r>
            <a:r>
              <a:rPr lang="en" sz="800">
                <a:solidFill>
                  <a:schemeClr val="dk2"/>
                </a:solidFill>
              </a:rPr>
              <a:t>iff. counting utility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9">
            <a:alphaModFix/>
          </a:blip>
          <a:srcRect b="2577" l="14175" r="18224" t="5052"/>
          <a:stretch/>
        </p:blipFill>
        <p:spPr>
          <a:xfrm>
            <a:off x="5575825" y="2648825"/>
            <a:ext cx="1660600" cy="17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920525" y="2429975"/>
            <a:ext cx="1138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Entropy</a:t>
            </a:r>
            <a:r>
              <a:rPr lang="en" sz="800">
                <a:solidFill>
                  <a:schemeClr val="dk2"/>
                </a:solidFill>
              </a:rPr>
              <a:t> utility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96875" y="1989525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0.794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0.650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88025" y="4209200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</a:t>
            </a:r>
            <a:r>
              <a:rPr lang="en" sz="700">
                <a:solidFill>
                  <a:schemeClr val="dk2"/>
                </a:solidFill>
              </a:rPr>
              <a:t>0.778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0.979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96875" y="4350475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0.416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0.254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837725" y="4236950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</a:t>
            </a:r>
            <a:r>
              <a:rPr lang="en" sz="700">
                <a:solidFill>
                  <a:schemeClr val="dk2"/>
                </a:solidFill>
              </a:rPr>
              <a:t>0.825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0.941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989375" y="2156025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</a:t>
            </a:r>
            <a:r>
              <a:rPr lang="en" sz="700">
                <a:solidFill>
                  <a:schemeClr val="dk2"/>
                </a:solidFill>
              </a:rPr>
              <a:t>0.647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0.553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831725" y="2156025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</a:t>
            </a:r>
            <a:r>
              <a:rPr lang="en" sz="700">
                <a:solidFill>
                  <a:schemeClr val="dk2"/>
                </a:solidFill>
              </a:rPr>
              <a:t>0.838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0.908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713750" y="2129700"/>
            <a:ext cx="13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Entropy: </a:t>
            </a:r>
            <a:r>
              <a:rPr lang="en" sz="700">
                <a:solidFill>
                  <a:schemeClr val="dk2"/>
                </a:solidFill>
              </a:rPr>
              <a:t>0.804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CE: 0.966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77" name="Google Shape;77;p13"/>
          <p:cNvCxnSpPr>
            <a:stCxn id="57" idx="3"/>
          </p:cNvCxnSpPr>
          <p:nvPr/>
        </p:nvCxnSpPr>
        <p:spPr>
          <a:xfrm flipH="1" rot="10800000">
            <a:off x="2139045" y="2758219"/>
            <a:ext cx="292500" cy="8886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