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countries_by_English-speaking_popul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391478" y="344557"/>
            <a:ext cx="9144000" cy="31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INVESTMENT CASE STUDY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SUBMISSION 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003567" y="4806920"/>
            <a:ext cx="61389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/>
              <a:t>      Murali Kummitha</a:t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333333"/>
                </a:solidFill>
              </a:rPr>
              <a:t>Help Spark </a:t>
            </a:r>
            <a:r>
              <a:rPr lang="en-IN" sz="1800">
                <a:solidFill>
                  <a:srgbClr val="333333"/>
                </a:solidFill>
              </a:rPr>
              <a:t>Funds</a:t>
            </a:r>
            <a:r>
              <a:rPr lang="en-IN" sz="1800">
                <a:solidFill>
                  <a:srgbClr val="333333"/>
                </a:solidFill>
              </a:rPr>
              <a:t> to find the right place to invest money, Spark Funds has two minor constraints for investments: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erriweather"/>
              <a:buAutoNum type="arabicPeriod"/>
            </a:pPr>
            <a:r>
              <a:rPr lang="en-IN" sz="1800">
                <a:solidFill>
                  <a:srgbClr val="333333"/>
                </a:solidFill>
              </a:rPr>
              <a:t>It wants to invest between </a:t>
            </a:r>
            <a:r>
              <a:rPr b="1" lang="en-IN" sz="1800">
                <a:solidFill>
                  <a:srgbClr val="333333"/>
                </a:solidFill>
              </a:rPr>
              <a:t>5 to 15 million USD</a:t>
            </a:r>
            <a:r>
              <a:rPr lang="en-IN" sz="1800">
                <a:solidFill>
                  <a:srgbClr val="333333"/>
                </a:solidFill>
              </a:rPr>
              <a:t> per round of investment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erriweather"/>
              <a:buAutoNum type="arabicPeriod"/>
            </a:pPr>
            <a:r>
              <a:rPr lang="en-IN" sz="1800">
                <a:solidFill>
                  <a:srgbClr val="333333"/>
                </a:solidFill>
              </a:rPr>
              <a:t>It wants to invest only in </a:t>
            </a:r>
            <a:r>
              <a:rPr b="1" lang="en-IN" sz="1800">
                <a:solidFill>
                  <a:srgbClr val="333333"/>
                </a:solidFill>
              </a:rPr>
              <a:t>English-speaking countries</a:t>
            </a:r>
            <a:r>
              <a:rPr lang="en-IN" sz="1800">
                <a:solidFill>
                  <a:srgbClr val="333333"/>
                </a:solidFill>
              </a:rPr>
              <a:t> because of the ease of communication with the companies it would in</a:t>
            </a:r>
            <a:r>
              <a:rPr lang="en-IN" sz="1800">
                <a:solidFill>
                  <a:srgbClr val="333333"/>
                </a:solidFill>
              </a:rPr>
              <a:t>vest</a:t>
            </a:r>
            <a:endParaRPr sz="1800"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 Suitable </a:t>
            </a:r>
            <a:r>
              <a:rPr b="1" lang="en-IN"/>
              <a:t>Investment </a:t>
            </a:r>
            <a:r>
              <a:rPr b="1" lang="en-I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Flowchart</a:t>
            </a:r>
            <a:endParaRPr b="1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125" y="1413500"/>
            <a:ext cx="4345150" cy="4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 Data cleaning Analysis</a:t>
            </a:r>
            <a:endParaRPr sz="2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There are 2832 rows which with most of the column values are null - have removed those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Remove rows where funding </a:t>
            </a:r>
            <a:r>
              <a:rPr lang="en-IN" sz="1800"/>
              <a:t>amount</a:t>
            </a:r>
            <a:r>
              <a:rPr lang="en-IN" sz="1800"/>
              <a:t> is empty - That is basic analysis we are doing and can’t have any assuptions related to investment.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Fetched top english speaking </a:t>
            </a:r>
            <a:r>
              <a:rPr lang="en-IN" sz="1800"/>
              <a:t>countries</a:t>
            </a:r>
            <a:r>
              <a:rPr lang="en-IN" sz="1800"/>
              <a:t> from </a:t>
            </a:r>
            <a:r>
              <a:rPr lang="en-IN" sz="1800" u="sng">
                <a:solidFill>
                  <a:schemeClr val="hlink"/>
                </a:solidFill>
                <a:hlinkClick r:id="rId3"/>
              </a:rPr>
              <a:t>https://en.wikipedia.org/wiki/List_of_countries_by_English-speaking_population</a:t>
            </a:r>
            <a:r>
              <a:rPr lang="en-IN" sz="1800"/>
              <a:t> and their country codes form CSV file.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Mappings csv if there “0” in the page replaced with “na” in proper places for more </a:t>
            </a:r>
            <a:r>
              <a:rPr lang="en-IN" sz="1800"/>
              <a:t>meaningful data.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Ex: </a:t>
            </a:r>
            <a:r>
              <a:rPr b="1" lang="en-IN" sz="1800"/>
              <a:t>A0lytics</a:t>
            </a:r>
            <a:r>
              <a:rPr lang="en-IN" sz="1800"/>
              <a:t> is replaced with </a:t>
            </a:r>
            <a:r>
              <a:rPr b="1" lang="en-IN" sz="1800"/>
              <a:t>Analytics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Data cleaning Analysis</a:t>
            </a:r>
            <a:endParaRPr b="1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Assumption: </a:t>
            </a:r>
            <a:r>
              <a:rPr lang="en-IN" sz="1800"/>
              <a:t>if there is master category </a:t>
            </a:r>
            <a:r>
              <a:rPr b="1" lang="en-IN" sz="1800"/>
              <a:t>NOT</a:t>
            </a:r>
            <a:r>
              <a:rPr lang="en-IN" sz="1800"/>
              <a:t> found in the first level then taking 2nd level.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/>
              <a:t>Ex: </a:t>
            </a:r>
            <a:r>
              <a:rPr lang="en-IN" sz="1800"/>
              <a:t>if there is a category in master frame with name “</a:t>
            </a:r>
            <a:r>
              <a:rPr b="1" lang="en-IN" sz="1800"/>
              <a:t>Self Development|Social Network Media</a:t>
            </a:r>
            <a:r>
              <a:rPr lang="en-IN" sz="1800"/>
              <a:t>”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there is no category with name </a:t>
            </a:r>
            <a:r>
              <a:rPr b="1" lang="en-IN" sz="1800"/>
              <a:t>Self Development </a:t>
            </a:r>
            <a:r>
              <a:rPr lang="en-IN" sz="1800"/>
              <a:t>in the mappings csv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so taking the next category from the pipe operation </a:t>
            </a:r>
            <a:r>
              <a:rPr b="1" lang="en-IN" sz="1800"/>
              <a:t>“|”</a:t>
            </a:r>
            <a:r>
              <a:rPr lang="en-IN" sz="1800"/>
              <a:t> that is </a:t>
            </a:r>
            <a:r>
              <a:rPr b="1" lang="en-IN" sz="1800"/>
              <a:t>Social Network Media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Master category will become </a:t>
            </a:r>
            <a:r>
              <a:rPr b="1" lang="en-IN" sz="1800"/>
              <a:t>Social Network Media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/>
              <a:t>Funding amount by </a:t>
            </a:r>
            <a:r>
              <a:rPr lang="en-IN"/>
              <a:t>investment type</a:t>
            </a:r>
            <a:r>
              <a:rPr lang="en-IN"/>
              <a:t>/country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75" y="1805676"/>
            <a:ext cx="5362575" cy="377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250" y="1805676"/>
            <a:ext cx="5362575" cy="3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439094" y="6531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No.of investors by sector for each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 country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439200" y="1996900"/>
            <a:ext cx="51345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Above 3 graphs suggesting that Spark with an </a:t>
            </a:r>
            <a:r>
              <a:rPr lang="en-IN" sz="1800"/>
              <a:t>investment in the range of 5M to 15M: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Venture capitals will suit best with the range of investment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US/India/UK(GBR) are the best suited in terms of no.of english speakers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4 wide range of sectors which can be invested</a:t>
            </a:r>
            <a:endParaRPr sz="18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780"/>
            <a:ext cx="6134400" cy="417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/>
              <a:t>Spark </a:t>
            </a:r>
            <a:r>
              <a:rPr lang="en-IN" sz="1800">
                <a:solidFill>
                  <a:srgbClr val="333333"/>
                </a:solidFill>
              </a:rPr>
              <a:t>Funds</a:t>
            </a:r>
            <a:r>
              <a:rPr lang="en-IN" sz="1800"/>
              <a:t> with an investment in the range of 5M to 15M: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Venture capitals will suit best with in the range of investment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US/India/UK(GBR)  are the best suited countries for investment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4 wide range of sectors which can be invested by Spark </a:t>
            </a:r>
            <a:r>
              <a:rPr lang="en-IN" sz="1800">
                <a:solidFill>
                  <a:srgbClr val="333333"/>
                </a:solidFill>
              </a:rPr>
              <a:t>Funds</a:t>
            </a:r>
            <a:endParaRPr sz="1400"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 </a:t>
            </a:r>
            <a:r>
              <a:rPr lang="en-IN" sz="2800"/>
              <a:t>Conclusions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