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9" r:id="rId3"/>
    <p:sldId id="303" r:id="rId4"/>
    <p:sldId id="302" r:id="rId5"/>
    <p:sldId id="304" r:id="rId6"/>
    <p:sldId id="305" r:id="rId7"/>
    <p:sldId id="306" r:id="rId8"/>
    <p:sldId id="307" r:id="rId9"/>
    <p:sldId id="308" r:id="rId10"/>
    <p:sldId id="309" r:id="rId11"/>
  </p:sldIdLst>
  <p:sldSz cx="9144000" cy="5143500" type="screen16x9"/>
  <p:notesSz cx="6858000" cy="9144000"/>
  <p:embeddedFontLst>
    <p:embeddedFont>
      <p:font typeface="Reem Kufi" panose="020B0600000101010101"/>
      <p:regular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함초롬돋움" panose="020B0604000101010101" pitchFamily="50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69E07-83A0-4ADE-B7F3-833610F9ABA0}">
  <a:tblStyle styleId="{F3369E07-83A0-4ADE-B7F3-833610F9AB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8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32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17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70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332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08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8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92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45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40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60" r:id="rId5"/>
    <p:sldLayoutId id="2147483661" r:id="rId6"/>
    <p:sldLayoutId id="2147483662" r:id="rId7"/>
    <p:sldLayoutId id="2147483663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592850" y="1265241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 구성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 프로젝트</a:t>
            </a:r>
            <a:b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자판기 설계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3551493" y="3800475"/>
            <a:ext cx="3908700" cy="51402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dk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담당교수 </a:t>
            </a:r>
            <a:r>
              <a:rPr lang="en-US" altLang="ko-KR" sz="1400" dirty="0">
                <a:solidFill>
                  <a:schemeClr val="dk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 err="1">
                <a:solidFill>
                  <a:schemeClr val="dk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김양우</a:t>
            </a:r>
            <a:r>
              <a:rPr lang="ko-KR" altLang="en-US" sz="1400" dirty="0">
                <a:solidFill>
                  <a:schemeClr val="dk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endParaRPr lang="en-US" altLang="ko-KR" sz="1400" dirty="0">
              <a:solidFill>
                <a:schemeClr val="dk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박동근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박상준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이성현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이정민</a:t>
            </a:r>
            <a:endParaRPr sz="1400" dirty="0">
              <a:solidFill>
                <a:schemeClr val="dk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1495301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>
            <a:spLocks noGrp="1"/>
          </p:cNvSpPr>
          <p:nvPr>
            <p:ph type="title"/>
          </p:nvPr>
        </p:nvSpPr>
        <p:spPr>
          <a:xfrm>
            <a:off x="1693500" y="1828800"/>
            <a:ext cx="5757000" cy="11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학기동안 감사했습니다</a:t>
            </a:r>
            <a:endParaRPr sz="4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9" name="Google Shape;429;p48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Thanks For Watching!!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09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286000" y="803663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b="1" dirty="0">
              <a:solidFill>
                <a:schemeClr val="l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1643063" y="1413263"/>
            <a:ext cx="5743575" cy="283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ctr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우리에게 주어진 과제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lvl="0" algn="ctr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기능별 구역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lvl="0" algn="ctr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기능별 구역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lvl="0" algn="ctr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시행착오 및 어려웠던 점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34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98531" y="778673"/>
            <a:ext cx="43969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우리에게 주어진 과제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endParaRPr dirty="0"/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1552724" y="2572650"/>
            <a:ext cx="2904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현금 주입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음료 선택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잔액 계산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잔돈 회수를 구현한다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245" name="Google Shape;245;p39"/>
          <p:cNvSpPr txBox="1">
            <a:spLocks noGrp="1"/>
          </p:cNvSpPr>
          <p:nvPr>
            <p:ph type="subTitle" idx="2"/>
          </p:nvPr>
        </p:nvSpPr>
        <p:spPr>
          <a:xfrm>
            <a:off x="5410349" y="2572650"/>
            <a:ext cx="28784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ON/OFF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잔액 부족 및 최대 잔액 초과 문제</a:t>
            </a:r>
            <a:endParaRPr dirty="0"/>
          </a:p>
        </p:txBody>
      </p:sp>
      <p:sp>
        <p:nvSpPr>
          <p:cNvPr id="246" name="Google Shape;246;p39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41302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잔액은 약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999,999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이고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10~50,000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 까지의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입력과 직접 지정한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음료수 가격으로 계산이 이루어진다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47" name="Google Shape;247;p39"/>
          <p:cNvGrpSpPr/>
          <p:nvPr/>
        </p:nvGrpSpPr>
        <p:grpSpPr>
          <a:xfrm>
            <a:off x="1652900" y="2276202"/>
            <a:ext cx="332705" cy="331102"/>
            <a:chOff x="-49786250" y="2316650"/>
            <a:chExt cx="300900" cy="299450"/>
          </a:xfrm>
        </p:grpSpPr>
        <p:sp>
          <p:nvSpPr>
            <p:cNvPr id="248" name="Google Shape;248;p3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39"/>
          <p:cNvSpPr/>
          <p:nvPr/>
        </p:nvSpPr>
        <p:spPr>
          <a:xfrm>
            <a:off x="5508636" y="2275986"/>
            <a:ext cx="334419" cy="331517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39"/>
          <p:cNvGrpSpPr/>
          <p:nvPr/>
        </p:nvGrpSpPr>
        <p:grpSpPr>
          <a:xfrm>
            <a:off x="3580660" y="3592611"/>
            <a:ext cx="239502" cy="338262"/>
            <a:chOff x="-47300587" y="123275"/>
            <a:chExt cx="190975" cy="269725"/>
          </a:xfrm>
        </p:grpSpPr>
        <p:sp>
          <p:nvSpPr>
            <p:cNvPr id="257" name="Google Shape;257;p39"/>
            <p:cNvSpPr/>
            <p:nvPr/>
          </p:nvSpPr>
          <p:spPr>
            <a:xfrm>
              <a:off x="-47300587" y="123275"/>
              <a:ext cx="190975" cy="269725"/>
            </a:xfrm>
            <a:custGeom>
              <a:avLst/>
              <a:gdLst/>
              <a:ahLst/>
              <a:cxnLst/>
              <a:rect l="l" t="t" r="r" b="b"/>
              <a:pathLst>
                <a:path w="7639" h="10789" extrusionOk="0">
                  <a:moveTo>
                    <a:pt x="5130" y="1283"/>
                  </a:moveTo>
                  <a:cubicBezTo>
                    <a:pt x="5659" y="1283"/>
                    <a:pt x="6050" y="1701"/>
                    <a:pt x="6050" y="2231"/>
                  </a:cubicBezTo>
                  <a:lnTo>
                    <a:pt x="6050" y="6273"/>
                  </a:lnTo>
                  <a:lnTo>
                    <a:pt x="4182" y="6273"/>
                  </a:lnTo>
                  <a:lnTo>
                    <a:pt x="4182" y="5687"/>
                  </a:lnTo>
                  <a:lnTo>
                    <a:pt x="4489" y="5687"/>
                  </a:lnTo>
                  <a:cubicBezTo>
                    <a:pt x="4684" y="5687"/>
                    <a:pt x="4823" y="5548"/>
                    <a:pt x="4823" y="5381"/>
                  </a:cubicBezTo>
                  <a:cubicBezTo>
                    <a:pt x="4823" y="5213"/>
                    <a:pt x="4684" y="5074"/>
                    <a:pt x="4489" y="5074"/>
                  </a:cubicBezTo>
                  <a:lnTo>
                    <a:pt x="4182" y="5074"/>
                  </a:lnTo>
                  <a:lnTo>
                    <a:pt x="4182" y="4433"/>
                  </a:lnTo>
                  <a:lnTo>
                    <a:pt x="4489" y="4433"/>
                  </a:lnTo>
                  <a:cubicBezTo>
                    <a:pt x="4684" y="4433"/>
                    <a:pt x="4823" y="4294"/>
                    <a:pt x="4823" y="4126"/>
                  </a:cubicBezTo>
                  <a:cubicBezTo>
                    <a:pt x="4823" y="3931"/>
                    <a:pt x="4684" y="3792"/>
                    <a:pt x="4489" y="3792"/>
                  </a:cubicBezTo>
                  <a:lnTo>
                    <a:pt x="4182" y="3792"/>
                  </a:lnTo>
                  <a:lnTo>
                    <a:pt x="4182" y="3179"/>
                  </a:lnTo>
                  <a:lnTo>
                    <a:pt x="4489" y="3179"/>
                  </a:lnTo>
                  <a:cubicBezTo>
                    <a:pt x="4684" y="3179"/>
                    <a:pt x="4823" y="3039"/>
                    <a:pt x="4823" y="2872"/>
                  </a:cubicBezTo>
                  <a:cubicBezTo>
                    <a:pt x="4823" y="2677"/>
                    <a:pt x="4684" y="2537"/>
                    <a:pt x="4489" y="2537"/>
                  </a:cubicBezTo>
                  <a:lnTo>
                    <a:pt x="4182" y="2537"/>
                  </a:lnTo>
                  <a:lnTo>
                    <a:pt x="4182" y="2231"/>
                  </a:lnTo>
                  <a:cubicBezTo>
                    <a:pt x="4182" y="1701"/>
                    <a:pt x="4600" y="1283"/>
                    <a:pt x="5130" y="1283"/>
                  </a:cubicBezTo>
                  <a:close/>
                  <a:moveTo>
                    <a:pt x="2649" y="1952"/>
                  </a:moveTo>
                  <a:cubicBezTo>
                    <a:pt x="3178" y="1952"/>
                    <a:pt x="3597" y="2370"/>
                    <a:pt x="3597" y="2900"/>
                  </a:cubicBezTo>
                  <a:lnTo>
                    <a:pt x="3597" y="6328"/>
                  </a:lnTo>
                  <a:lnTo>
                    <a:pt x="1701" y="6328"/>
                  </a:lnTo>
                  <a:lnTo>
                    <a:pt x="1701" y="2900"/>
                  </a:lnTo>
                  <a:cubicBezTo>
                    <a:pt x="1701" y="2370"/>
                    <a:pt x="2119" y="1952"/>
                    <a:pt x="2649" y="1952"/>
                  </a:cubicBezTo>
                  <a:close/>
                  <a:moveTo>
                    <a:pt x="6969" y="6942"/>
                  </a:moveTo>
                  <a:lnTo>
                    <a:pt x="6969" y="7248"/>
                  </a:lnTo>
                  <a:lnTo>
                    <a:pt x="6997" y="7248"/>
                  </a:lnTo>
                  <a:cubicBezTo>
                    <a:pt x="6997" y="7443"/>
                    <a:pt x="6858" y="7583"/>
                    <a:pt x="6691" y="7583"/>
                  </a:cubicBezTo>
                  <a:lnTo>
                    <a:pt x="1088" y="7583"/>
                  </a:lnTo>
                  <a:cubicBezTo>
                    <a:pt x="920" y="7583"/>
                    <a:pt x="781" y="7443"/>
                    <a:pt x="781" y="7248"/>
                  </a:cubicBezTo>
                  <a:lnTo>
                    <a:pt x="781" y="6942"/>
                  </a:lnTo>
                  <a:close/>
                  <a:moveTo>
                    <a:pt x="6273" y="8168"/>
                  </a:moveTo>
                  <a:lnTo>
                    <a:pt x="5827" y="10092"/>
                  </a:lnTo>
                  <a:lnTo>
                    <a:pt x="1952" y="10092"/>
                  </a:lnTo>
                  <a:lnTo>
                    <a:pt x="1506" y="8168"/>
                  </a:lnTo>
                  <a:close/>
                  <a:moveTo>
                    <a:pt x="5102" y="1"/>
                  </a:moveTo>
                  <a:cubicBezTo>
                    <a:pt x="4907" y="1"/>
                    <a:pt x="4767" y="140"/>
                    <a:pt x="4767" y="307"/>
                  </a:cubicBezTo>
                  <a:lnTo>
                    <a:pt x="4767" y="670"/>
                  </a:lnTo>
                  <a:cubicBezTo>
                    <a:pt x="4572" y="698"/>
                    <a:pt x="4405" y="781"/>
                    <a:pt x="4210" y="921"/>
                  </a:cubicBezTo>
                  <a:lnTo>
                    <a:pt x="3987" y="670"/>
                  </a:lnTo>
                  <a:cubicBezTo>
                    <a:pt x="3931" y="614"/>
                    <a:pt x="3847" y="586"/>
                    <a:pt x="3760" y="586"/>
                  </a:cubicBezTo>
                  <a:cubicBezTo>
                    <a:pt x="3673" y="586"/>
                    <a:pt x="3583" y="614"/>
                    <a:pt x="3513" y="670"/>
                  </a:cubicBezTo>
                  <a:cubicBezTo>
                    <a:pt x="3429" y="781"/>
                    <a:pt x="3429" y="976"/>
                    <a:pt x="3513" y="1116"/>
                  </a:cubicBezTo>
                  <a:lnTo>
                    <a:pt x="3764" y="1367"/>
                  </a:lnTo>
                  <a:cubicBezTo>
                    <a:pt x="3708" y="1478"/>
                    <a:pt x="3652" y="1562"/>
                    <a:pt x="3597" y="1673"/>
                  </a:cubicBezTo>
                  <a:cubicBezTo>
                    <a:pt x="3374" y="1506"/>
                    <a:pt x="3123" y="1367"/>
                    <a:pt x="2872" y="1339"/>
                  </a:cubicBezTo>
                  <a:lnTo>
                    <a:pt x="2872" y="976"/>
                  </a:lnTo>
                  <a:cubicBezTo>
                    <a:pt x="2872" y="809"/>
                    <a:pt x="2732" y="670"/>
                    <a:pt x="2537" y="670"/>
                  </a:cubicBezTo>
                  <a:cubicBezTo>
                    <a:pt x="2370" y="670"/>
                    <a:pt x="2231" y="809"/>
                    <a:pt x="2231" y="976"/>
                  </a:cubicBezTo>
                  <a:lnTo>
                    <a:pt x="2231" y="1339"/>
                  </a:lnTo>
                  <a:cubicBezTo>
                    <a:pt x="2036" y="1367"/>
                    <a:pt x="1840" y="1450"/>
                    <a:pt x="1673" y="1562"/>
                  </a:cubicBezTo>
                  <a:lnTo>
                    <a:pt x="1422" y="1339"/>
                  </a:lnTo>
                  <a:cubicBezTo>
                    <a:pt x="1380" y="1283"/>
                    <a:pt x="1304" y="1255"/>
                    <a:pt x="1220" y="1255"/>
                  </a:cubicBezTo>
                  <a:cubicBezTo>
                    <a:pt x="1137" y="1255"/>
                    <a:pt x="1046" y="1283"/>
                    <a:pt x="976" y="1339"/>
                  </a:cubicBezTo>
                  <a:cubicBezTo>
                    <a:pt x="865" y="1450"/>
                    <a:pt x="865" y="1645"/>
                    <a:pt x="976" y="1785"/>
                  </a:cubicBezTo>
                  <a:lnTo>
                    <a:pt x="1227" y="2036"/>
                  </a:lnTo>
                  <a:cubicBezTo>
                    <a:pt x="1116" y="2203"/>
                    <a:pt x="1032" y="2370"/>
                    <a:pt x="976" y="2593"/>
                  </a:cubicBezTo>
                  <a:lnTo>
                    <a:pt x="642" y="2593"/>
                  </a:lnTo>
                  <a:cubicBezTo>
                    <a:pt x="447" y="2593"/>
                    <a:pt x="307" y="2733"/>
                    <a:pt x="307" y="2900"/>
                  </a:cubicBezTo>
                  <a:cubicBezTo>
                    <a:pt x="307" y="3067"/>
                    <a:pt x="447" y="3206"/>
                    <a:pt x="642" y="3206"/>
                  </a:cubicBezTo>
                  <a:lnTo>
                    <a:pt x="948" y="3206"/>
                  </a:lnTo>
                  <a:lnTo>
                    <a:pt x="948" y="3848"/>
                  </a:lnTo>
                  <a:lnTo>
                    <a:pt x="642" y="3848"/>
                  </a:lnTo>
                  <a:cubicBezTo>
                    <a:pt x="447" y="3848"/>
                    <a:pt x="307" y="3987"/>
                    <a:pt x="307" y="4154"/>
                  </a:cubicBezTo>
                  <a:cubicBezTo>
                    <a:pt x="307" y="4321"/>
                    <a:pt x="447" y="4461"/>
                    <a:pt x="642" y="4461"/>
                  </a:cubicBezTo>
                  <a:lnTo>
                    <a:pt x="948" y="4461"/>
                  </a:lnTo>
                  <a:lnTo>
                    <a:pt x="948" y="5102"/>
                  </a:lnTo>
                  <a:lnTo>
                    <a:pt x="642" y="5102"/>
                  </a:lnTo>
                  <a:cubicBezTo>
                    <a:pt x="447" y="5102"/>
                    <a:pt x="307" y="5241"/>
                    <a:pt x="307" y="5409"/>
                  </a:cubicBezTo>
                  <a:cubicBezTo>
                    <a:pt x="307" y="5576"/>
                    <a:pt x="447" y="5715"/>
                    <a:pt x="642" y="5715"/>
                  </a:cubicBezTo>
                  <a:lnTo>
                    <a:pt x="948" y="5715"/>
                  </a:lnTo>
                  <a:lnTo>
                    <a:pt x="948" y="6356"/>
                  </a:lnTo>
                  <a:lnTo>
                    <a:pt x="307" y="6356"/>
                  </a:lnTo>
                  <a:cubicBezTo>
                    <a:pt x="140" y="6356"/>
                    <a:pt x="1" y="6496"/>
                    <a:pt x="1" y="6663"/>
                  </a:cubicBezTo>
                  <a:lnTo>
                    <a:pt x="1" y="7304"/>
                  </a:lnTo>
                  <a:cubicBezTo>
                    <a:pt x="1" y="7722"/>
                    <a:pt x="279" y="8085"/>
                    <a:pt x="697" y="8196"/>
                  </a:cubicBezTo>
                  <a:lnTo>
                    <a:pt x="1255" y="10538"/>
                  </a:lnTo>
                  <a:cubicBezTo>
                    <a:pt x="1283" y="10677"/>
                    <a:pt x="1422" y="10789"/>
                    <a:pt x="1562" y="10789"/>
                  </a:cubicBezTo>
                  <a:lnTo>
                    <a:pt x="5910" y="10789"/>
                  </a:lnTo>
                  <a:cubicBezTo>
                    <a:pt x="6050" y="10789"/>
                    <a:pt x="6217" y="10677"/>
                    <a:pt x="6245" y="10538"/>
                  </a:cubicBezTo>
                  <a:lnTo>
                    <a:pt x="6802" y="8196"/>
                  </a:lnTo>
                  <a:cubicBezTo>
                    <a:pt x="7165" y="8085"/>
                    <a:pt x="7499" y="7722"/>
                    <a:pt x="7499" y="7304"/>
                  </a:cubicBezTo>
                  <a:lnTo>
                    <a:pt x="7499" y="6663"/>
                  </a:lnTo>
                  <a:cubicBezTo>
                    <a:pt x="7638" y="6468"/>
                    <a:pt x="7499" y="6328"/>
                    <a:pt x="7332" y="6328"/>
                  </a:cubicBezTo>
                  <a:lnTo>
                    <a:pt x="6691" y="6328"/>
                  </a:lnTo>
                  <a:lnTo>
                    <a:pt x="6691" y="5074"/>
                  </a:lnTo>
                  <a:lnTo>
                    <a:pt x="6997" y="5074"/>
                  </a:lnTo>
                  <a:cubicBezTo>
                    <a:pt x="7192" y="5074"/>
                    <a:pt x="7332" y="4935"/>
                    <a:pt x="7332" y="4740"/>
                  </a:cubicBezTo>
                  <a:cubicBezTo>
                    <a:pt x="7332" y="4572"/>
                    <a:pt x="7192" y="4433"/>
                    <a:pt x="6997" y="4433"/>
                  </a:cubicBezTo>
                  <a:lnTo>
                    <a:pt x="6691" y="4433"/>
                  </a:lnTo>
                  <a:lnTo>
                    <a:pt x="6691" y="3820"/>
                  </a:lnTo>
                  <a:lnTo>
                    <a:pt x="6997" y="3820"/>
                  </a:lnTo>
                  <a:cubicBezTo>
                    <a:pt x="7192" y="3820"/>
                    <a:pt x="7332" y="3680"/>
                    <a:pt x="7332" y="3485"/>
                  </a:cubicBezTo>
                  <a:cubicBezTo>
                    <a:pt x="7332" y="3318"/>
                    <a:pt x="7192" y="3179"/>
                    <a:pt x="6997" y="3179"/>
                  </a:cubicBezTo>
                  <a:lnTo>
                    <a:pt x="6691" y="3179"/>
                  </a:lnTo>
                  <a:lnTo>
                    <a:pt x="6691" y="2537"/>
                  </a:lnTo>
                  <a:lnTo>
                    <a:pt x="6997" y="2537"/>
                  </a:lnTo>
                  <a:cubicBezTo>
                    <a:pt x="7192" y="2537"/>
                    <a:pt x="7332" y="2398"/>
                    <a:pt x="7332" y="2231"/>
                  </a:cubicBezTo>
                  <a:cubicBezTo>
                    <a:pt x="7332" y="2064"/>
                    <a:pt x="7192" y="1924"/>
                    <a:pt x="6997" y="1924"/>
                  </a:cubicBezTo>
                  <a:lnTo>
                    <a:pt x="6663" y="1924"/>
                  </a:lnTo>
                  <a:cubicBezTo>
                    <a:pt x="6635" y="1701"/>
                    <a:pt x="6551" y="1534"/>
                    <a:pt x="6412" y="1367"/>
                  </a:cubicBezTo>
                  <a:lnTo>
                    <a:pt x="6663" y="1116"/>
                  </a:lnTo>
                  <a:cubicBezTo>
                    <a:pt x="6774" y="1004"/>
                    <a:pt x="6774" y="809"/>
                    <a:pt x="6663" y="670"/>
                  </a:cubicBezTo>
                  <a:cubicBezTo>
                    <a:pt x="6607" y="614"/>
                    <a:pt x="6530" y="586"/>
                    <a:pt x="6450" y="586"/>
                  </a:cubicBezTo>
                  <a:cubicBezTo>
                    <a:pt x="6370" y="586"/>
                    <a:pt x="6286" y="614"/>
                    <a:pt x="6217" y="670"/>
                  </a:cubicBezTo>
                  <a:lnTo>
                    <a:pt x="5966" y="921"/>
                  </a:lnTo>
                  <a:cubicBezTo>
                    <a:pt x="5799" y="809"/>
                    <a:pt x="5604" y="726"/>
                    <a:pt x="5408" y="670"/>
                  </a:cubicBezTo>
                  <a:lnTo>
                    <a:pt x="5408" y="307"/>
                  </a:lnTo>
                  <a:cubicBezTo>
                    <a:pt x="5408" y="140"/>
                    <a:pt x="5269" y="1"/>
                    <a:pt x="5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-47242037" y="188100"/>
              <a:ext cx="15350" cy="31375"/>
            </a:xfrm>
            <a:custGeom>
              <a:avLst/>
              <a:gdLst/>
              <a:ahLst/>
              <a:cxnLst/>
              <a:rect l="l" t="t" r="r" b="b"/>
              <a:pathLst>
                <a:path w="614" h="1255" extrusionOk="0">
                  <a:moveTo>
                    <a:pt x="307" y="0"/>
                  </a:moveTo>
                  <a:cubicBezTo>
                    <a:pt x="140" y="0"/>
                    <a:pt x="0" y="140"/>
                    <a:pt x="0" y="307"/>
                  </a:cubicBezTo>
                  <a:lnTo>
                    <a:pt x="0" y="948"/>
                  </a:lnTo>
                  <a:cubicBezTo>
                    <a:pt x="0" y="1115"/>
                    <a:pt x="140" y="1255"/>
                    <a:pt x="307" y="1255"/>
                  </a:cubicBezTo>
                  <a:cubicBezTo>
                    <a:pt x="474" y="1255"/>
                    <a:pt x="613" y="1115"/>
                    <a:pt x="613" y="948"/>
                  </a:cubicBezTo>
                  <a:lnTo>
                    <a:pt x="613" y="307"/>
                  </a:ln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-47242037" y="234775"/>
              <a:ext cx="15350" cy="31400"/>
            </a:xfrm>
            <a:custGeom>
              <a:avLst/>
              <a:gdLst/>
              <a:ahLst/>
              <a:cxnLst/>
              <a:rect l="l" t="t" r="r" b="b"/>
              <a:pathLst>
                <a:path w="614" h="1256" extrusionOk="0">
                  <a:moveTo>
                    <a:pt x="307" y="1"/>
                  </a:moveTo>
                  <a:cubicBezTo>
                    <a:pt x="140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16"/>
                    <a:pt x="140" y="1255"/>
                    <a:pt x="307" y="1255"/>
                  </a:cubicBezTo>
                  <a:cubicBezTo>
                    <a:pt x="474" y="1255"/>
                    <a:pt x="613" y="1116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-47180012" y="172075"/>
              <a:ext cx="15350" cy="31375"/>
            </a:xfrm>
            <a:custGeom>
              <a:avLst/>
              <a:gdLst/>
              <a:ahLst/>
              <a:cxnLst/>
              <a:rect l="l" t="t" r="r" b="b"/>
              <a:pathLst>
                <a:path w="614" h="1255" extrusionOk="0">
                  <a:moveTo>
                    <a:pt x="307" y="0"/>
                  </a:moveTo>
                  <a:cubicBezTo>
                    <a:pt x="139" y="0"/>
                    <a:pt x="0" y="139"/>
                    <a:pt x="0" y="335"/>
                  </a:cubicBezTo>
                  <a:lnTo>
                    <a:pt x="0" y="948"/>
                  </a:lnTo>
                  <a:cubicBezTo>
                    <a:pt x="0" y="1115"/>
                    <a:pt x="139" y="1254"/>
                    <a:pt x="307" y="1254"/>
                  </a:cubicBezTo>
                  <a:cubicBezTo>
                    <a:pt x="474" y="1254"/>
                    <a:pt x="613" y="1115"/>
                    <a:pt x="613" y="948"/>
                  </a:cubicBezTo>
                  <a:lnTo>
                    <a:pt x="613" y="335"/>
                  </a:lnTo>
                  <a:cubicBezTo>
                    <a:pt x="613" y="139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-47180012" y="218050"/>
              <a:ext cx="15350" cy="32100"/>
            </a:xfrm>
            <a:custGeom>
              <a:avLst/>
              <a:gdLst/>
              <a:ahLst/>
              <a:cxnLst/>
              <a:rect l="l" t="t" r="r" b="b"/>
              <a:pathLst>
                <a:path w="614" h="1284" extrusionOk="0">
                  <a:moveTo>
                    <a:pt x="307" y="1"/>
                  </a:moveTo>
                  <a:cubicBezTo>
                    <a:pt x="139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44"/>
                    <a:pt x="139" y="1283"/>
                    <a:pt x="307" y="1283"/>
                  </a:cubicBezTo>
                  <a:cubicBezTo>
                    <a:pt x="474" y="1283"/>
                    <a:pt x="613" y="1144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9"/>
          <p:cNvSpPr/>
          <p:nvPr/>
        </p:nvSpPr>
        <p:spPr>
          <a:xfrm>
            <a:off x="1447950" y="224677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5305575" y="224677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3376750" y="357075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5;p34">
            <a:extLst>
              <a:ext uri="{FF2B5EF4-FFF2-40B4-BE49-F238E27FC236}">
                <a16:creationId xmlns:a16="http://schemas.microsoft.com/office/drawing/2014/main" id="{9E50987D-AC5E-4C70-9DB3-C6F9FC6CA221}"/>
              </a:ext>
            </a:extLst>
          </p:cNvPr>
          <p:cNvSpPr txBox="1">
            <a:spLocks/>
          </p:cNvSpPr>
          <p:nvPr/>
        </p:nvSpPr>
        <p:spPr>
          <a:xfrm>
            <a:off x="701400" y="1468218"/>
            <a:ext cx="5758519" cy="44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altLang="ko-KR" b="1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LogicWorks</a:t>
            </a:r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통한 자판기 설계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43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기능별 구역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파트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금액이나 음료 선택 입력을 받는 구역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배출 파트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7" name="Google Shape;207;p35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선택한 음료수를 배출하는 구역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처리 파트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입력에 따른 감산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가산이 이루어지는 구역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13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 파트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남아있는 잔액을 반환하는 구역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19431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19431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7624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7624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69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기능별 구역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입력파트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8" name="Google Shape;308;p41"/>
          <p:cNvSpPr txBox="1">
            <a:spLocks noGrp="1"/>
          </p:cNvSpPr>
          <p:nvPr>
            <p:ph type="subTitle" idx="2"/>
          </p:nvPr>
        </p:nvSpPr>
        <p:spPr>
          <a:xfrm>
            <a:off x="1624657" y="2242110"/>
            <a:ext cx="4303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번씩의 입력을 위해 </a:t>
            </a:r>
            <a:r>
              <a:rPr 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Logicworks</a:t>
            </a: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SPDT pushbutton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금액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음료 구매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잔액 반환 구현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1571607" y="1881212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1"/>
          <p:cNvSpPr txBox="1">
            <a:spLocks noGrp="1"/>
          </p:cNvSpPr>
          <p:nvPr>
            <p:ph type="subTitle" idx="3"/>
          </p:nvPr>
        </p:nvSpPr>
        <p:spPr>
          <a:xfrm>
            <a:off x="1598132" y="1712462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버튼을 이용한 입력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Google Shape;310;p41">
            <a:extLst>
              <a:ext uri="{FF2B5EF4-FFF2-40B4-BE49-F238E27FC236}">
                <a16:creationId xmlns:a16="http://schemas.microsoft.com/office/drawing/2014/main" id="{6E2D43A8-C086-42CF-9F56-CF2C19522EC8}"/>
              </a:ext>
            </a:extLst>
          </p:cNvPr>
          <p:cNvSpPr/>
          <p:nvPr/>
        </p:nvSpPr>
        <p:spPr>
          <a:xfrm>
            <a:off x="1545082" y="1881211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8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기능별 구역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처리 파트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1172425" y="2429823"/>
            <a:ext cx="4616063" cy="1342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받은 데이터를 처리함에 있어서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BCD Adder, subtractor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회로 설계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오류 탐색에 있어서 보다 직관적으로 접근할 수 있었음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6" name="Google Shape;356;p44"/>
          <p:cNvSpPr txBox="1">
            <a:spLocks noGrp="1"/>
          </p:cNvSpPr>
          <p:nvPr>
            <p:ph type="subTitle" idx="2"/>
          </p:nvPr>
        </p:nvSpPr>
        <p:spPr>
          <a:xfrm>
            <a:off x="1065270" y="1961025"/>
            <a:ext cx="299238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BCD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데이터 처리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7" name="Google Shape;367;p44"/>
          <p:cNvSpPr/>
          <p:nvPr/>
        </p:nvSpPr>
        <p:spPr>
          <a:xfrm>
            <a:off x="967638" y="196102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31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기능별 구역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배출파트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8" name="Google Shape;308;p41"/>
          <p:cNvSpPr txBox="1">
            <a:spLocks noGrp="1"/>
          </p:cNvSpPr>
          <p:nvPr>
            <p:ph type="subTitle" idx="2"/>
          </p:nvPr>
        </p:nvSpPr>
        <p:spPr>
          <a:xfrm>
            <a:off x="1771318" y="2242110"/>
            <a:ext cx="50958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받은 금액을 전달 받아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BCD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형태의 음료가격과 비교하여 구매가 가능하다면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점등이 되는 방식으로 사용자가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 확인을 할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이를 무시하고 입력 금액을 넘어서는 음료를 구매해도 구매가 되지 않도록 구현하였다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1571607" y="1881212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1"/>
          <p:cNvSpPr txBox="1">
            <a:spLocks noGrp="1"/>
          </p:cNvSpPr>
          <p:nvPr>
            <p:ph type="subTitle" idx="3"/>
          </p:nvPr>
        </p:nvSpPr>
        <p:spPr>
          <a:xfrm>
            <a:off x="1598131" y="1712462"/>
            <a:ext cx="2640161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판매 가능 음료의 표현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Google Shape;310;p41">
            <a:extLst>
              <a:ext uri="{FF2B5EF4-FFF2-40B4-BE49-F238E27FC236}">
                <a16:creationId xmlns:a16="http://schemas.microsoft.com/office/drawing/2014/main" id="{6E2D43A8-C086-42CF-9F56-CF2C19522EC8}"/>
              </a:ext>
            </a:extLst>
          </p:cNvPr>
          <p:cNvSpPr/>
          <p:nvPr/>
        </p:nvSpPr>
        <p:spPr>
          <a:xfrm>
            <a:off x="1545082" y="1881211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26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기능별 구역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반환파트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1172425" y="2429823"/>
            <a:ext cx="4616063" cy="1342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단위의 금액을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BCD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감가산하여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10~50,000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원까지의 잔돈을 개수로 표현하였다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처리부터 반환까지 모든 데이터를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BCD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처리하고 곱셈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나눗셈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나머지 연산 대신 덧셈과 뺄셈만으로 구현하여 보다 직관적이고 빠른 연산 속도를 가지도록 하였다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6" name="Google Shape;356;p44"/>
          <p:cNvSpPr txBox="1">
            <a:spLocks noGrp="1"/>
          </p:cNvSpPr>
          <p:nvPr>
            <p:ph type="subTitle" idx="2"/>
          </p:nvPr>
        </p:nvSpPr>
        <p:spPr>
          <a:xfrm>
            <a:off x="1065270" y="1961025"/>
            <a:ext cx="299238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BCD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잔돈 반환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7" name="Google Shape;367;p44"/>
          <p:cNvSpPr/>
          <p:nvPr/>
        </p:nvSpPr>
        <p:spPr>
          <a:xfrm>
            <a:off x="967638" y="196102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5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541407" y="628600"/>
            <a:ext cx="45520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시행착오 및 어려웠던 점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443550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1673982" y="179587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펄스 신호 구현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1673982" y="2152517"/>
            <a:ext cx="2829808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회로 내에서 펄스 신호를 구현 했으나 인식이 잘 되지 않았음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버튼을 사용함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596167" y="1870650"/>
            <a:ext cx="923700" cy="841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5693520" y="1820098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 파트의 구현</a:t>
            </a:r>
            <a:endParaRPr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9"/>
          </p:nvPr>
        </p:nvSpPr>
        <p:spPr>
          <a:xfrm>
            <a:off x="5693520" y="2152517"/>
            <a:ext cx="3296884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곱셈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나눗셈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나머지 연산은 구현 난이도가 높고 실행속도가 느리다고 판단하여 다른 방법을 찾게 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덧셈과 뺄셈만으로 구현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1557328" y="1871585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666995" y="186760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1B06A90A-B2DC-4905-946A-E8FA9520F97D}"/>
              </a:ext>
            </a:extLst>
          </p:cNvPr>
          <p:cNvSpPr/>
          <p:nvPr/>
        </p:nvSpPr>
        <p:spPr>
          <a:xfrm>
            <a:off x="1439636" y="3010127"/>
            <a:ext cx="235384" cy="12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A9AF5C09-AD47-47B0-BA3F-9C7E3C41D37C}"/>
              </a:ext>
            </a:extLst>
          </p:cNvPr>
          <p:cNvSpPr/>
          <p:nvPr/>
        </p:nvSpPr>
        <p:spPr>
          <a:xfrm>
            <a:off x="5519867" y="3491140"/>
            <a:ext cx="235384" cy="12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453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341</Words>
  <Application>Microsoft Office PowerPoint</Application>
  <PresentationFormat>화면 슬라이드 쇼(16:9)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함초롬돋움</vt:lpstr>
      <vt:lpstr>Reem Kufi</vt:lpstr>
      <vt:lpstr>Source Sans Pro</vt:lpstr>
      <vt:lpstr>Arial</vt:lpstr>
      <vt:lpstr>Simple Meeting by Slidesgo</vt:lpstr>
      <vt:lpstr>컴퓨터 구성 01반 프로젝트 자판기 설계</vt:lpstr>
      <vt:lpstr>목차</vt:lpstr>
      <vt:lpstr>우리에게 주어진 과제 : </vt:lpstr>
      <vt:lpstr>기능별 구역 :</vt:lpstr>
      <vt:lpstr>기능별 구역 : 입력파트</vt:lpstr>
      <vt:lpstr>기능별 구역: 데이터 처리 파트</vt:lpstr>
      <vt:lpstr>기능별 구역 : 배출파트</vt:lpstr>
      <vt:lpstr>기능별 구역: 반환파트</vt:lpstr>
      <vt:lpstr>시행착오 및 어려웠던 점</vt:lpstr>
      <vt:lpstr>한 학기동안 감사했습니다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MEETING</dc:title>
  <dc:creator>박동근</dc:creator>
  <cp:lastModifiedBy>박동근</cp:lastModifiedBy>
  <cp:revision>42</cp:revision>
  <dcterms:modified xsi:type="dcterms:W3CDTF">2020-12-14T18:11:41Z</dcterms:modified>
</cp:coreProperties>
</file>