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9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33059D9-8781-4C1A-B202-829257C65EA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216DF63-DB2C-4642-9E5F-7796C3097C9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953CCD7-83E7-4F15-8D3A-2F5AC1AD605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D735E94-6FAF-4E1E-9A03-FD8864FA67AA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A4E552-A436-41B1-9FD3-63DAF64023D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F166C4-3729-4A55-905D-EC39BE30D2F9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720B4D-C20C-4C5C-B9FE-03415B49B576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366010-6D79-45F5-8D07-3D41A8F277DF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D0CE3A-E9D7-49A0-942B-85CD8D709C24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1888560" y="1746000"/>
            <a:ext cx="5377320" cy="76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CF91D8-3837-4FBA-9C4F-69804ED5D13D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E74282-6AD6-4A8D-9C19-F86F2B3A356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4521966-1C80-493E-9D9B-DE41D33A0F59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3D597A-CD15-4FF8-A6E8-6AA626402AE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B8FFA3-035F-4BDB-8156-50E572CA9CB8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680675-81AF-4775-B355-C0577B33391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5890F6-DE46-418F-8BBD-4ACA1329B3C3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740BDC-EFD5-4839-859E-2A84E55EEEDC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E90B01-A50A-4125-990F-04BE13CEE206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18164F-493A-4B93-9B7F-B25A8DEC4B11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19EABE-B9A1-4462-9596-45AEF64BC0CA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FF9124-D2F7-4F89-AA80-0A1AB2FEF663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61CB11-B088-486D-87DA-FA113138FF8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11E5322-53AC-43A6-B3EE-746319DC2AD0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1888560" y="1746000"/>
            <a:ext cx="5377320" cy="76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CC3B07-B984-4A10-8C7C-57BEB53B25E7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AC1EC0-E01D-4C56-81DC-82BF20602152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59D789-6C59-401B-9597-E861D36F5B6B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300D0E-9257-4C48-8241-8B7A391517ED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50D046-1182-4508-9736-1355E813BA28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DCAE09-BCF8-4E79-A85B-95DB663D4510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0FFB6F-EE41-48A5-A86B-042CF2C4DC3F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D9E1A45-4DAA-4F0B-9CC2-8D3835D2E6C5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1331EFB-20F4-4C63-9DE1-50EEA8F4F09C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220F94C-5F0E-4A0D-AE2E-EAD130C5D67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71410BC-9107-4AD3-AD78-D8DAB482AE59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273A745-EED8-44A8-BBE1-195B5F762031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175BC70-2EEE-4410-BDFC-6A6930E52D1F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1888560" y="1746000"/>
            <a:ext cx="5377320" cy="76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D9E9CEB-5338-46CA-9CF4-E95E0BE6B76C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A966B44-F746-47B6-80C6-FA15A8B568E8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BBA75DD-2FB7-409B-A5B3-963BE46C2606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2F4EFB9-CEFA-4675-B1FA-D6EAD9D56FFA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2284E05-D8E9-4335-A9C3-87AEC0974310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2AD9F9E-179B-4E9E-9000-06BFD9F4BF34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CD31624-0D0A-4AC2-94EF-BD015FFE2F47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D6C5199-0B45-4FC6-8E2D-F0A18074DCD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1888560" y="1746000"/>
            <a:ext cx="5377320" cy="76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501B807-7121-4353-A45D-C009E5F55C1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9C7FAA6-CF57-4D2C-9801-606374FFA35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74BFBE5-6779-4BB8-A712-38BE6C6FFBB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703900A-5D8F-47AA-88F9-9CA62B6D3D1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2824560"/>
            <a:ext cx="7369920" cy="231876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11;p2"/>
          <p:cNvSpPr/>
          <p:nvPr/>
        </p:nvSpPr>
        <p:spPr>
          <a:xfrm flipH="1">
            <a:off x="3582000" y="1550880"/>
            <a:ext cx="5560920" cy="359244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Google Shape;12;p2"/>
          <p:cNvSpPr/>
          <p:nvPr/>
        </p:nvSpPr>
        <p:spPr>
          <a:xfrm rot="10800000">
            <a:off x="5059080" y="0"/>
            <a:ext cx="4084920" cy="2052360"/>
          </a:xfrm>
          <a:prstGeom prst="rtTriangl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Google Shape;13;p2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Google Shape;14;p2"/>
          <p:cNvGrpSpPr/>
          <p:nvPr/>
        </p:nvGrpSpPr>
        <p:grpSpPr>
          <a:xfrm>
            <a:off x="255240" y="720"/>
            <a:ext cx="2250000" cy="1044000"/>
            <a:chOff x="255240" y="720"/>
            <a:chExt cx="2250000" cy="1044000"/>
          </a:xfrm>
        </p:grpSpPr>
        <p:sp>
          <p:nvSpPr>
            <p:cNvPr id="5" name="Google Shape;15;p2"/>
            <p:cNvSpPr/>
            <p:nvPr/>
          </p:nvSpPr>
          <p:spPr>
            <a:xfrm>
              <a:off x="763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Google Shape;16;p2"/>
            <p:cNvSpPr/>
            <p:nvPr/>
          </p:nvSpPr>
          <p:spPr>
            <a:xfrm>
              <a:off x="50976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Google Shape;17;p2"/>
            <p:cNvSpPr/>
            <p:nvPr/>
          </p:nvSpPr>
          <p:spPr>
            <a:xfrm>
              <a:off x="25524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" name="Google Shape;18;p2"/>
          <p:cNvGrpSpPr/>
          <p:nvPr/>
        </p:nvGrpSpPr>
        <p:grpSpPr>
          <a:xfrm>
            <a:off x="905400" y="720"/>
            <a:ext cx="2250000" cy="1044000"/>
            <a:chOff x="905400" y="720"/>
            <a:chExt cx="2250000" cy="1044000"/>
          </a:xfrm>
        </p:grpSpPr>
        <p:sp>
          <p:nvSpPr>
            <p:cNvPr id="9" name="Google Shape;19;p2"/>
            <p:cNvSpPr/>
            <p:nvPr/>
          </p:nvSpPr>
          <p:spPr>
            <a:xfrm>
              <a:off x="141408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Google Shape;20;p2"/>
            <p:cNvSpPr/>
            <p:nvPr/>
          </p:nvSpPr>
          <p:spPr>
            <a:xfrm>
              <a:off x="115992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Google Shape;21;p2"/>
            <p:cNvSpPr/>
            <p:nvPr/>
          </p:nvSpPr>
          <p:spPr>
            <a:xfrm>
              <a:off x="905400" y="720"/>
              <a:ext cx="1741320" cy="10440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2" name="Google Shape;22;p2"/>
          <p:cNvGrpSpPr/>
          <p:nvPr/>
        </p:nvGrpSpPr>
        <p:grpSpPr>
          <a:xfrm>
            <a:off x="7057440" y="5040"/>
            <a:ext cx="1850760" cy="751680"/>
            <a:chOff x="7057440" y="5040"/>
            <a:chExt cx="1850760" cy="751680"/>
          </a:xfrm>
        </p:grpSpPr>
        <p:sp>
          <p:nvSpPr>
            <p:cNvPr id="13" name="Google Shape;23;p2"/>
            <p:cNvSpPr/>
            <p:nvPr/>
          </p:nvSpPr>
          <p:spPr>
            <a:xfrm>
              <a:off x="765936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" name="Google Shape;24;p2"/>
            <p:cNvSpPr/>
            <p:nvPr/>
          </p:nvSpPr>
          <p:spPr>
            <a:xfrm>
              <a:off x="735840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Google Shape;25;p2"/>
            <p:cNvSpPr/>
            <p:nvPr/>
          </p:nvSpPr>
          <p:spPr>
            <a:xfrm>
              <a:off x="7057440" y="5040"/>
              <a:ext cx="1248840" cy="7516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6" name="Google Shape;26;p2"/>
          <p:cNvGrpSpPr/>
          <p:nvPr/>
        </p:nvGrpSpPr>
        <p:grpSpPr>
          <a:xfrm>
            <a:off x="6553080" y="4217760"/>
            <a:ext cx="2388600" cy="925200"/>
            <a:chOff x="6553080" y="4217760"/>
            <a:chExt cx="2388600" cy="925200"/>
          </a:xfrm>
        </p:grpSpPr>
        <p:sp>
          <p:nvSpPr>
            <p:cNvPr id="17" name="Google Shape;27;p2"/>
            <p:cNvSpPr/>
            <p:nvPr/>
          </p:nvSpPr>
          <p:spPr>
            <a:xfrm>
              <a:off x="732996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Google Shape;28;p2"/>
            <p:cNvSpPr/>
            <p:nvPr/>
          </p:nvSpPr>
          <p:spPr>
            <a:xfrm>
              <a:off x="694152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Google Shape;29;p2"/>
            <p:cNvSpPr/>
            <p:nvPr/>
          </p:nvSpPr>
          <p:spPr>
            <a:xfrm>
              <a:off x="6553080" y="4217760"/>
              <a:ext cx="1611720" cy="9252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" name="Google Shape;30;p2"/>
          <p:cNvGrpSpPr/>
          <p:nvPr/>
        </p:nvGrpSpPr>
        <p:grpSpPr>
          <a:xfrm>
            <a:off x="199080" y="4055760"/>
            <a:ext cx="2795040" cy="1082880"/>
            <a:chOff x="199080" y="4055760"/>
            <a:chExt cx="2795040" cy="1082880"/>
          </a:xfrm>
        </p:grpSpPr>
        <p:sp>
          <p:nvSpPr>
            <p:cNvPr id="21" name="Google Shape;31;p2"/>
            <p:cNvSpPr/>
            <p:nvPr/>
          </p:nvSpPr>
          <p:spPr>
            <a:xfrm>
              <a:off x="1108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" name="Google Shape;32;p2"/>
            <p:cNvSpPr/>
            <p:nvPr/>
          </p:nvSpPr>
          <p:spPr>
            <a:xfrm>
              <a:off x="65376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Google Shape;33;p2"/>
            <p:cNvSpPr/>
            <p:nvPr/>
          </p:nvSpPr>
          <p:spPr>
            <a:xfrm>
              <a:off x="199080" y="405576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858680" y="1822680"/>
            <a:ext cx="5361120" cy="144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ru-RU" sz="3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1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876FDA-90C0-4440-9618-5D231100087C}" type="slidenum">
              <a:rPr b="0" lang="ru" sz="1000" spc="-1" strike="noStrike">
                <a:solidFill>
                  <a:schemeClr val="dk2"/>
                </a:solidFill>
                <a:latin typeface="Nunito"/>
                <a:ea typeface="Nunito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110;p11"/>
          <p:cNvSpPr/>
          <p:nvPr/>
        </p:nvSpPr>
        <p:spPr>
          <a:xfrm flipH="1">
            <a:off x="5568480" y="2833920"/>
            <a:ext cx="3574440" cy="230904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4" name="Google Shape;111;p11"/>
          <p:cNvGrpSpPr/>
          <p:nvPr/>
        </p:nvGrpSpPr>
        <p:grpSpPr>
          <a:xfrm>
            <a:off x="5959080" y="4119480"/>
            <a:ext cx="2520720" cy="1023840"/>
            <a:chOff x="5959080" y="4119480"/>
            <a:chExt cx="2520720" cy="1023840"/>
          </a:xfrm>
        </p:grpSpPr>
        <p:sp>
          <p:nvSpPr>
            <p:cNvPr id="65" name="Google Shape;112;p11"/>
            <p:cNvSpPr/>
            <p:nvPr/>
          </p:nvSpPr>
          <p:spPr>
            <a:xfrm>
              <a:off x="6779160" y="4119480"/>
              <a:ext cx="1700640" cy="102384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Google Shape;113;p11"/>
            <p:cNvSpPr/>
            <p:nvPr/>
          </p:nvSpPr>
          <p:spPr>
            <a:xfrm>
              <a:off x="6369120" y="4119480"/>
              <a:ext cx="1700640" cy="102384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Google Shape;114;p11"/>
            <p:cNvSpPr/>
            <p:nvPr/>
          </p:nvSpPr>
          <p:spPr>
            <a:xfrm>
              <a:off x="5959080" y="4119480"/>
              <a:ext cx="1700640" cy="102384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8" name="Google Shape;115;p11"/>
          <p:cNvGrpSpPr/>
          <p:nvPr/>
        </p:nvGrpSpPr>
        <p:grpSpPr>
          <a:xfrm>
            <a:off x="199080" y="0"/>
            <a:ext cx="2795040" cy="1082880"/>
            <a:chOff x="199080" y="0"/>
            <a:chExt cx="2795040" cy="1082880"/>
          </a:xfrm>
        </p:grpSpPr>
        <p:sp>
          <p:nvSpPr>
            <p:cNvPr id="69" name="Google Shape;116;p11"/>
            <p:cNvSpPr/>
            <p:nvPr/>
          </p:nvSpPr>
          <p:spPr>
            <a:xfrm>
              <a:off x="110808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" name="Google Shape;117;p11"/>
            <p:cNvSpPr/>
            <p:nvPr/>
          </p:nvSpPr>
          <p:spPr>
            <a:xfrm>
              <a:off x="65376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" name="Google Shape;118;p11"/>
            <p:cNvSpPr/>
            <p:nvPr/>
          </p:nvSpPr>
          <p:spPr>
            <a:xfrm>
              <a:off x="19908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86000" y="1383840"/>
            <a:ext cx="6372000" cy="137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2089"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8600" spc="-1" strike="noStrike">
                <a:solidFill>
                  <a:schemeClr val="dk2"/>
                </a:solidFill>
                <a:latin typeface="Nunito"/>
                <a:ea typeface="Nunito"/>
              </a:rPr>
              <a:t>xx%</a:t>
            </a:r>
            <a:endParaRPr b="0" lang="ru-RU" sz="8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386000" y="2863800"/>
            <a:ext cx="6372000" cy="64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074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sldNum" idx="2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F56230-AAD1-4B09-B516-A2820CEA2DC4}" type="slidenum">
              <a:rPr b="0" lang="ru" sz="1000" spc="-1" strike="noStrike">
                <a:solidFill>
                  <a:schemeClr val="dk2"/>
                </a:solidFill>
                <a:latin typeface="Nunito"/>
                <a:ea typeface="Nunito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38;p3"/>
          <p:cNvSpPr/>
          <p:nvPr/>
        </p:nvSpPr>
        <p:spPr>
          <a:xfrm flipH="1">
            <a:off x="4756320" y="2309400"/>
            <a:ext cx="4386600" cy="283392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2" name="Google Shape;39;p3"/>
          <p:cNvGrpSpPr/>
          <p:nvPr/>
        </p:nvGrpSpPr>
        <p:grpSpPr>
          <a:xfrm>
            <a:off x="5594040" y="3961080"/>
            <a:ext cx="2909880" cy="1181880"/>
            <a:chOff x="5594040" y="3961080"/>
            <a:chExt cx="2909880" cy="1181880"/>
          </a:xfrm>
        </p:grpSpPr>
        <p:sp>
          <p:nvSpPr>
            <p:cNvPr id="113" name="Google Shape;40;p3"/>
            <p:cNvSpPr/>
            <p:nvPr/>
          </p:nvSpPr>
          <p:spPr>
            <a:xfrm>
              <a:off x="6540480" y="3961080"/>
              <a:ext cx="1963440" cy="11818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Google Shape;41;p3"/>
            <p:cNvSpPr/>
            <p:nvPr/>
          </p:nvSpPr>
          <p:spPr>
            <a:xfrm>
              <a:off x="6067440" y="3961080"/>
              <a:ext cx="1963440" cy="11818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5" name="Google Shape;42;p3"/>
            <p:cNvSpPr/>
            <p:nvPr/>
          </p:nvSpPr>
          <p:spPr>
            <a:xfrm>
              <a:off x="5594040" y="3961080"/>
              <a:ext cx="1963440" cy="11818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6" name="Google Shape;43;p3"/>
          <p:cNvGrpSpPr/>
          <p:nvPr/>
        </p:nvGrpSpPr>
        <p:grpSpPr>
          <a:xfrm>
            <a:off x="199080" y="0"/>
            <a:ext cx="2795040" cy="1082880"/>
            <a:chOff x="199080" y="0"/>
            <a:chExt cx="2795040" cy="1082880"/>
          </a:xfrm>
        </p:grpSpPr>
        <p:sp>
          <p:nvSpPr>
            <p:cNvPr id="117" name="Google Shape;44;p3"/>
            <p:cNvSpPr/>
            <p:nvPr/>
          </p:nvSpPr>
          <p:spPr>
            <a:xfrm>
              <a:off x="110808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8" name="Google Shape;45;p3"/>
            <p:cNvSpPr/>
            <p:nvPr/>
          </p:nvSpPr>
          <p:spPr>
            <a:xfrm>
              <a:off x="65376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9" name="Google Shape;46;p3"/>
            <p:cNvSpPr/>
            <p:nvPr/>
          </p:nvSpPr>
          <p:spPr>
            <a:xfrm>
              <a:off x="199080" y="0"/>
              <a:ext cx="1886040" cy="108288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 idx="3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A288EC-1EE9-452B-8AA6-43B914F3ACD3}" type="slidenum">
              <a:rPr b="0" lang="ru" sz="1000" spc="-1" strike="noStrike">
                <a:solidFill>
                  <a:schemeClr val="dk2"/>
                </a:solidFill>
                <a:latin typeface="Nunito"/>
                <a:ea typeface="Nunito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78;p8"/>
          <p:cNvSpPr/>
          <p:nvPr/>
        </p:nvSpPr>
        <p:spPr>
          <a:xfrm>
            <a:off x="0" y="2823120"/>
            <a:ext cx="7368840" cy="2316600"/>
          </a:xfrm>
          <a:prstGeom prst="rtTriangl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oogle Shape;79;p8"/>
          <p:cNvSpPr/>
          <p:nvPr/>
        </p:nvSpPr>
        <p:spPr>
          <a:xfrm flipH="1">
            <a:off x="3582360" y="1554120"/>
            <a:ext cx="5560200" cy="358920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1" name="Google Shape;80;p8"/>
          <p:cNvGrpSpPr/>
          <p:nvPr/>
        </p:nvGrpSpPr>
        <p:grpSpPr>
          <a:xfrm>
            <a:off x="255960" y="0"/>
            <a:ext cx="2251080" cy="1042920"/>
            <a:chOff x="255960" y="0"/>
            <a:chExt cx="2251080" cy="1042920"/>
          </a:xfrm>
        </p:grpSpPr>
        <p:sp>
          <p:nvSpPr>
            <p:cNvPr id="162" name="Google Shape;81;p8"/>
            <p:cNvSpPr/>
            <p:nvPr/>
          </p:nvSpPr>
          <p:spPr>
            <a:xfrm>
              <a:off x="766080" y="0"/>
              <a:ext cx="1740960" cy="104292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Google Shape;82;p8"/>
            <p:cNvSpPr/>
            <p:nvPr/>
          </p:nvSpPr>
          <p:spPr>
            <a:xfrm>
              <a:off x="511200" y="0"/>
              <a:ext cx="1740960" cy="104292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4" name="Google Shape;83;p8"/>
            <p:cNvSpPr/>
            <p:nvPr/>
          </p:nvSpPr>
          <p:spPr>
            <a:xfrm>
              <a:off x="255960" y="0"/>
              <a:ext cx="1740960" cy="104292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5" name="Google Shape;84;p8"/>
          <p:cNvSpPr/>
          <p:nvPr/>
        </p:nvSpPr>
        <p:spPr>
          <a:xfrm>
            <a:off x="203400" y="206280"/>
            <a:ext cx="8737200" cy="473076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6" name="Google Shape;85;p8"/>
          <p:cNvGrpSpPr/>
          <p:nvPr/>
        </p:nvGrpSpPr>
        <p:grpSpPr>
          <a:xfrm>
            <a:off x="34920" y="4521960"/>
            <a:ext cx="1593000" cy="616680"/>
            <a:chOff x="34920" y="4521960"/>
            <a:chExt cx="1593000" cy="616680"/>
          </a:xfrm>
        </p:grpSpPr>
        <p:sp>
          <p:nvSpPr>
            <p:cNvPr id="167" name="Google Shape;86;p8"/>
            <p:cNvSpPr/>
            <p:nvPr/>
          </p:nvSpPr>
          <p:spPr>
            <a:xfrm>
              <a:off x="552960" y="4521960"/>
              <a:ext cx="1074960" cy="61668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8" name="Google Shape;87;p8"/>
            <p:cNvSpPr/>
            <p:nvPr/>
          </p:nvSpPr>
          <p:spPr>
            <a:xfrm>
              <a:off x="294120" y="4521960"/>
              <a:ext cx="1074960" cy="61668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9" name="Google Shape;88;p8"/>
            <p:cNvSpPr/>
            <p:nvPr/>
          </p:nvSpPr>
          <p:spPr>
            <a:xfrm>
              <a:off x="34920" y="4521960"/>
              <a:ext cx="1074960" cy="61668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0" name="Google Shape;89;p8"/>
          <p:cNvGrpSpPr/>
          <p:nvPr/>
        </p:nvGrpSpPr>
        <p:grpSpPr>
          <a:xfrm>
            <a:off x="5886360" y="1080"/>
            <a:ext cx="3257280" cy="1261080"/>
            <a:chOff x="5886360" y="1080"/>
            <a:chExt cx="3257280" cy="1261080"/>
          </a:xfrm>
        </p:grpSpPr>
        <p:sp>
          <p:nvSpPr>
            <p:cNvPr id="171" name="Google Shape;90;p8"/>
            <p:cNvSpPr/>
            <p:nvPr/>
          </p:nvSpPr>
          <p:spPr>
            <a:xfrm>
              <a:off x="6945840" y="1080"/>
              <a:ext cx="2197800" cy="12610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2" name="Google Shape;91;p8"/>
            <p:cNvSpPr/>
            <p:nvPr/>
          </p:nvSpPr>
          <p:spPr>
            <a:xfrm>
              <a:off x="6415920" y="1080"/>
              <a:ext cx="2197800" cy="12610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3" name="Google Shape;92;p8"/>
            <p:cNvSpPr/>
            <p:nvPr/>
          </p:nvSpPr>
          <p:spPr>
            <a:xfrm>
              <a:off x="5886360" y="1080"/>
              <a:ext cx="2197800" cy="126108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393920" y="1301040"/>
            <a:ext cx="6366600" cy="253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ldNum" idx="4"/>
          </p:nvPr>
        </p:nvSpPr>
        <p:spPr>
          <a:xfrm>
            <a:off x="8390880" y="454356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B639B4-C53D-45E4-BF15-5D575076C47D}" type="slidenum">
              <a:rPr b="0" lang="ru" sz="1000" spc="-1" strike="noStrike">
                <a:solidFill>
                  <a:schemeClr val="dk2"/>
                </a:solidFill>
                <a:latin typeface="Nunito"/>
                <a:ea typeface="Nunito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64280" y="1533600"/>
            <a:ext cx="6588720" cy="144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800" spc="-1" strike="noStrike">
                <a:solidFill>
                  <a:schemeClr val="lt1"/>
                </a:solidFill>
                <a:latin typeface="Nunito"/>
                <a:ea typeface="Nunito"/>
              </a:rPr>
              <a:t>“</a:t>
            </a:r>
            <a:r>
              <a:rPr b="0" lang="ru" sz="3800" spc="-1" strike="noStrike">
                <a:solidFill>
                  <a:schemeClr val="lt1"/>
                </a:solidFill>
                <a:latin typeface="Nunito"/>
                <a:ea typeface="Nunito"/>
              </a:rPr>
              <a:t>Змейка-перерождение”</a:t>
            </a:r>
            <a:endParaRPr b="0" lang="ru-RU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2832840" y="3159720"/>
            <a:ext cx="6052320" cy="1044720"/>
          </a:xfrm>
          <a:prstGeom prst="rect">
            <a:avLst/>
          </a:prstGeom>
          <a:noFill/>
          <a:ln w="9360">
            <a:solidFill>
              <a:srgbClr val="76a5af"/>
            </a:solidFill>
            <a:round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2300" spc="-1" strike="noStrike">
                <a:solidFill>
                  <a:schemeClr val="lt1"/>
                </a:solidFill>
                <a:latin typeface="Calibri"/>
                <a:ea typeface="Calibri"/>
              </a:rPr>
              <a:t>Над проектом работали:</a:t>
            </a:r>
            <a:endParaRPr b="0" lang="ru-RU" sz="2300" spc="-1" strike="noStrike">
              <a:solidFill>
                <a:srgbClr val="000000"/>
              </a:solidFill>
              <a:latin typeface="Arial"/>
            </a:endParaRPr>
          </a:p>
          <a:p>
            <a:pPr marL="457200" indent="-374760" algn="ctr">
              <a:lnSpc>
                <a:spcPct val="90000"/>
              </a:lnSpc>
              <a:buClr>
                <a:srgbClr val="af7b51"/>
              </a:buClr>
              <a:buFont typeface="Calibri"/>
              <a:buChar char="●"/>
              <a:tabLst>
                <a:tab algn="l" pos="0"/>
              </a:tabLst>
            </a:pPr>
            <a:r>
              <a:rPr b="0" lang="ru" sz="2300" spc="-1" strike="noStrike">
                <a:solidFill>
                  <a:schemeClr val="lt1"/>
                </a:solidFill>
                <a:latin typeface="Calibri"/>
                <a:ea typeface="Calibri"/>
              </a:rPr>
              <a:t>Бухаркин Алексей</a:t>
            </a:r>
            <a:endParaRPr b="0" lang="ru-RU" sz="2300" spc="-1" strike="noStrike">
              <a:solidFill>
                <a:srgbClr val="000000"/>
              </a:solidFill>
              <a:latin typeface="Arial"/>
            </a:endParaRPr>
          </a:p>
          <a:p>
            <a:pPr marL="457200" indent="-374760" algn="ctr">
              <a:lnSpc>
                <a:spcPct val="90000"/>
              </a:lnSpc>
              <a:buClr>
                <a:srgbClr val="af7b51"/>
              </a:buClr>
              <a:buFont typeface="Calibri"/>
              <a:buChar char="●"/>
              <a:tabLst>
                <a:tab algn="l" pos="0"/>
              </a:tabLst>
            </a:pPr>
            <a:r>
              <a:rPr b="0" lang="ru" sz="2300" spc="-1" strike="noStrike">
                <a:solidFill>
                  <a:schemeClr val="lt1"/>
                </a:solidFill>
                <a:latin typeface="Calibri"/>
                <a:ea typeface="Calibri"/>
              </a:rPr>
              <a:t>Ярослав Крисанов</a:t>
            </a:r>
            <a:endParaRPr b="0" lang="ru-RU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976320" y="677880"/>
            <a:ext cx="339372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lt1"/>
                </a:solidFill>
                <a:latin typeface="Nunito"/>
                <a:ea typeface="Nunito"/>
              </a:rPr>
              <a:t>Правила игры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307400" y="531360"/>
            <a:ext cx="4092840" cy="376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30120">
              <a:lnSpc>
                <a:spcPct val="115000"/>
              </a:lnSpc>
              <a:buClr>
                <a:srgbClr val="233a44"/>
              </a:buClr>
              <a:buFont typeface="Calibri"/>
              <a:buAutoNum type="arabicPeriod"/>
            </a:pPr>
            <a:r>
              <a:rPr b="0" lang="ru" sz="1600" spc="-1" strike="noStrike">
                <a:solidFill>
                  <a:schemeClr val="dk2"/>
                </a:solidFill>
                <a:latin typeface="Calibri"/>
                <a:ea typeface="Calibri"/>
              </a:rPr>
              <a:t>Вы управляйте синей змейкой, которая появилась на поле с яблоками. Почувствуйте себя змеёй и съешьте как можно больше яблок.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233a4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ru" sz="1600" spc="-1" strike="noStrike">
                <a:solidFill>
                  <a:schemeClr val="dk2"/>
                </a:solidFill>
                <a:latin typeface="Calibri"/>
                <a:ea typeface="Calibri"/>
              </a:rPr>
              <a:t>Но помните, что змейка очень чувствительна, и при столкновении со стеной откажется жить!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233a44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ru" sz="1600" spc="-1" strike="noStrike">
                <a:solidFill>
                  <a:schemeClr val="dk2"/>
                </a:solidFill>
                <a:latin typeface="Calibri"/>
                <a:ea typeface="Calibri"/>
              </a:rPr>
              <a:t>Также змейка будет расти, когда вы будете ее кормить. А еще она может запутаться в себе...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Google Shape;136;p14" descr=""/>
          <p:cNvPicPr/>
          <p:nvPr/>
        </p:nvPicPr>
        <p:blipFill>
          <a:blip r:embed="rId1"/>
          <a:stretch/>
        </p:blipFill>
        <p:spPr>
          <a:xfrm>
            <a:off x="1084680" y="1632600"/>
            <a:ext cx="2897640" cy="285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68000" y="864720"/>
            <a:ext cx="494424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362" lnSpcReduction="1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pc="-1" strike="noStrike">
                <a:solidFill>
                  <a:schemeClr val="lt1"/>
                </a:solidFill>
                <a:latin typeface="Nunito"/>
                <a:ea typeface="Nunito"/>
              </a:rPr>
              <a:t>Дополнительные сведения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819000" y="2043000"/>
            <a:ext cx="4242240" cy="244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1900" spc="-1" strike="noStrike">
                <a:solidFill>
                  <a:schemeClr val="dk2"/>
                </a:solidFill>
                <a:latin typeface="Calibri"/>
                <a:ea typeface="Calibri"/>
              </a:rPr>
              <a:t>В настройках вы можете изменять сложность игры (по умолчанию средняя).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900" spc="-1" strike="noStrike">
                <a:solidFill>
                  <a:schemeClr val="dk2"/>
                </a:solidFill>
                <a:latin typeface="Calibri"/>
                <a:ea typeface="Calibri"/>
              </a:rPr>
              <a:t>Если вам слишком тяжело, или вы хотите челлендж по-сложнее, то можете настраивать игру под себя.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Google Shape;143;p15" descr=""/>
          <p:cNvPicPr/>
          <p:nvPr/>
        </p:nvPicPr>
        <p:blipFill>
          <a:blip r:embed="rId1"/>
          <a:stretch/>
        </p:blipFill>
        <p:spPr>
          <a:xfrm>
            <a:off x="6141960" y="2245320"/>
            <a:ext cx="2245320" cy="2245320"/>
          </a:xfrm>
          <a:prstGeom prst="rect">
            <a:avLst/>
          </a:prstGeom>
          <a:ln w="0">
            <a:noFill/>
          </a:ln>
        </p:spPr>
      </p:pic>
      <p:pic>
        <p:nvPicPr>
          <p:cNvPr id="220" name="Google Shape;144;p15" descr=""/>
          <p:cNvPicPr/>
          <p:nvPr/>
        </p:nvPicPr>
        <p:blipFill>
          <a:blip r:embed="rId2"/>
          <a:stretch/>
        </p:blipFill>
        <p:spPr>
          <a:xfrm>
            <a:off x="6141960" y="793080"/>
            <a:ext cx="2245320" cy="109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68000" y="864720"/>
            <a:ext cx="830160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 lnSpcReduction="20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300" spc="-1" strike="noStrike">
                <a:solidFill>
                  <a:schemeClr val="lt1"/>
                </a:solidFill>
                <a:latin typeface="Nunito"/>
                <a:ea typeface="Nunito"/>
              </a:rPr>
              <a:t>Как распределялись задачи в команде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Google Shape;150;p16"/>
          <p:cNvSpPr/>
          <p:nvPr/>
        </p:nvSpPr>
        <p:spPr>
          <a:xfrm>
            <a:off x="766800" y="1819080"/>
            <a:ext cx="3301920" cy="263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ru" sz="2200" spc="-1" strike="noStrike">
                <a:solidFill>
                  <a:schemeClr val="dk2"/>
                </a:solidFill>
                <a:latin typeface="Calibri"/>
                <a:ea typeface="Calibri"/>
              </a:rPr>
              <a:t>Крисанов Ярослав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lang="ru" sz="1900" spc="-1" strike="noStrike">
                <a:solidFill>
                  <a:schemeClr val="dk2"/>
                </a:solidFill>
                <a:latin typeface="Calibri"/>
                <a:ea typeface="Calibri"/>
              </a:rPr>
              <a:t>Коллизия объектов;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lang="ru" sz="1900" spc="-1" strike="noStrike">
                <a:solidFill>
                  <a:schemeClr val="dk2"/>
                </a:solidFill>
                <a:latin typeface="Calibri"/>
                <a:ea typeface="Calibri"/>
              </a:rPr>
              <a:t>Окно с полем;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lang="ru" sz="1900" spc="-1" strike="noStrike">
                <a:solidFill>
                  <a:schemeClr val="dk2"/>
                </a:solidFill>
                <a:latin typeface="Calibri"/>
                <a:ea typeface="Calibri"/>
              </a:rPr>
              <a:t>Проработка уровней сложности;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lang="ru" sz="1900" spc="-1" strike="noStrike">
                <a:solidFill>
                  <a:schemeClr val="dk2"/>
                </a:solidFill>
                <a:latin typeface="Calibri"/>
                <a:ea typeface="Calibri"/>
              </a:rPr>
              <a:t>ТЗ, описание, пояснительная записка;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lang="ru" sz="1900" spc="-1" strike="noStrike">
                <a:solidFill>
                  <a:schemeClr val="dk2"/>
                </a:solidFill>
                <a:latin typeface="Calibri"/>
                <a:ea typeface="Calibri"/>
              </a:rPr>
              <a:t>Моральная поддержка.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151;p16"/>
          <p:cNvSpPr/>
          <p:nvPr/>
        </p:nvSpPr>
        <p:spPr>
          <a:xfrm>
            <a:off x="4480920" y="1819080"/>
            <a:ext cx="3301920" cy="263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ru" sz="2200" spc="-1" strike="noStrike">
                <a:solidFill>
                  <a:schemeClr val="dk2"/>
                </a:solidFill>
                <a:latin typeface="Calibri"/>
                <a:ea typeface="Calibri"/>
              </a:rPr>
              <a:t>Бухаркин Алексей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lang="ru" sz="1900" spc="-1" strike="noStrike">
                <a:solidFill>
                  <a:schemeClr val="dk2"/>
                </a:solidFill>
                <a:latin typeface="Calibri"/>
                <a:ea typeface="Calibri"/>
              </a:rPr>
              <a:t>Стартовое окно и окно с настройками;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lang="ru" sz="1900" spc="-1" strike="noStrike">
                <a:solidFill>
                  <a:schemeClr val="dk2"/>
                </a:solidFill>
                <a:latin typeface="Calibri"/>
                <a:ea typeface="Calibri"/>
              </a:rPr>
              <a:t>Перемещение змейки;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lang="ru" sz="1900" spc="-1" strike="noStrike">
                <a:solidFill>
                  <a:schemeClr val="dk2"/>
                </a:solidFill>
                <a:latin typeface="Calibri"/>
                <a:ea typeface="Calibri"/>
              </a:rPr>
              <a:t>Подборка саунд эффектов и спрайтов;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lang="ru" sz="1900" spc="-1" strike="noStrike">
                <a:solidFill>
                  <a:schemeClr val="dk2"/>
                </a:solidFill>
                <a:latin typeface="Calibri"/>
                <a:ea typeface="Calibri"/>
              </a:rPr>
              <a:t>Работа со статистикой и базами данных;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00000"/>
              </a:lnSpc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lang="ru" sz="1900" spc="-1" strike="noStrike">
                <a:solidFill>
                  <a:schemeClr val="dk2"/>
                </a:solidFill>
                <a:latin typeface="Calibri"/>
                <a:ea typeface="Calibri"/>
              </a:rPr>
              <a:t>Отличный собеседник.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331280" y="540000"/>
            <a:ext cx="6588720" cy="9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600" spc="-1" strike="noStrike">
                <a:solidFill>
                  <a:schemeClr val="lt1"/>
                </a:solidFill>
                <a:latin typeface="Nunito"/>
                <a:ea typeface="Nunito"/>
              </a:rPr>
              <a:t>Использованные библиотеки и вспомогательные файлы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Google Shape;157;p17"/>
          <p:cNvSpPr/>
          <p:nvPr/>
        </p:nvSpPr>
        <p:spPr>
          <a:xfrm>
            <a:off x="965880" y="1639440"/>
            <a:ext cx="7468920" cy="286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682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ru" sz="2200" spc="-1" strike="noStrike">
                <a:solidFill>
                  <a:schemeClr val="dk2"/>
                </a:solidFill>
                <a:latin typeface="Calibri"/>
                <a:ea typeface="Calibri"/>
              </a:rPr>
              <a:t>Pygame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68280">
              <a:lnSpc>
                <a:spcPct val="100000"/>
              </a:lnSpc>
              <a:buClr>
                <a:srgbClr val="233a44"/>
              </a:buClr>
              <a:buFont typeface="Calibri"/>
              <a:buChar char="●"/>
            </a:pPr>
            <a:r>
              <a:rPr b="0" lang="ru" sz="2200" spc="-1" strike="noStrike">
                <a:solidFill>
                  <a:schemeClr val="dk2"/>
                </a:solidFill>
                <a:latin typeface="Calibri"/>
                <a:ea typeface="Calibri"/>
              </a:rPr>
              <a:t>А также множество написанных нами же файлов:</a:t>
            </a:r>
            <a:r>
              <a:rPr b="0" lang="ru" sz="2200" spc="-1" strike="noStrike">
                <a:solidFill>
                  <a:schemeClr val="dk2"/>
                </a:solidFill>
                <a:latin typeface="Calibri"/>
                <a:ea typeface="Calibri"/>
              </a:rPr>
              <a:t>	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00000"/>
              </a:lnSpc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Google Shape;158;p17" descr=""/>
          <p:cNvPicPr/>
          <p:nvPr/>
        </p:nvPicPr>
        <p:blipFill>
          <a:blip r:embed="rId1"/>
          <a:stretch/>
        </p:blipFill>
        <p:spPr>
          <a:xfrm>
            <a:off x="1151640" y="2571840"/>
            <a:ext cx="6840720" cy="174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080000" y="360000"/>
            <a:ext cx="6588720" cy="144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pc="-1" strike="noStrike">
                <a:solidFill>
                  <a:schemeClr val="lt1"/>
                </a:solidFill>
                <a:latin typeface="Nunito"/>
                <a:ea typeface="Nunito"/>
              </a:rPr>
              <a:t>Навыки, приобретенные и закрепиленные нами во время работы над проектом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Google Shape;164;p18"/>
          <p:cNvSpPr/>
          <p:nvPr/>
        </p:nvSpPr>
        <p:spPr>
          <a:xfrm>
            <a:off x="973800" y="1787400"/>
            <a:ext cx="2566080" cy="32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2000" spc="-1" strike="noStrike">
                <a:solidFill>
                  <a:schemeClr val="dk2"/>
                </a:solidFill>
                <a:latin typeface="Calibri"/>
                <a:ea typeface="Calibri"/>
              </a:rPr>
              <a:t>Мы научились: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ctr">
              <a:lnSpc>
                <a:spcPct val="100000"/>
              </a:lnSpc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alibri"/>
                <a:ea typeface="Calibri"/>
              </a:rPr>
              <a:t>Делать невозможное;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ctr">
              <a:lnSpc>
                <a:spcPct val="100000"/>
              </a:lnSpc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alibri"/>
                <a:ea typeface="Calibri"/>
              </a:rPr>
              <a:t>Работать в команде;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ctr">
              <a:lnSpc>
                <a:spcPct val="100000"/>
              </a:lnSpc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alibri"/>
                <a:ea typeface="Calibri"/>
              </a:rPr>
              <a:t>Ставить цели и дедлайны к ним.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Google Shape;165;p18"/>
          <p:cNvSpPr/>
          <p:nvPr/>
        </p:nvSpPr>
        <p:spPr>
          <a:xfrm>
            <a:off x="5729760" y="1787400"/>
            <a:ext cx="2566080" cy="300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2000" spc="-1" strike="noStrike">
                <a:solidFill>
                  <a:schemeClr val="dk2"/>
                </a:solidFill>
                <a:latin typeface="Calibri"/>
                <a:ea typeface="Calibri"/>
              </a:rPr>
              <a:t>Мы закрепили свои знания: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ctr">
              <a:lnSpc>
                <a:spcPct val="100000"/>
              </a:lnSpc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alibri"/>
                <a:ea typeface="Calibri"/>
              </a:rPr>
              <a:t>О библиотеке pygame;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 algn="ctr">
              <a:lnSpc>
                <a:spcPct val="100000"/>
              </a:lnSpc>
              <a:buClr>
                <a:srgbClr val="233a44"/>
              </a:buClr>
              <a:buFont typeface="Calibri"/>
              <a:buChar char="●"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Calibri"/>
                <a:ea typeface="Calibri"/>
              </a:rPr>
              <a:t>В создании классов для понятного и структурированного кода.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5280" cy="95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200" spc="-1" strike="noStrike">
                <a:solidFill>
                  <a:schemeClr val="lt1"/>
                </a:solidFill>
                <a:latin typeface="Nunito"/>
                <a:ea typeface="Nunito"/>
              </a:rPr>
              <a:t>Полученные знания.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395480" cy="244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80880">
              <a:lnSpc>
                <a:spcPct val="115000"/>
              </a:lnSpc>
              <a:buClr>
                <a:srgbClr val="233a44"/>
              </a:buClr>
              <a:buFont typeface="Calibri"/>
              <a:buAutoNum type="arabicPeriod"/>
            </a:pPr>
            <a:r>
              <a:rPr b="0" lang="ru" sz="2400" spc="-1" strike="noStrike">
                <a:solidFill>
                  <a:schemeClr val="dk2"/>
                </a:solidFill>
                <a:latin typeface="Calibri"/>
                <a:ea typeface="Calibri"/>
              </a:rPr>
              <a:t>Создание и работа над проектом - это очень трудоемкий процесс, для которого необходимо ставить </a:t>
            </a:r>
            <a:r>
              <a:rPr b="0" lang="ru" sz="2400" spc="-1" strike="noStrike">
                <a:solidFill>
                  <a:srgbClr val="980000"/>
                </a:solidFill>
                <a:latin typeface="Calibri"/>
                <a:ea typeface="Calibri"/>
              </a:rPr>
              <a:t>цели</a:t>
            </a:r>
            <a:r>
              <a:rPr b="0" lang="ru" sz="2400" spc="-1" strike="noStrike">
                <a:solidFill>
                  <a:schemeClr val="dk2"/>
                </a:solidFill>
                <a:latin typeface="Calibri"/>
                <a:ea typeface="Calibri"/>
              </a:rPr>
              <a:t> и </a:t>
            </a:r>
            <a:r>
              <a:rPr b="0" lang="ru" sz="2400" spc="-1" strike="noStrike">
                <a:solidFill>
                  <a:srgbClr val="ff0000"/>
                </a:solidFill>
                <a:latin typeface="Calibri"/>
                <a:ea typeface="Calibri"/>
              </a:rPr>
              <a:t>дедлайны </a:t>
            </a:r>
            <a:r>
              <a:rPr b="0" lang="ru" sz="2400" spc="-1" strike="noStrike">
                <a:solidFill>
                  <a:schemeClr val="dk2"/>
                </a:solidFill>
                <a:latin typeface="Calibri"/>
                <a:ea typeface="Calibri"/>
              </a:rPr>
              <a:t>заранее.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233a44"/>
              </a:buClr>
              <a:buFont typeface="Calibri"/>
              <a:buAutoNum type="arabicPeriod"/>
            </a:pPr>
            <a:r>
              <a:rPr b="0" lang="ru" sz="2400" spc="-1" strike="noStrike">
                <a:solidFill>
                  <a:schemeClr val="dk2"/>
                </a:solidFill>
                <a:latin typeface="Calibri"/>
                <a:ea typeface="Calibri"/>
              </a:rPr>
              <a:t>Не всегда одному работать легче. Гораздо </a:t>
            </a:r>
            <a:r>
              <a:rPr b="0" lang="ru" sz="2400" spc="-1" strike="noStrike">
                <a:solidFill>
                  <a:srgbClr val="38761d"/>
                </a:solidFill>
                <a:latin typeface="Calibri"/>
                <a:ea typeface="Calibri"/>
              </a:rPr>
              <a:t>веселее</a:t>
            </a:r>
            <a:r>
              <a:rPr b="0" lang="ru" sz="2400" spc="-1" strike="noStrike">
                <a:solidFill>
                  <a:schemeClr val="dk2"/>
                </a:solidFill>
                <a:latin typeface="Calibri"/>
                <a:ea typeface="Calibri"/>
              </a:rPr>
              <a:t>, когда кто-нибудь </a:t>
            </a:r>
            <a:r>
              <a:rPr b="0" lang="ru" sz="2400" spc="-1" strike="noStrike">
                <a:solidFill>
                  <a:srgbClr val="cc0000"/>
                </a:solidFill>
                <a:latin typeface="Calibri"/>
                <a:ea typeface="Calibri"/>
              </a:rPr>
              <a:t>работает вместе с тобой</a:t>
            </a:r>
            <a:r>
              <a:rPr b="0" lang="ru" sz="2400" spc="-1" strike="noStrike">
                <a:solidFill>
                  <a:schemeClr val="dk2"/>
                </a:solidFill>
                <a:latin typeface="Calibri"/>
                <a:ea typeface="Calibri"/>
              </a:rPr>
              <a:t>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888560" y="1746000"/>
            <a:ext cx="5377320" cy="164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200" spc="-1" strike="noStrike">
                <a:solidFill>
                  <a:schemeClr val="dk2"/>
                </a:solidFill>
                <a:latin typeface="Nunito"/>
                <a:ea typeface="Nunito"/>
              </a:rPr>
              <a:t>Спасибо за внимание!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2024-01-28T22:09:26Z</dcterms:modified>
  <cp:revision>1</cp:revision>
  <dc:subject/>
  <dc:title/>
</cp:coreProperties>
</file>