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embeddedFontLst>
    <p:embeddedFont>
      <p:font typeface="Montserrat" panose="00000500000000000000"/>
      <p:bold r:id="rId18"/>
      <p:boldItalic r:id="rId19"/>
    </p:embeddedFont>
    <p:embeddedFont>
      <p:font typeface="Lato" panose="020F0502020204030203"/>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c6f75fce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75fce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c6f75fceb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6f75fceb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c6f75fceb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6f75fceb_0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c6f75fceb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75fceb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c6f75fceb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6f75fceb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c6f75fceb_0_1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6f75fceb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c6f75fceb_0_2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6f75fceb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c6f75fceb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6f75fceb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db0a35aab9_0_2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b0a35aab9_0_2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c6f75fceb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6f75fceb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db0a35aab9_0_2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b0a35aab9_0_2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59625" y="1362425"/>
            <a:ext cx="5094900" cy="1794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755">
                <a:latin typeface="Times New Roman" panose="02020603050405020304" charset="0"/>
                <a:cs typeface="Times New Roman" panose="02020603050405020304" charset="0"/>
              </a:rPr>
              <a:t>TheAnalytics Team</a:t>
            </a:r>
            <a:endParaRPr sz="1755">
              <a:latin typeface="Times New Roman" panose="02020603050405020304" charset="0"/>
              <a:cs typeface="Times New Roman" panose="02020603050405020304" charset="0"/>
            </a:endParaRPr>
          </a:p>
          <a:p>
            <a:pPr marL="0" lvl="0" indent="0" algn="l" rtl="0">
              <a:spcBef>
                <a:spcPts val="0"/>
              </a:spcBef>
              <a:spcAft>
                <a:spcPts val="0"/>
              </a:spcAft>
              <a:buNone/>
            </a:pPr>
            <a:endParaRPr sz="1755">
              <a:latin typeface="Times New Roman" panose="02020603050405020304" charset="0"/>
              <a:cs typeface="Times New Roman" panose="02020603050405020304" charset="0"/>
            </a:endParaRPr>
          </a:p>
          <a:p>
            <a:pPr marL="0" lvl="0" indent="0" algn="l" rtl="0">
              <a:spcBef>
                <a:spcPts val="0"/>
              </a:spcBef>
              <a:spcAft>
                <a:spcPts val="0"/>
              </a:spcAft>
              <a:buNone/>
            </a:pPr>
            <a:r>
              <a:rPr lang="en-GB">
                <a:latin typeface="Times New Roman" panose="02020603050405020304" charset="0"/>
                <a:cs typeface="Times New Roman" panose="02020603050405020304" charset="0"/>
              </a:rPr>
              <a:t>SPROCKET CENTRAL PTY LTD</a:t>
            </a:r>
            <a:endParaRPr lang="en-GB">
              <a:latin typeface="Times New Roman" panose="02020603050405020304" charset="0"/>
              <a:cs typeface="Times New Roman" panose="02020603050405020304" charset="0"/>
            </a:endParaRPr>
          </a:p>
        </p:txBody>
      </p:sp>
      <p:sp>
        <p:nvSpPr>
          <p:cNvPr id="135" name="Google Shape;135;p13"/>
          <p:cNvSpPr txBox="1"/>
          <p:nvPr>
            <p:ph type="subTitle" idx="1"/>
          </p:nvPr>
        </p:nvSpPr>
        <p:spPr>
          <a:xfrm>
            <a:off x="5021025" y="3750475"/>
            <a:ext cx="3533700" cy="68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t>Data Analytics Approach</a:t>
            </a:r>
            <a:endParaRPr sz="1500"/>
          </a:p>
          <a:p>
            <a:pPr marL="0" lvl="0" indent="0" algn="l" rtl="0">
              <a:spcBef>
                <a:spcPts val="0"/>
              </a:spcBef>
              <a:spcAft>
                <a:spcPts val="0"/>
              </a:spcAft>
              <a:buNone/>
            </a:pPr>
            <a:r>
              <a:rPr lang="en-GB"/>
              <a:t>A report by Pummy Jha</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443925" y="566400"/>
            <a:ext cx="8496000" cy="4071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p>
        </p:txBody>
      </p:sp>
      <p:pic>
        <p:nvPicPr>
          <p:cNvPr id="197" name="Google Shape;197;p22"/>
          <p:cNvPicPr preferRelativeResize="0"/>
          <p:nvPr/>
        </p:nvPicPr>
        <p:blipFill>
          <a:blip r:embed="rId1"/>
          <a:stretch>
            <a:fillRect/>
          </a:stretch>
        </p:blipFill>
        <p:spPr>
          <a:xfrm>
            <a:off x="443925" y="566400"/>
            <a:ext cx="8496000" cy="419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3"/>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3"/>
          <p:cNvSpPr txBox="1"/>
          <p:nvPr>
            <p:ph type="body" idx="4294967295"/>
          </p:nvPr>
        </p:nvSpPr>
        <p:spPr>
          <a:xfrm>
            <a:off x="311700" y="382700"/>
            <a:ext cx="8520600" cy="4425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3800"/>
          </a:p>
          <a:p>
            <a:pPr marL="0" lvl="0" indent="0" algn="ctr" rtl="0">
              <a:spcBef>
                <a:spcPts val="1200"/>
              </a:spcBef>
              <a:spcAft>
                <a:spcPts val="0"/>
              </a:spcAft>
              <a:buNone/>
            </a:pPr>
            <a:endParaRPr sz="3800"/>
          </a:p>
          <a:p>
            <a:pPr marL="0" lvl="0" indent="0" algn="ctr" rtl="0">
              <a:spcBef>
                <a:spcPts val="1200"/>
              </a:spcBef>
              <a:spcAft>
                <a:spcPts val="1200"/>
              </a:spcAft>
              <a:buNone/>
            </a:pPr>
            <a:r>
              <a:rPr lang="en-GB" sz="3800"/>
              <a:t>Thank</a:t>
            </a:r>
            <a:r>
              <a:rPr lang="en-GB" sz="3800"/>
              <a:t> You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AutoNum type="arabicPeriod"/>
            </a:pPr>
            <a:r>
              <a:rPr lang="en-GB" sz="1900"/>
              <a:t>Introduction</a:t>
            </a:r>
            <a:endParaRPr sz="1900"/>
          </a:p>
          <a:p>
            <a:pPr marL="457200" lvl="0" indent="-349250" algn="l" rtl="0">
              <a:spcBef>
                <a:spcPts val="0"/>
              </a:spcBef>
              <a:spcAft>
                <a:spcPts val="0"/>
              </a:spcAft>
              <a:buSzPts val="1900"/>
              <a:buAutoNum type="arabicPeriod"/>
            </a:pPr>
            <a:r>
              <a:rPr lang="en-GB" sz="1900"/>
              <a:t>Data Exploration</a:t>
            </a:r>
            <a:endParaRPr sz="1900"/>
          </a:p>
          <a:p>
            <a:pPr marL="457200" lvl="0" indent="-349250" algn="l" rtl="0">
              <a:spcBef>
                <a:spcPts val="0"/>
              </a:spcBef>
              <a:spcAft>
                <a:spcPts val="0"/>
              </a:spcAft>
              <a:buSzPts val="1900"/>
              <a:buAutoNum type="arabicPeriod"/>
            </a:pPr>
            <a:r>
              <a:rPr lang="en-GB" sz="1900"/>
              <a:t>Model Development</a:t>
            </a:r>
            <a:endParaRPr sz="1900"/>
          </a:p>
          <a:p>
            <a:pPr marL="457200" lvl="0" indent="-349250" algn="l" rtl="0">
              <a:spcBef>
                <a:spcPts val="0"/>
              </a:spcBef>
              <a:spcAft>
                <a:spcPts val="0"/>
              </a:spcAft>
              <a:buSzPts val="1900"/>
              <a:buAutoNum type="arabicPeriod"/>
            </a:pPr>
            <a:r>
              <a:rPr lang="en-GB" sz="1900"/>
              <a:t>Interpretation</a:t>
            </a:r>
            <a:endParaRPr sz="1900"/>
          </a:p>
        </p:txBody>
      </p:sp>
      <p:sp>
        <p:nvSpPr>
          <p:cNvPr id="141" name="Google Shape;141;p14"/>
          <p:cNvSpPr txBox="1"/>
          <p:nvPr>
            <p:ph type="title"/>
          </p:nvPr>
        </p:nvSpPr>
        <p:spPr>
          <a:xfrm>
            <a:off x="135960" y="1912650"/>
            <a:ext cx="4045200" cy="131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Agenda</a:t>
            </a:r>
            <a:endParaRPr lang="en-GB">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Introduction</a:t>
            </a:r>
            <a:endParaRPr lang="en-GB">
              <a:latin typeface="Times New Roman" panose="02020603050405020304" charset="0"/>
              <a:cs typeface="Times New Roman" panose="02020603050405020304" charset="0"/>
            </a:endParaRPr>
          </a:p>
        </p:txBody>
      </p:sp>
      <p:sp>
        <p:nvSpPr>
          <p:cNvPr id="147" name="Google Shape;147;p15"/>
          <p:cNvSpPr txBox="1"/>
          <p:nvPr>
            <p:ph type="body" idx="1"/>
          </p:nvPr>
        </p:nvSpPr>
        <p:spPr>
          <a:xfrm>
            <a:off x="1224650" y="1393025"/>
            <a:ext cx="7111800" cy="3085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5300" b="1">
                <a:latin typeface="Times New Roman" panose="02020603050405020304"/>
                <a:ea typeface="Times New Roman" panose="02020603050405020304"/>
                <a:cs typeface="Times New Roman" panose="02020603050405020304"/>
                <a:sym typeface="Times New Roman" panose="02020603050405020304"/>
              </a:rPr>
              <a:t>Identifying And Providing The Best To The Customers</a:t>
            </a:r>
            <a:endParaRPr sz="53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5300" b="1" u="sng"/>
              <a:t>Outline Of Problems</a:t>
            </a:r>
            <a:endParaRPr sz="5300" b="1" u="sng"/>
          </a:p>
          <a:p>
            <a:pPr marL="457200" lvl="0" indent="-305435" algn="l" rtl="0">
              <a:spcBef>
                <a:spcPts val="1200"/>
              </a:spcBef>
              <a:spcAft>
                <a:spcPts val="0"/>
              </a:spcAft>
              <a:buSzPct val="100000"/>
              <a:buChar char="●"/>
            </a:pPr>
            <a:r>
              <a:rPr lang="en-GB" sz="4835"/>
              <a:t>Sprocket Central is a company that specializes in high quality bike and </a:t>
            </a:r>
            <a:r>
              <a:rPr lang="en-GB" sz="4835"/>
              <a:t>accessories</a:t>
            </a:r>
            <a:r>
              <a:rPr lang="en-GB" sz="4835"/>
              <a:t>.</a:t>
            </a:r>
            <a:endParaRPr sz="4835"/>
          </a:p>
          <a:p>
            <a:pPr marL="457200" lvl="0" indent="-305435" algn="l" rtl="0">
              <a:spcBef>
                <a:spcPts val="0"/>
              </a:spcBef>
              <a:spcAft>
                <a:spcPts val="0"/>
              </a:spcAft>
              <a:buSzPct val="100000"/>
              <a:buChar char="●"/>
            </a:pPr>
            <a:r>
              <a:rPr lang="en-GB" sz="4835"/>
              <a:t>The marketing team is looking to boost the sales.</a:t>
            </a:r>
            <a:endParaRPr sz="4835"/>
          </a:p>
          <a:p>
            <a:pPr marL="457200" lvl="0" indent="-305435" algn="l" rtl="0">
              <a:spcBef>
                <a:spcPts val="0"/>
              </a:spcBef>
              <a:spcAft>
                <a:spcPts val="0"/>
              </a:spcAft>
              <a:buSzPct val="100000"/>
              <a:buChar char="●"/>
            </a:pPr>
            <a:r>
              <a:rPr lang="en-GB" sz="4835"/>
              <a:t>To target 1000 customers that will bring most value to the company.</a:t>
            </a:r>
            <a:endParaRPr sz="4835"/>
          </a:p>
          <a:p>
            <a:pPr marL="0" lvl="0" indent="0" algn="l" rtl="0">
              <a:spcBef>
                <a:spcPts val="1200"/>
              </a:spcBef>
              <a:spcAft>
                <a:spcPts val="0"/>
              </a:spcAft>
              <a:buNone/>
            </a:pPr>
            <a:r>
              <a:rPr lang="en-GB" sz="4835"/>
              <a:t> </a:t>
            </a:r>
            <a:r>
              <a:rPr lang="en-GB" sz="4835" b="1" u="sng"/>
              <a:t>Approach For Data Analysis</a:t>
            </a:r>
            <a:endParaRPr sz="4835" b="1" u="sng"/>
          </a:p>
          <a:p>
            <a:pPr marL="457200" lvl="0" indent="-305435" algn="l" rtl="0">
              <a:spcBef>
                <a:spcPts val="1200"/>
              </a:spcBef>
              <a:spcAft>
                <a:spcPts val="0"/>
              </a:spcAft>
              <a:buSzPct val="100000"/>
              <a:buChar char="●"/>
            </a:pPr>
            <a:r>
              <a:rPr lang="en-GB" sz="4835"/>
              <a:t>Bike related purchases for the last 3 years based on gender.</a:t>
            </a:r>
            <a:endParaRPr sz="4835"/>
          </a:p>
          <a:p>
            <a:pPr marL="457200" lvl="0" indent="-305435" algn="l" rtl="0">
              <a:spcBef>
                <a:spcPts val="0"/>
              </a:spcBef>
              <a:spcAft>
                <a:spcPts val="0"/>
              </a:spcAft>
              <a:buSzPct val="100000"/>
              <a:buChar char="●"/>
            </a:pPr>
            <a:r>
              <a:rPr lang="en-GB" sz="4835"/>
              <a:t>Top Industries contributing the maximum profit and bike related sales.</a:t>
            </a:r>
            <a:endParaRPr sz="4835"/>
          </a:p>
          <a:p>
            <a:pPr marL="457200" lvl="0" indent="-305435" algn="l" rtl="0">
              <a:spcBef>
                <a:spcPts val="0"/>
              </a:spcBef>
              <a:spcAft>
                <a:spcPts val="0"/>
              </a:spcAft>
              <a:buSzPct val="100000"/>
              <a:buChar char="●"/>
            </a:pPr>
            <a:r>
              <a:rPr lang="en-GB" sz="4835"/>
              <a:t>Wealth Segment by Age Category.</a:t>
            </a:r>
            <a:endParaRPr sz="4835"/>
          </a:p>
          <a:p>
            <a:pPr marL="457200" lvl="0" indent="-305435" algn="l" rtl="0">
              <a:spcBef>
                <a:spcPts val="0"/>
              </a:spcBef>
              <a:spcAft>
                <a:spcPts val="0"/>
              </a:spcAft>
              <a:buSzPct val="100000"/>
              <a:buChar char="●"/>
            </a:pPr>
            <a:r>
              <a:rPr lang="en-GB" sz="4835"/>
              <a:t>Number of cars owned in each state.</a:t>
            </a:r>
            <a:endParaRPr sz="4835"/>
          </a:p>
          <a:p>
            <a:pPr marL="457200" lvl="0" indent="-305435" algn="l" rtl="0">
              <a:spcBef>
                <a:spcPts val="0"/>
              </a:spcBef>
              <a:spcAft>
                <a:spcPts val="0"/>
              </a:spcAft>
              <a:buSzPct val="100000"/>
              <a:buChar char="●"/>
            </a:pPr>
            <a:r>
              <a:rPr lang="en-GB" sz="4835"/>
              <a:t>Customer Classification</a:t>
            </a:r>
            <a:endParaRPr sz="4835"/>
          </a:p>
          <a:p>
            <a:pPr marL="457200" lvl="0" indent="0" algn="l" rtl="0">
              <a:spcBef>
                <a:spcPts val="1200"/>
              </a:spcBef>
              <a:spcAft>
                <a:spcPts val="0"/>
              </a:spcAft>
              <a:buNone/>
            </a:pPr>
          </a:p>
          <a:p>
            <a:pPr marL="1828800" lvl="0" indent="0" algn="l" rtl="0">
              <a:spcBef>
                <a:spcPts val="1200"/>
              </a:spcBef>
              <a:spcAft>
                <a:spcPts val="0"/>
              </a:spcAft>
              <a:buNone/>
            </a:pPr>
            <a:endParaRPr sz="1150">
              <a:solidFill>
                <a:schemeClr val="dk1"/>
              </a:solidFill>
              <a:highlight>
                <a:srgbClr val="FFFFFF"/>
              </a:highlight>
              <a:latin typeface="Impact" panose="020B0806030902050204"/>
              <a:ea typeface="Impact" panose="020B0806030902050204"/>
              <a:cs typeface="Impact" panose="020B0806030902050204"/>
              <a:sym typeface="Impact" panose="020B0806030902050204"/>
            </a:endParaRPr>
          </a:p>
          <a:p>
            <a:pPr marL="0" lvl="0" indent="0" algn="l" rtl="0">
              <a:spcBef>
                <a:spcPts val="1200"/>
              </a:spcBef>
              <a:spcAft>
                <a:spcPts val="0"/>
              </a:spcAft>
              <a:buNone/>
            </a:pPr>
            <a:endParaRPr sz="115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1200"/>
              </a:spcBef>
              <a:spcAft>
                <a:spcPts val="1200"/>
              </a:spcAft>
              <a:buNone/>
            </a:pPr>
            <a:endParaRPr sz="1150">
              <a:solidFill>
                <a:srgbClr val="33333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48" name="Google Shape;148;p15"/>
          <p:cNvPicPr preferRelativeResize="0"/>
          <p:nvPr/>
        </p:nvPicPr>
        <p:blipFill>
          <a:blip r:embed="rId1"/>
          <a:stretch>
            <a:fillRect/>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6"/>
          <p:cNvSpPr txBox="1"/>
          <p:nvPr>
            <p:ph type="title" idx="4294967295"/>
          </p:nvPr>
        </p:nvSpPr>
        <p:spPr>
          <a:xfrm>
            <a:off x="311700" y="372500"/>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panose="02020603050405020304" charset="0"/>
                <a:cs typeface="Times New Roman" panose="02020603050405020304" charset="0"/>
              </a:rPr>
              <a:t>Data Exploration</a:t>
            </a:r>
            <a:endParaRPr lang="en-GB">
              <a:latin typeface="Times New Roman" panose="02020603050405020304" charset="0"/>
              <a:cs typeface="Times New Roman" panose="02020603050405020304" charset="0"/>
            </a:endParaRPr>
          </a:p>
        </p:txBody>
      </p:sp>
      <p:sp>
        <p:nvSpPr>
          <p:cNvPr id="154" name="Google Shape;154;p16"/>
          <p:cNvSpPr txBox="1"/>
          <p:nvPr>
            <p:ph type="body" idx="4294967295"/>
          </p:nvPr>
        </p:nvSpPr>
        <p:spPr>
          <a:xfrm>
            <a:off x="311575" y="1195200"/>
            <a:ext cx="3853200" cy="524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2400">
                <a:solidFill>
                  <a:schemeClr val="accent5"/>
                </a:solidFill>
              </a:rPr>
              <a:t>Data Quality Assessment</a:t>
            </a:r>
            <a:endParaRPr sz="2400">
              <a:solidFill>
                <a:schemeClr val="accent5"/>
              </a:solidFill>
            </a:endParaRPr>
          </a:p>
        </p:txBody>
      </p:sp>
      <p:cxnSp>
        <p:nvCxnSpPr>
          <p:cNvPr id="155" name="Google Shape;155;p16"/>
          <p:cNvCxnSpPr/>
          <p:nvPr/>
        </p:nvCxnSpPr>
        <p:spPr>
          <a:xfrm>
            <a:off x="418675" y="1811883"/>
            <a:ext cx="270900" cy="0"/>
          </a:xfrm>
          <a:prstGeom prst="straightConnector1">
            <a:avLst/>
          </a:prstGeom>
          <a:noFill/>
          <a:ln w="9525" cap="flat" cmpd="sng">
            <a:solidFill>
              <a:schemeClr val="lt2"/>
            </a:solidFill>
            <a:prstDash val="solid"/>
            <a:round/>
            <a:headEnd type="none" w="sm" len="sm"/>
            <a:tailEnd type="none" w="sm" len="sm"/>
          </a:ln>
        </p:spPr>
      </p:cxnSp>
      <p:sp>
        <p:nvSpPr>
          <p:cNvPr id="156" name="Google Shape;156;p16"/>
          <p:cNvSpPr txBox="1"/>
          <p:nvPr>
            <p:ph type="body" idx="4294967295"/>
          </p:nvPr>
        </p:nvSpPr>
        <p:spPr>
          <a:xfrm>
            <a:off x="311700" y="1916325"/>
            <a:ext cx="8520600" cy="275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t>Customer Demographic- DOB is inaccurate, Age is missing, removed blanks from Job Title, Replaced Genders</a:t>
            </a:r>
            <a:endParaRPr sz="1700"/>
          </a:p>
          <a:p>
            <a:pPr marL="0" lvl="0" indent="0" algn="l" rtl="0">
              <a:spcBef>
                <a:spcPts val="1200"/>
              </a:spcBef>
              <a:spcAft>
                <a:spcPts val="0"/>
              </a:spcAft>
              <a:buNone/>
            </a:pPr>
            <a:r>
              <a:rPr lang="en-GB" sz="1700"/>
              <a:t>Customer Address-Replaced and Filtered States</a:t>
            </a:r>
            <a:endParaRPr sz="1700"/>
          </a:p>
          <a:p>
            <a:pPr marL="0" lvl="0" indent="0" algn="l" rtl="0">
              <a:spcBef>
                <a:spcPts val="1200"/>
              </a:spcBef>
              <a:spcAft>
                <a:spcPts val="0"/>
              </a:spcAft>
              <a:buNone/>
            </a:pPr>
            <a:r>
              <a:rPr lang="en-GB" sz="1700"/>
              <a:t>Transactions-Made a profit column, Removed blanks from online order and brands,Changed the date format.</a:t>
            </a:r>
            <a:endParaRPr sz="1700"/>
          </a:p>
          <a:p>
            <a:pPr marL="0" lvl="0" indent="0" algn="l" rtl="0">
              <a:spcBef>
                <a:spcPts val="1200"/>
              </a:spcBef>
              <a:spcAft>
                <a:spcPts val="1200"/>
              </a:spcAft>
              <a:buNone/>
            </a:pPr>
            <a:endParaRPr sz="1700"/>
          </a:p>
        </p:txBody>
      </p:sp>
      <p:cxnSp>
        <p:nvCxnSpPr>
          <p:cNvPr id="157" name="Google Shape;157;p16"/>
          <p:cNvCxnSpPr/>
          <p:nvPr/>
        </p:nvCxnSpPr>
        <p:spPr>
          <a:xfrm>
            <a:off x="5012725" y="1811883"/>
            <a:ext cx="2709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7"/>
          <p:cNvSpPr txBox="1"/>
          <p:nvPr>
            <p:ph type="title" idx="4294967295"/>
          </p:nvPr>
        </p:nvSpPr>
        <p:spPr>
          <a:xfrm>
            <a:off x="311700" y="183700"/>
            <a:ext cx="8520600" cy="4776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solidFill>
                  <a:schemeClr val="accent1"/>
                </a:solidFill>
                <a:latin typeface="Times New Roman" panose="02020603050405020304" charset="0"/>
                <a:cs typeface="Times New Roman" panose="02020603050405020304" charset="0"/>
              </a:rPr>
              <a:t>Data Exploration</a:t>
            </a:r>
            <a:endParaRPr>
              <a:solidFill>
                <a:schemeClr val="accent1"/>
              </a:solidFill>
              <a:latin typeface="Times New Roman" panose="02020603050405020304" charset="0"/>
              <a:cs typeface="Times New Roman" panose="02020603050405020304" charset="0"/>
            </a:endParaRPr>
          </a:p>
          <a:p>
            <a:pPr marL="0" lvl="0" indent="0" algn="ctr" rtl="0">
              <a:spcBef>
                <a:spcPts val="0"/>
              </a:spcBef>
              <a:spcAft>
                <a:spcPts val="0"/>
              </a:spcAft>
              <a:buNone/>
            </a:pPr>
            <a:r>
              <a:rPr lang="en-GB" sz="2245" b="1">
                <a:highlight>
                  <a:schemeClr val="dk1"/>
                </a:highlight>
                <a:latin typeface="Times New Roman" panose="02020603050405020304"/>
                <a:ea typeface="Times New Roman" panose="02020603050405020304"/>
                <a:cs typeface="Times New Roman" panose="02020603050405020304"/>
                <a:sym typeface="Times New Roman" panose="02020603050405020304"/>
              </a:rPr>
              <a:t>Bikes Related Purchase Over The Last 3 Years Based On Gender</a:t>
            </a:r>
            <a:endParaRPr sz="2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2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2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2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sz="2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245" b="1">
                <a:highlight>
                  <a:schemeClr val="dk1"/>
                </a:highlight>
                <a:latin typeface="Times New Roman" panose="02020603050405020304"/>
                <a:ea typeface="Times New Roman" panose="02020603050405020304"/>
                <a:cs typeface="Times New Roman" panose="02020603050405020304"/>
                <a:sym typeface="Times New Roman" panose="02020603050405020304"/>
              </a:rPr>
              <a:t> </a:t>
            </a:r>
            <a:endParaRPr sz="2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245" b="1">
                <a:highlight>
                  <a:schemeClr val="dk1"/>
                </a:highlight>
                <a:latin typeface="Times New Roman" panose="02020603050405020304"/>
                <a:ea typeface="Times New Roman" panose="02020603050405020304"/>
                <a:cs typeface="Times New Roman" panose="02020603050405020304"/>
                <a:sym typeface="Times New Roman" panose="02020603050405020304"/>
              </a:rPr>
              <a:t>Data Shows, on average females have made more bike</a:t>
            </a:r>
            <a:endParaRPr sz="1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245" b="1">
                <a:highlight>
                  <a:schemeClr val="dk1"/>
                </a:highlight>
                <a:latin typeface="Times New Roman" panose="02020603050405020304"/>
                <a:ea typeface="Times New Roman" panose="02020603050405020304"/>
                <a:cs typeface="Times New Roman" panose="02020603050405020304"/>
                <a:sym typeface="Times New Roman" panose="02020603050405020304"/>
              </a:rPr>
              <a:t> related purchases to males in the last 3 years.</a:t>
            </a:r>
            <a:endParaRPr sz="1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245" b="1">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p:txBody>
      </p:sp>
      <p:grpSp>
        <p:nvGrpSpPr>
          <p:cNvPr id="164" name="Google Shape;164;p17"/>
          <p:cNvGrpSpPr/>
          <p:nvPr/>
        </p:nvGrpSpPr>
        <p:grpSpPr>
          <a:xfrm>
            <a:off x="1057368" y="1351515"/>
            <a:ext cx="1209218" cy="1220157"/>
            <a:chOff x="2649450" y="1351550"/>
            <a:chExt cx="1644300" cy="1659175"/>
          </a:xfrm>
        </p:grpSpPr>
        <p:sp>
          <p:nvSpPr>
            <p:cNvPr id="165" name="Google Shape;165;p17"/>
            <p:cNvSpPr/>
            <p:nvPr/>
          </p:nvSpPr>
          <p:spPr>
            <a:xfrm>
              <a:off x="2649450" y="1351550"/>
              <a:ext cx="1644300" cy="164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6" name="Google Shape;166;p17" descr="Cartoonish illustration of a boy in a yellow shirt"/>
            <p:cNvPicPr preferRelativeResize="0"/>
            <p:nvPr/>
          </p:nvPicPr>
          <p:blipFill rotWithShape="1">
            <a:blip r:embed="rId1"/>
            <a:srcRect l="-8182" t="-12397" r="-4214"/>
            <a:stretch>
              <a:fillRect/>
            </a:stretch>
          </p:blipFill>
          <p:spPr>
            <a:xfrm>
              <a:off x="2649450" y="1366425"/>
              <a:ext cx="1644300" cy="1644300"/>
            </a:xfrm>
            <a:prstGeom prst="ellipse">
              <a:avLst/>
            </a:prstGeom>
            <a:noFill/>
            <a:ln>
              <a:noFill/>
            </a:ln>
          </p:spPr>
        </p:pic>
      </p:grpSp>
      <p:grpSp>
        <p:nvGrpSpPr>
          <p:cNvPr id="167" name="Google Shape;167;p17"/>
          <p:cNvGrpSpPr/>
          <p:nvPr/>
        </p:nvGrpSpPr>
        <p:grpSpPr>
          <a:xfrm>
            <a:off x="2724307" y="1366435"/>
            <a:ext cx="1209227" cy="1209218"/>
            <a:chOff x="4867413" y="1351550"/>
            <a:chExt cx="1644313" cy="1644300"/>
          </a:xfrm>
        </p:grpSpPr>
        <p:sp>
          <p:nvSpPr>
            <p:cNvPr id="168" name="Google Shape;168;p17"/>
            <p:cNvSpPr/>
            <p:nvPr/>
          </p:nvSpPr>
          <p:spPr>
            <a:xfrm>
              <a:off x="4867413" y="1351550"/>
              <a:ext cx="1644300" cy="164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9" name="Google Shape;169;p17" descr="Cartoonish illustration of a woman with orange hair"/>
            <p:cNvPicPr preferRelativeResize="0"/>
            <p:nvPr/>
          </p:nvPicPr>
          <p:blipFill rotWithShape="1">
            <a:blip r:embed="rId2"/>
            <a:srcRect l="-4969" t="-9938" r="-4969"/>
            <a:stretch>
              <a:fillRect/>
            </a:stretch>
          </p:blipFill>
          <p:spPr>
            <a:xfrm>
              <a:off x="4867425" y="1351550"/>
              <a:ext cx="1644300" cy="1644300"/>
            </a:xfrm>
            <a:prstGeom prst="ellipse">
              <a:avLst/>
            </a:prstGeom>
            <a:noFill/>
            <a:ln>
              <a:noFill/>
            </a:ln>
          </p:spPr>
        </p:pic>
      </p:grpSp>
      <p:pic>
        <p:nvPicPr>
          <p:cNvPr id="170" name="Google Shape;170;p17"/>
          <p:cNvPicPr preferRelativeResize="0"/>
          <p:nvPr/>
        </p:nvPicPr>
        <p:blipFill>
          <a:blip r:embed="rId3"/>
          <a:stretch>
            <a:fillRect/>
          </a:stretch>
        </p:blipFill>
        <p:spPr>
          <a:xfrm>
            <a:off x="4572000" y="1438950"/>
            <a:ext cx="4260300" cy="3229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8"/>
          <p:cNvSpPr txBox="1"/>
          <p:nvPr>
            <p:ph type="body" idx="2"/>
          </p:nvPr>
        </p:nvSpPr>
        <p:spPr>
          <a:xfrm>
            <a:off x="627625" y="382700"/>
            <a:ext cx="7697400" cy="443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solidFill>
                  <a:schemeClr val="accent1"/>
                </a:solidFill>
              </a:rPr>
              <a:t>Data Exploration</a:t>
            </a:r>
            <a:endParaRPr sz="2000" b="1">
              <a:solidFill>
                <a:schemeClr val="accent1"/>
              </a:solidFill>
            </a:endParaRPr>
          </a:p>
          <a:p>
            <a:pPr marL="0" lvl="0" indent="0" algn="l" rtl="0">
              <a:spcBef>
                <a:spcPts val="1200"/>
              </a:spcBef>
              <a:spcAft>
                <a:spcPts val="0"/>
              </a:spcAft>
              <a:buNone/>
            </a:pPr>
            <a:r>
              <a:rPr lang="en-GB" sz="1700" b="1"/>
              <a:t>Top Job Industry Contributing to the Maxing Profit &amp; Bike Related Purchases</a:t>
            </a:r>
            <a:endParaRPr sz="1700" b="1"/>
          </a:p>
          <a:p>
            <a:pPr marL="0" lvl="0" indent="0" algn="l" rtl="0">
              <a:spcBef>
                <a:spcPts val="1200"/>
              </a:spcBef>
              <a:spcAft>
                <a:spcPts val="0"/>
              </a:spcAft>
              <a:buNone/>
            </a:pPr>
            <a:endParaRPr sz="1700" b="1"/>
          </a:p>
          <a:p>
            <a:pPr marL="457200" lvl="0" indent="-323850" algn="l" rtl="0">
              <a:spcBef>
                <a:spcPts val="1200"/>
              </a:spcBef>
              <a:spcAft>
                <a:spcPts val="0"/>
              </a:spcAft>
              <a:buSzPts val="1500"/>
              <a:buChar char="●"/>
            </a:pPr>
            <a:r>
              <a:rPr lang="en-GB" sz="1500"/>
              <a:t>The Top 3 Sector Bringing in the Highest Profit are Financial Services, Health and Manufacturing.</a:t>
            </a:r>
            <a:endParaRPr sz="1500"/>
          </a:p>
          <a:p>
            <a:pPr marL="457200" lvl="0" indent="-323850" algn="l" rtl="0">
              <a:spcBef>
                <a:spcPts val="0"/>
              </a:spcBef>
              <a:spcAft>
                <a:spcPts val="0"/>
              </a:spcAft>
              <a:buSzPts val="1500"/>
              <a:buChar char="●"/>
            </a:pPr>
            <a:r>
              <a:rPr lang="en-GB" sz="1500"/>
              <a:t>Customers prefer bikes mostly because industries are located within the city and in local.</a:t>
            </a:r>
            <a:endParaRPr sz="1500"/>
          </a:p>
          <a:p>
            <a:pPr marL="0" lvl="0" indent="0" algn="l" rtl="0">
              <a:spcBef>
                <a:spcPts val="1200"/>
              </a:spcBef>
              <a:spcAft>
                <a:spcPts val="1200"/>
              </a:spcAft>
              <a:buNone/>
            </a:pP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748030" y="413385"/>
            <a:ext cx="8008620" cy="57848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000">
                <a:solidFill>
                  <a:schemeClr val="accent1"/>
                </a:solidFill>
                <a:latin typeface="Times New Roman" panose="02020603050405020304" charset="0"/>
                <a:cs typeface="Times New Roman" panose="02020603050405020304" charset="0"/>
              </a:rPr>
              <a:t>Data Exploration</a:t>
            </a:r>
            <a:endParaRPr lang="en-IN" sz="2000">
              <a:solidFill>
                <a:schemeClr val="accent1"/>
              </a:solidFill>
              <a:latin typeface="Times New Roman" panose="02020603050405020304" charset="0"/>
              <a:cs typeface="Times New Roman" panose="02020603050405020304" charset="0"/>
            </a:endParaRPr>
          </a:p>
        </p:txBody>
      </p:sp>
      <p:pic>
        <p:nvPicPr>
          <p:cNvPr id="181" name="Google Shape;181;p19"/>
          <p:cNvPicPr preferRelativeResize="0"/>
          <p:nvPr/>
        </p:nvPicPr>
        <p:blipFill>
          <a:blip r:embed="rId1"/>
          <a:stretch>
            <a:fillRect/>
          </a:stretch>
        </p:blipFill>
        <p:spPr>
          <a:xfrm>
            <a:off x="682887" y="1093187"/>
            <a:ext cx="7895475" cy="3018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0"/>
          <p:cNvSpPr txBox="1"/>
          <p:nvPr>
            <p:ph type="body" idx="2"/>
          </p:nvPr>
        </p:nvSpPr>
        <p:spPr>
          <a:xfrm>
            <a:off x="719475" y="612325"/>
            <a:ext cx="8067300" cy="405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solidFill>
                  <a:schemeClr val="accent1"/>
                </a:solidFill>
              </a:rPr>
              <a:t>Data Exploration</a:t>
            </a:r>
            <a:endParaRPr sz="2000" b="1">
              <a:solidFill>
                <a:schemeClr val="accent1"/>
              </a:solidFill>
            </a:endParaRPr>
          </a:p>
          <a:p>
            <a:pPr marL="0" lvl="0" indent="0" algn="l" rtl="0">
              <a:spcBef>
                <a:spcPts val="1200"/>
              </a:spcBef>
              <a:spcAft>
                <a:spcPts val="0"/>
              </a:spcAft>
              <a:buNone/>
            </a:pPr>
            <a:endParaRPr sz="2000" b="1">
              <a:solidFill>
                <a:schemeClr val="accent1"/>
              </a:solidFill>
            </a:endParaRPr>
          </a:p>
          <a:p>
            <a:pPr marL="0" lvl="0" indent="0" algn="l" rtl="0">
              <a:spcBef>
                <a:spcPts val="1200"/>
              </a:spcBef>
              <a:spcAft>
                <a:spcPts val="0"/>
              </a:spcAft>
              <a:buNone/>
            </a:pPr>
            <a:r>
              <a:rPr lang="en-GB" sz="1800"/>
              <a:t>Profit of Wealth Segment by Age Cluster</a:t>
            </a:r>
            <a:endParaRPr sz="1800"/>
          </a:p>
          <a:p>
            <a:pPr marL="457200" lvl="0" indent="-342900" algn="l" rtl="0">
              <a:spcBef>
                <a:spcPts val="1200"/>
              </a:spcBef>
              <a:spcAft>
                <a:spcPts val="0"/>
              </a:spcAft>
              <a:buSzPts val="1800"/>
              <a:buChar char="●"/>
            </a:pPr>
            <a:r>
              <a:rPr lang="en-GB" sz="1800"/>
              <a:t>Overall, the Mass customer segmentation makes the highest profit across the different age clusters.</a:t>
            </a:r>
            <a:endParaRPr sz="1800"/>
          </a:p>
          <a:p>
            <a:pPr marL="457200" lvl="0" indent="-342900" algn="l" rtl="0">
              <a:spcBef>
                <a:spcPts val="0"/>
              </a:spcBef>
              <a:spcAft>
                <a:spcPts val="0"/>
              </a:spcAft>
              <a:buSzPts val="1800"/>
              <a:buChar char="●"/>
            </a:pPr>
            <a:r>
              <a:rPr lang="en-GB" sz="1800"/>
              <a:t>People aged 38 - 47 are likely to bring more profit for </a:t>
            </a:r>
            <a:r>
              <a:rPr lang="en-GB" sz="1800"/>
              <a:t>the</a:t>
            </a:r>
            <a:r>
              <a:rPr lang="en-GB" sz="1800"/>
              <a:t> company.</a:t>
            </a:r>
            <a:endParaRPr sz="1800"/>
          </a:p>
          <a:p>
            <a:pPr marL="457200" lvl="0" indent="-342900" algn="l" rtl="0">
              <a:spcBef>
                <a:spcPts val="0"/>
              </a:spcBef>
              <a:spcAft>
                <a:spcPts val="0"/>
              </a:spcAft>
              <a:buSzPts val="1800"/>
              <a:buChar char="●"/>
            </a:pPr>
            <a:r>
              <a:rPr lang="en-GB" sz="1800"/>
              <a:t>This shows that middle aged people are enthusiastic buyers and </a:t>
            </a:r>
            <a:r>
              <a:rPr lang="en-GB" sz="1800"/>
              <a:t>contribute mostly in the profit.</a:t>
            </a:r>
            <a:endParaRPr sz="1800"/>
          </a:p>
          <a:p>
            <a:pPr marL="457200" lvl="0" indent="0" algn="l" rtl="0">
              <a:spcBef>
                <a:spcPts val="1200"/>
              </a:spcBef>
              <a:spcAft>
                <a:spcPts val="120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1"/>
          <p:cNvSpPr txBox="1"/>
          <p:nvPr>
            <p:ph type="body" idx="2"/>
          </p:nvPr>
        </p:nvSpPr>
        <p:spPr>
          <a:xfrm>
            <a:off x="431100" y="627625"/>
            <a:ext cx="8281800" cy="425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100" b="1">
                <a:solidFill>
                  <a:schemeClr val="accent1"/>
                </a:solidFill>
              </a:rPr>
              <a:t>        </a:t>
            </a:r>
            <a:r>
              <a:rPr lang="en-GB" sz="3100" b="1">
                <a:solidFill>
                  <a:schemeClr val="accent1"/>
                </a:solidFill>
              </a:rPr>
              <a:t>Data Exploration</a:t>
            </a:r>
            <a:endParaRPr sz="3100" b="1">
              <a:solidFill>
                <a:schemeClr val="accent1"/>
              </a:solidFill>
            </a:endParaRPr>
          </a:p>
          <a:p>
            <a:pPr marL="0" lvl="0" indent="0" algn="l" rtl="0">
              <a:spcBef>
                <a:spcPts val="1200"/>
              </a:spcBef>
              <a:spcAft>
                <a:spcPts val="0"/>
              </a:spcAft>
              <a:buNone/>
            </a:pPr>
            <a:r>
              <a:rPr lang="en-GB" sz="2500" b="1"/>
              <a:t>Number of Cars Owned in Each State</a:t>
            </a:r>
            <a:endParaRPr sz="2500" b="1"/>
          </a:p>
          <a:p>
            <a:pPr marL="457200" lvl="0" indent="-349250" algn="l" rtl="0">
              <a:spcBef>
                <a:spcPts val="1200"/>
              </a:spcBef>
              <a:spcAft>
                <a:spcPts val="0"/>
              </a:spcAft>
              <a:buSzPts val="1900"/>
              <a:buChar char="●"/>
            </a:pPr>
            <a:r>
              <a:rPr lang="en-GB" sz="1900" b="1"/>
              <a:t>New South Wales, QLD &amp; Victoria could be the potential market for the company.</a:t>
            </a:r>
            <a:endParaRPr sz="1900" b="1"/>
          </a:p>
          <a:p>
            <a:pPr marL="457200" lvl="0" indent="-349250" algn="l" rtl="0">
              <a:spcBef>
                <a:spcPts val="0"/>
              </a:spcBef>
              <a:spcAft>
                <a:spcPts val="0"/>
              </a:spcAft>
              <a:buSzPts val="1900"/>
              <a:buChar char="●"/>
            </a:pPr>
            <a:r>
              <a:rPr lang="en-GB" sz="1900" b="1"/>
              <a:t>New South Wales has the highest number of people that own car is almost equal to the people who don’t own cars which shows there is opportunity to find value customers there.</a:t>
            </a:r>
            <a:endParaRPr sz="1900" b="1"/>
          </a:p>
          <a:p>
            <a:pPr marL="0" lvl="0" indent="0" algn="l" rtl="0">
              <a:spcBef>
                <a:spcPts val="1200"/>
              </a:spcBef>
              <a:spcAft>
                <a:spcPts val="1200"/>
              </a:spcAft>
              <a:buNone/>
            </a:pPr>
            <a:endParaRPr sz="1600" b="1"/>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2077</Words>
  <Application>WPS Presentation</Application>
  <PresentationFormat/>
  <Paragraphs>78</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vt:lpstr>
      <vt:lpstr>Montserrat</vt:lpstr>
      <vt:lpstr>Lato</vt:lpstr>
      <vt:lpstr>Times New Roman</vt:lpstr>
      <vt:lpstr>Impact</vt:lpstr>
      <vt:lpstr>Microsoft YaHei</vt:lpstr>
      <vt:lpstr>Arial Unicode MS</vt:lpstr>
      <vt:lpstr>Times New Roman</vt:lpstr>
      <vt:lpstr>Microsoft YaHei UI</vt:lpstr>
      <vt:lpstr>Focus</vt:lpstr>
      <vt:lpstr>SPROCKET CENTRAL PTY LTD</vt:lpstr>
      <vt:lpstr>Agenda</vt:lpstr>
      <vt:lpstr>Introduction</vt:lpstr>
      <vt:lpstr>Data Exploration</vt:lpstr>
      <vt:lpstr> related purchases to males in the last 3 years.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TheAnalytics TeamSPROCKET CENTRAL PTY LTD</dc:title>
  <dc:creator/>
  <cp:lastModifiedBy>KIIT</cp:lastModifiedBy>
  <cp:revision>1</cp:revision>
  <dcterms:created xsi:type="dcterms:W3CDTF">2021-06-01T19:01:34Z</dcterms:created>
  <dcterms:modified xsi:type="dcterms:W3CDTF">2021-06-01T19:01:37Z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