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0" r:id="rId60"/>
    <p:sldId id="315" r:id="rId61"/>
    <p:sldId id="316" r:id="rId62"/>
    <p:sldId id="317" r:id="rId63"/>
    <p:sldId id="318" r:id="rId64"/>
    <p:sldId id="319" r:id="rId65"/>
    <p:sldId id="320" r:id="rId66"/>
    <p:sldId id="321" r:id="rId67"/>
    <p:sldId id="322" r:id="rId68"/>
    <p:sldId id="324" r:id="rId69"/>
    <p:sldId id="326" r:id="rId70"/>
    <p:sldId id="325" r:id="rId71"/>
    <p:sldId id="327" r:id="rId72"/>
    <p:sldId id="32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50A23F-6F45-4E32-8C1F-7FA95A3D429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1662266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50A23F-6F45-4E32-8C1F-7FA95A3D429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327655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50A23F-6F45-4E32-8C1F-7FA95A3D429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3495289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50A23F-6F45-4E32-8C1F-7FA95A3D429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2737523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50A23F-6F45-4E32-8C1F-7FA95A3D429E}" type="datetimeFigureOut">
              <a:rPr lang="en-IN" smtClean="0"/>
              <a:t>28-10-2024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226189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50A23F-6F45-4E32-8C1F-7FA95A3D429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11895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50A23F-6F45-4E32-8C1F-7FA95A3D429E}" type="datetimeFigureOut">
              <a:rPr lang="en-IN" smtClean="0"/>
              <a:t>28-10-2024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60681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50A23F-6F45-4E32-8C1F-7FA95A3D429E}" type="datetimeFigureOut">
              <a:rPr lang="en-IN" smtClean="0"/>
              <a:t>28-10-2024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328501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0A23F-6F45-4E32-8C1F-7FA95A3D429E}" type="datetimeFigureOut">
              <a:rPr lang="en-IN" smtClean="0"/>
              <a:t>28-10-2024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37154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50A23F-6F45-4E32-8C1F-7FA95A3D429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365929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50A23F-6F45-4E32-8C1F-7FA95A3D429E}" type="datetimeFigureOut">
              <a:rPr lang="en-IN" smtClean="0"/>
              <a:t>28-10-2024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358BDB-D06A-4B2C-92A7-5F5B60D21FAD}" type="slidenum">
              <a:rPr lang="en-IN" smtClean="0"/>
              <a:t>‹#›</a:t>
            </a:fld>
            <a:endParaRPr lang="en-IN"/>
          </a:p>
        </p:txBody>
      </p:sp>
    </p:spTree>
    <p:extLst>
      <p:ext uri="{BB962C8B-B14F-4D97-AF65-F5344CB8AC3E}">
        <p14:creationId xmlns:p14="http://schemas.microsoft.com/office/powerpoint/2010/main" val="427680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50A23F-6F45-4E32-8C1F-7FA95A3D429E}" type="datetimeFigureOut">
              <a:rPr lang="en-IN" smtClean="0"/>
              <a:t>28-10-2024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58BDB-D06A-4B2C-92A7-5F5B60D21FAD}" type="slidenum">
              <a:rPr lang="en-IN" smtClean="0"/>
              <a:t>‹#›</a:t>
            </a:fld>
            <a:endParaRPr lang="en-IN"/>
          </a:p>
        </p:txBody>
      </p:sp>
    </p:spTree>
    <p:extLst>
      <p:ext uri="{BB962C8B-B14F-4D97-AF65-F5344CB8AC3E}">
        <p14:creationId xmlns:p14="http://schemas.microsoft.com/office/powerpoint/2010/main" val="379013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3317" y="2922494"/>
            <a:ext cx="9144000" cy="1062598"/>
          </a:xfrm>
        </p:spPr>
        <p:txBody>
          <a:bodyPr>
            <a:noAutofit/>
          </a:bodyPr>
          <a:lstStyle/>
          <a:p>
            <a:r>
              <a:rPr lang="en-US" sz="6600" dirty="0" smtClean="0">
                <a:solidFill>
                  <a:srgbClr val="7030A0"/>
                </a:solidFill>
                <a:latin typeface="Algerian" panose="04020705040A02060702" pitchFamily="82" charset="0"/>
                <a:cs typeface="Times New Roman" panose="02020603050405020304" pitchFamily="18" charset="0"/>
              </a:rPr>
              <a:t>MongoDB</a:t>
            </a:r>
            <a:endParaRPr lang="en-IN" sz="6600" dirty="0">
              <a:solidFill>
                <a:srgbClr val="7030A0"/>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396646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8163" y="530833"/>
            <a:ext cx="9496425" cy="1257300"/>
          </a:xfrm>
          <a:prstGeom prst="rect">
            <a:avLst/>
          </a:prstGeom>
        </p:spPr>
      </p:pic>
      <p:pic>
        <p:nvPicPr>
          <p:cNvPr id="5" name="Picture 4"/>
          <p:cNvPicPr>
            <a:picLocks noChangeAspect="1"/>
          </p:cNvPicPr>
          <p:nvPr/>
        </p:nvPicPr>
        <p:blipFill>
          <a:blip r:embed="rId3"/>
          <a:stretch>
            <a:fillRect/>
          </a:stretch>
        </p:blipFill>
        <p:spPr>
          <a:xfrm>
            <a:off x="3232055" y="2046754"/>
            <a:ext cx="4867275" cy="4019550"/>
          </a:xfrm>
          <a:prstGeom prst="rect">
            <a:avLst/>
          </a:prstGeom>
        </p:spPr>
      </p:pic>
    </p:spTree>
    <p:extLst>
      <p:ext uri="{BB962C8B-B14F-4D97-AF65-F5344CB8AC3E}">
        <p14:creationId xmlns:p14="http://schemas.microsoft.com/office/powerpoint/2010/main" val="202791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normAutofit/>
          </a:bodyPr>
          <a:lstStyle/>
          <a:p>
            <a:r>
              <a:rPr lang="en-US" sz="3600" dirty="0" smtClean="0">
                <a:solidFill>
                  <a:srgbClr val="7030A0"/>
                </a:solidFill>
                <a:latin typeface="Times New Roman" panose="02020603050405020304" pitchFamily="18" charset="0"/>
                <a:cs typeface="Times New Roman" panose="02020603050405020304" pitchFamily="18" charset="0"/>
              </a:rPr>
              <a:t>Mongodb download</a:t>
            </a:r>
            <a:endParaRPr lang="en-IN" sz="3600"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01220" y="1485853"/>
            <a:ext cx="10552580" cy="3857112"/>
          </a:xfrm>
          <a:prstGeom prst="rect">
            <a:avLst/>
          </a:prstGeom>
        </p:spPr>
      </p:pic>
    </p:spTree>
    <p:extLst>
      <p:ext uri="{BB962C8B-B14F-4D97-AF65-F5344CB8AC3E}">
        <p14:creationId xmlns:p14="http://schemas.microsoft.com/office/powerpoint/2010/main" val="3039701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9595" y="1054659"/>
            <a:ext cx="8737063" cy="4709645"/>
          </a:xfrm>
          <a:prstGeom prst="rect">
            <a:avLst/>
          </a:prstGeom>
        </p:spPr>
      </p:pic>
    </p:spTree>
    <p:extLst>
      <p:ext uri="{BB962C8B-B14F-4D97-AF65-F5344CB8AC3E}">
        <p14:creationId xmlns:p14="http://schemas.microsoft.com/office/powerpoint/2010/main" val="4055357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6106" y="893296"/>
            <a:ext cx="7659542" cy="5086163"/>
          </a:xfrm>
          <a:prstGeom prst="rect">
            <a:avLst/>
          </a:prstGeom>
        </p:spPr>
      </p:pic>
    </p:spTree>
    <p:extLst>
      <p:ext uri="{BB962C8B-B14F-4D97-AF65-F5344CB8AC3E}">
        <p14:creationId xmlns:p14="http://schemas.microsoft.com/office/powerpoint/2010/main" val="31612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01152" y="1190858"/>
            <a:ext cx="7503459" cy="4833423"/>
          </a:xfrm>
          <a:prstGeom prst="rect">
            <a:avLst/>
          </a:prstGeom>
        </p:spPr>
      </p:pic>
    </p:spTree>
    <p:extLst>
      <p:ext uri="{BB962C8B-B14F-4D97-AF65-F5344CB8AC3E}">
        <p14:creationId xmlns:p14="http://schemas.microsoft.com/office/powerpoint/2010/main" val="133948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43954" y="1167887"/>
            <a:ext cx="7395882" cy="4273690"/>
          </a:xfrm>
          <a:prstGeom prst="rect">
            <a:avLst/>
          </a:prstGeom>
        </p:spPr>
      </p:pic>
    </p:spTree>
    <p:extLst>
      <p:ext uri="{BB962C8B-B14F-4D97-AF65-F5344CB8AC3E}">
        <p14:creationId xmlns:p14="http://schemas.microsoft.com/office/powerpoint/2010/main" val="3361867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79058" y="1470211"/>
            <a:ext cx="6544236" cy="4141694"/>
          </a:xfrm>
          <a:prstGeom prst="rect">
            <a:avLst/>
          </a:prstGeom>
        </p:spPr>
      </p:pic>
    </p:spTree>
    <p:extLst>
      <p:ext uri="{BB962C8B-B14F-4D97-AF65-F5344CB8AC3E}">
        <p14:creationId xmlns:p14="http://schemas.microsoft.com/office/powerpoint/2010/main" val="3142775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2706"/>
            <a:ext cx="10515600" cy="5594257"/>
          </a:xfrm>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Change your folder name </a:t>
            </a:r>
          </a:p>
          <a:p>
            <a:pPr>
              <a:lnSpc>
                <a:spcPct val="150000"/>
              </a:lnSpc>
            </a:pPr>
            <a:r>
              <a:rPr lang="en-US" sz="2400" dirty="0" smtClean="0">
                <a:latin typeface="Times New Roman" panose="02020603050405020304" pitchFamily="18" charset="0"/>
                <a:cs typeface="Times New Roman" panose="02020603050405020304" pitchFamily="18" charset="0"/>
              </a:rPr>
              <a:t>Just copy the folder and paste in c drive</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54941" y="2391474"/>
            <a:ext cx="6060141" cy="2969419"/>
          </a:xfrm>
          <a:prstGeom prst="rect">
            <a:avLst/>
          </a:prstGeom>
        </p:spPr>
      </p:pic>
    </p:spTree>
    <p:extLst>
      <p:ext uri="{BB962C8B-B14F-4D97-AF65-F5344CB8AC3E}">
        <p14:creationId xmlns:p14="http://schemas.microsoft.com/office/powerpoint/2010/main" val="276585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87505" y="555812"/>
            <a:ext cx="9914965" cy="5513294"/>
          </a:xfrm>
          <a:prstGeom prst="rect">
            <a:avLst/>
          </a:prstGeom>
        </p:spPr>
      </p:pic>
    </p:spTree>
    <p:extLst>
      <p:ext uri="{BB962C8B-B14F-4D97-AF65-F5344CB8AC3E}">
        <p14:creationId xmlns:p14="http://schemas.microsoft.com/office/powerpoint/2010/main" val="4003669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4354" y="528918"/>
            <a:ext cx="9099176" cy="5513294"/>
          </a:xfrm>
          <a:prstGeom prst="rect">
            <a:avLst/>
          </a:prstGeom>
        </p:spPr>
      </p:pic>
    </p:spTree>
    <p:extLst>
      <p:ext uri="{BB962C8B-B14F-4D97-AF65-F5344CB8AC3E}">
        <p14:creationId xmlns:p14="http://schemas.microsoft.com/office/powerpoint/2010/main" val="122777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86678" y="522429"/>
            <a:ext cx="10389534" cy="5627360"/>
          </a:xfrm>
          <a:prstGeom prst="rect">
            <a:avLst/>
          </a:prstGeom>
        </p:spPr>
      </p:pic>
    </p:spTree>
    <p:extLst>
      <p:ext uri="{BB962C8B-B14F-4D97-AF65-F5344CB8AC3E}">
        <p14:creationId xmlns:p14="http://schemas.microsoft.com/office/powerpoint/2010/main" val="3512902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34235" y="788895"/>
            <a:ext cx="6203578" cy="5163669"/>
          </a:xfrm>
          <a:prstGeom prst="rect">
            <a:avLst/>
          </a:prstGeom>
        </p:spPr>
      </p:pic>
    </p:spTree>
    <p:extLst>
      <p:ext uri="{BB962C8B-B14F-4D97-AF65-F5344CB8AC3E}">
        <p14:creationId xmlns:p14="http://schemas.microsoft.com/office/powerpoint/2010/main" val="1570610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11859" y="758824"/>
            <a:ext cx="5879105" cy="4978587"/>
          </a:xfrm>
          <a:prstGeom prst="rect">
            <a:avLst/>
          </a:prstGeom>
        </p:spPr>
      </p:pic>
    </p:spTree>
    <p:extLst>
      <p:ext uri="{BB962C8B-B14F-4D97-AF65-F5344CB8AC3E}">
        <p14:creationId xmlns:p14="http://schemas.microsoft.com/office/powerpoint/2010/main" val="375223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791322"/>
          </a:xfrm>
        </p:spPr>
        <p:txBody>
          <a:bodyPr>
            <a:normAutofit/>
          </a:bodyPr>
          <a:lstStyle/>
          <a:p>
            <a:r>
              <a:rPr lang="en-IN" sz="3600" dirty="0" smtClean="0">
                <a:solidFill>
                  <a:srgbClr val="7030A0"/>
                </a:solidFill>
                <a:latin typeface="Times New Roman" panose="02020603050405020304" pitchFamily="18" charset="0"/>
                <a:cs typeface="Times New Roman" panose="02020603050405020304" pitchFamily="18" charset="0"/>
              </a:rPr>
              <a:t>MongoDB mongosh Create Database:</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8166"/>
            <a:ext cx="10515600" cy="4948798"/>
          </a:xfrm>
        </p:spPr>
        <p:txBody>
          <a:bodyPr>
            <a:normAutofit/>
          </a:bodyPr>
          <a:lstStyle/>
          <a:p>
            <a:pPr marL="0" indent="0" algn="just">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Show all databases</a:t>
            </a:r>
          </a:p>
          <a:p>
            <a:pPr algn="just">
              <a:lnSpc>
                <a:spcPct val="150000"/>
              </a:lnSpc>
            </a:pPr>
            <a:r>
              <a:rPr lang="en-US" sz="2400" dirty="0" smtClean="0">
                <a:latin typeface="Times New Roman" panose="02020603050405020304" pitchFamily="18" charset="0"/>
                <a:cs typeface="Times New Roman" panose="02020603050405020304" pitchFamily="18" charset="0"/>
              </a:rPr>
              <a:t>To see all available databases, in your terminal type </a:t>
            </a:r>
            <a:r>
              <a:rPr lang="en-US" sz="2400" dirty="0" smtClean="0">
                <a:solidFill>
                  <a:srgbClr val="FF0000"/>
                </a:solidFill>
                <a:latin typeface="Times New Roman" panose="02020603050405020304" pitchFamily="18" charset="0"/>
                <a:cs typeface="Times New Roman" panose="02020603050405020304" pitchFamily="18" charset="0"/>
              </a:rPr>
              <a:t>show dbs</a:t>
            </a:r>
            <a:r>
              <a:rPr lang="en-US" sz="2400" dirty="0" smtClean="0">
                <a:latin typeface="Times New Roman" panose="02020603050405020304" pitchFamily="18" charset="0"/>
                <a:cs typeface="Times New Roman" panose="02020603050405020304" pitchFamily="18" charset="0"/>
              </a:rPr>
              <a:t>.</a:t>
            </a:r>
          </a:p>
        </p:txBody>
      </p:sp>
      <p:pic>
        <p:nvPicPr>
          <p:cNvPr id="6" name="Picture 5"/>
          <p:cNvPicPr>
            <a:picLocks noChangeAspect="1"/>
          </p:cNvPicPr>
          <p:nvPr/>
        </p:nvPicPr>
        <p:blipFill>
          <a:blip r:embed="rId2"/>
          <a:stretch>
            <a:fillRect/>
          </a:stretch>
        </p:blipFill>
        <p:spPr>
          <a:xfrm>
            <a:off x="2626659" y="2865624"/>
            <a:ext cx="5791200" cy="3152775"/>
          </a:xfrm>
          <a:prstGeom prst="rect">
            <a:avLst/>
          </a:prstGeom>
        </p:spPr>
      </p:pic>
    </p:spTree>
    <p:extLst>
      <p:ext uri="{BB962C8B-B14F-4D97-AF65-F5344CB8AC3E}">
        <p14:creationId xmlns:p14="http://schemas.microsoft.com/office/powerpoint/2010/main" val="66291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024"/>
            <a:ext cx="10515600" cy="5674939"/>
          </a:xfrm>
        </p:spPr>
        <p:txBody>
          <a:bodyPr>
            <a:normAutofit/>
          </a:bodyPr>
          <a:lstStyle/>
          <a:p>
            <a:pPr marL="0" indent="0" algn="just">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Change or Create a Database</a:t>
            </a:r>
          </a:p>
          <a:p>
            <a:pPr algn="just">
              <a:lnSpc>
                <a:spcPct val="150000"/>
              </a:lnSpc>
            </a:pPr>
            <a:r>
              <a:rPr lang="en-US" sz="2400" dirty="0" smtClean="0">
                <a:latin typeface="Times New Roman" panose="02020603050405020304" pitchFamily="18" charset="0"/>
                <a:cs typeface="Times New Roman" panose="02020603050405020304" pitchFamily="18" charset="0"/>
              </a:rPr>
              <a:t>You can change or create a new database by typing use then the name of the database.</a:t>
            </a:r>
          </a:p>
          <a:p>
            <a:pPr marL="0" indent="0" algn="just">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a:t>
            </a:r>
          </a:p>
        </p:txBody>
      </p:sp>
      <p:pic>
        <p:nvPicPr>
          <p:cNvPr id="4" name="Picture 3"/>
          <p:cNvPicPr>
            <a:picLocks noChangeAspect="1"/>
          </p:cNvPicPr>
          <p:nvPr/>
        </p:nvPicPr>
        <p:blipFill>
          <a:blip r:embed="rId2"/>
          <a:stretch>
            <a:fillRect/>
          </a:stretch>
        </p:blipFill>
        <p:spPr>
          <a:xfrm>
            <a:off x="2349032" y="2633383"/>
            <a:ext cx="5629275" cy="2971800"/>
          </a:xfrm>
          <a:prstGeom prst="rect">
            <a:avLst/>
          </a:prstGeom>
        </p:spPr>
      </p:pic>
    </p:spTree>
    <p:extLst>
      <p:ext uri="{BB962C8B-B14F-4D97-AF65-F5344CB8AC3E}">
        <p14:creationId xmlns:p14="http://schemas.microsoft.com/office/powerpoint/2010/main" val="3764529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659" y="920770"/>
            <a:ext cx="10632141" cy="5659324"/>
          </a:xfrm>
        </p:spPr>
        <p:txBody>
          <a:bodyPr>
            <a:normAutofit fontScale="92500" lnSpcReduction="20000"/>
          </a:bodyPr>
          <a:lstStyle/>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Create Collection using mongosh</a:t>
            </a:r>
          </a:p>
          <a:p>
            <a:pPr>
              <a:lnSpc>
                <a:spcPct val="150000"/>
              </a:lnSpc>
            </a:pPr>
            <a:r>
              <a:rPr lang="en-US" sz="2400" dirty="0" smtClean="0">
                <a:latin typeface="Times New Roman" panose="02020603050405020304" pitchFamily="18" charset="0"/>
                <a:cs typeface="Times New Roman" panose="02020603050405020304" pitchFamily="18" charset="0"/>
              </a:rPr>
              <a:t>2 ways to create a collection.</a:t>
            </a:r>
          </a:p>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Method 1</a:t>
            </a:r>
          </a:p>
          <a:p>
            <a:pPr>
              <a:lnSpc>
                <a:spcPct val="150000"/>
              </a:lnSpc>
            </a:pPr>
            <a:r>
              <a:rPr lang="en-US" sz="2400" dirty="0" smtClean="0">
                <a:latin typeface="Times New Roman" panose="02020603050405020304" pitchFamily="18" charset="0"/>
                <a:cs typeface="Times New Roman" panose="02020603050405020304" pitchFamily="18" charset="0"/>
              </a:rPr>
              <a:t>You can also create a collection during the insert process.</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db.posts.insertOne</a:t>
            </a:r>
            <a:r>
              <a:rPr lang="en-US" sz="2400" dirty="0" smtClean="0">
                <a:latin typeface="Times New Roman" panose="02020603050405020304" pitchFamily="18" charset="0"/>
                <a:cs typeface="Times New Roman" panose="02020603050405020304" pitchFamily="18" charset="0"/>
              </a:rPr>
              <a:t>(object)</a:t>
            </a:r>
          </a:p>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Method 2</a:t>
            </a:r>
          </a:p>
          <a:p>
            <a:pPr>
              <a:lnSpc>
                <a:spcPct val="150000"/>
              </a:lnSpc>
            </a:pPr>
            <a:r>
              <a:rPr lang="en-US" sz="2400" dirty="0" smtClean="0">
                <a:latin typeface="Times New Roman" panose="02020603050405020304" pitchFamily="18" charset="0"/>
                <a:cs typeface="Times New Roman" panose="02020603050405020304" pitchFamily="18" charset="0"/>
              </a:rPr>
              <a:t>You can create a collection using the </a:t>
            </a:r>
            <a:r>
              <a:rPr lang="en-US" sz="2400" dirty="0" err="1" smtClean="0">
                <a:latin typeface="Times New Roman" panose="02020603050405020304" pitchFamily="18" charset="0"/>
                <a:cs typeface="Times New Roman" panose="02020603050405020304" pitchFamily="18" charset="0"/>
              </a:rPr>
              <a:t>createCollection</a:t>
            </a:r>
            <a:r>
              <a:rPr lang="en-US" sz="2400" dirty="0" smtClean="0">
                <a:latin typeface="Times New Roman" panose="02020603050405020304" pitchFamily="18" charset="0"/>
                <a:cs typeface="Times New Roman" panose="02020603050405020304" pitchFamily="18" charset="0"/>
              </a:rPr>
              <a:t>() database method.</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db.createCollection</a:t>
            </a:r>
            <a:r>
              <a:rPr lang="en-US" sz="2400" dirty="0" smtClean="0">
                <a:latin typeface="Times New Roman" panose="02020603050405020304" pitchFamily="18" charset="0"/>
                <a:cs typeface="Times New Roman" panose="02020603050405020304" pitchFamily="18" charset="0"/>
              </a:rPr>
              <a:t>("posts")</a:t>
            </a:r>
          </a:p>
        </p:txBody>
      </p:sp>
      <p:sp>
        <p:nvSpPr>
          <p:cNvPr id="4" name="Rectangle 1"/>
          <p:cNvSpPr>
            <a:spLocks noGrp="1" noChangeArrowheads="1"/>
          </p:cNvSpPr>
          <p:nvPr>
            <p:ph type="title"/>
          </p:nvPr>
        </p:nvSpPr>
        <p:spPr bwMode="auto">
          <a:xfrm>
            <a:off x="721659" y="238572"/>
            <a:ext cx="1051560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MongoDB mongosh Create Collection(table)</a:t>
            </a:r>
          </a:p>
        </p:txBody>
      </p:sp>
    </p:spTree>
    <p:extLst>
      <p:ext uri="{BB962C8B-B14F-4D97-AF65-F5344CB8AC3E}">
        <p14:creationId xmlns:p14="http://schemas.microsoft.com/office/powerpoint/2010/main" val="73055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918"/>
            <a:ext cx="10515600" cy="6104964"/>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In MongoDB, a collection is not actually created until it gets content!</a:t>
            </a:r>
            <a:endParaRPr lang="en-US" sz="2400" dirty="0" smtClean="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Method </a:t>
            </a:r>
            <a:r>
              <a:rPr lang="en-US" sz="2400" dirty="0">
                <a:solidFill>
                  <a:srgbClr val="0000FF"/>
                </a:solidFill>
                <a:latin typeface="Times New Roman" panose="02020603050405020304" pitchFamily="18" charset="0"/>
                <a:cs typeface="Times New Roman" panose="02020603050405020304" pitchFamily="18" charset="0"/>
              </a:rPr>
              <a:t>1</a:t>
            </a:r>
          </a:p>
          <a:p>
            <a:pPr marL="0" indent="0">
              <a:buNone/>
            </a:pPr>
            <a:endParaRPr lang="en-IN" dirty="0"/>
          </a:p>
        </p:txBody>
      </p:sp>
      <p:pic>
        <p:nvPicPr>
          <p:cNvPr id="4" name="Picture 3"/>
          <p:cNvPicPr>
            <a:picLocks noChangeAspect="1"/>
          </p:cNvPicPr>
          <p:nvPr/>
        </p:nvPicPr>
        <p:blipFill>
          <a:blip r:embed="rId2"/>
          <a:stretch>
            <a:fillRect/>
          </a:stretch>
        </p:blipFill>
        <p:spPr>
          <a:xfrm>
            <a:off x="1162331" y="1894634"/>
            <a:ext cx="8232682" cy="4165507"/>
          </a:xfrm>
          <a:prstGeom prst="rect">
            <a:avLst/>
          </a:prstGeom>
        </p:spPr>
      </p:pic>
    </p:spTree>
    <p:extLst>
      <p:ext uri="{BB962C8B-B14F-4D97-AF65-F5344CB8AC3E}">
        <p14:creationId xmlns:p14="http://schemas.microsoft.com/office/powerpoint/2010/main" val="313251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376"/>
            <a:ext cx="10515600" cy="5764587"/>
          </a:xfrm>
        </p:spPr>
        <p:txBody>
          <a:bodyPr/>
          <a:lstStyle/>
          <a:p>
            <a:pPr marL="0" indent="0">
              <a:lnSpc>
                <a:spcPct val="150000"/>
              </a:lnSpc>
              <a:buNone/>
            </a:pPr>
            <a:r>
              <a:rPr lang="en-US" dirty="0">
                <a:solidFill>
                  <a:srgbClr val="0000FF"/>
                </a:solidFill>
                <a:latin typeface="Times New Roman" panose="02020603050405020304" pitchFamily="18" charset="0"/>
                <a:cs typeface="Times New Roman" panose="02020603050405020304" pitchFamily="18" charset="0"/>
              </a:rPr>
              <a:t>Method 2</a:t>
            </a:r>
          </a:p>
          <a:p>
            <a:pPr marL="0" indent="0">
              <a:buNone/>
            </a:pPr>
            <a:endParaRPr lang="en-IN" dirty="0"/>
          </a:p>
        </p:txBody>
      </p:sp>
      <p:pic>
        <p:nvPicPr>
          <p:cNvPr id="4" name="Picture 3"/>
          <p:cNvPicPr>
            <a:picLocks noChangeAspect="1"/>
          </p:cNvPicPr>
          <p:nvPr/>
        </p:nvPicPr>
        <p:blipFill>
          <a:blip r:embed="rId2"/>
          <a:stretch>
            <a:fillRect/>
          </a:stretch>
        </p:blipFill>
        <p:spPr>
          <a:xfrm>
            <a:off x="1669397" y="2013557"/>
            <a:ext cx="7268416" cy="3114255"/>
          </a:xfrm>
          <a:prstGeom prst="rect">
            <a:avLst/>
          </a:prstGeom>
        </p:spPr>
      </p:pic>
    </p:spTree>
    <p:extLst>
      <p:ext uri="{BB962C8B-B14F-4D97-AF65-F5344CB8AC3E}">
        <p14:creationId xmlns:p14="http://schemas.microsoft.com/office/powerpoint/2010/main" val="2568767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164" y="767790"/>
            <a:ext cx="10515600" cy="5624046"/>
          </a:xfrm>
        </p:spPr>
        <p:txBody>
          <a:bodyPr/>
          <a:lstStyle/>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Show all collections</a:t>
            </a:r>
          </a:p>
          <a:p>
            <a:pPr>
              <a:lnSpc>
                <a:spcPct val="150000"/>
              </a:lnSpc>
            </a:pPr>
            <a:r>
              <a:rPr lang="en-US" sz="2400" dirty="0" smtClean="0">
                <a:latin typeface="Times New Roman" panose="02020603050405020304" pitchFamily="18" charset="0"/>
                <a:cs typeface="Times New Roman" panose="02020603050405020304" pitchFamily="18" charset="0"/>
              </a:rPr>
              <a:t>To see all available collections, in your terminal type </a:t>
            </a:r>
            <a:r>
              <a:rPr lang="en-US" sz="2400" dirty="0" smtClean="0">
                <a:solidFill>
                  <a:srgbClr val="FF0000"/>
                </a:solidFill>
                <a:latin typeface="Times New Roman" panose="02020603050405020304" pitchFamily="18" charset="0"/>
                <a:cs typeface="Times New Roman" panose="02020603050405020304" pitchFamily="18" charset="0"/>
              </a:rPr>
              <a:t>show collections or show tables</a:t>
            </a:r>
            <a:r>
              <a:rPr lang="en-US" sz="2400" dirty="0" smtClean="0">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Picture 3"/>
          <p:cNvPicPr>
            <a:picLocks noChangeAspect="1"/>
          </p:cNvPicPr>
          <p:nvPr/>
        </p:nvPicPr>
        <p:blipFill>
          <a:blip r:embed="rId2"/>
          <a:stretch>
            <a:fillRect/>
          </a:stretch>
        </p:blipFill>
        <p:spPr>
          <a:xfrm>
            <a:off x="1977556" y="2768506"/>
            <a:ext cx="6861644" cy="2995800"/>
          </a:xfrm>
          <a:prstGeom prst="rect">
            <a:avLst/>
          </a:prstGeom>
        </p:spPr>
      </p:pic>
    </p:spTree>
    <p:extLst>
      <p:ext uri="{BB962C8B-B14F-4D97-AF65-F5344CB8AC3E}">
        <p14:creationId xmlns:p14="http://schemas.microsoft.com/office/powerpoint/2010/main" val="799755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5746657"/>
          </a:xfrm>
        </p:spPr>
        <p:txBody>
          <a:bodyPr>
            <a:normAutofit/>
          </a:bodyPr>
          <a:lstStyle/>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Drop collections</a:t>
            </a:r>
          </a:p>
          <a:p>
            <a:pPr>
              <a:lnSpc>
                <a:spcPct val="150000"/>
              </a:lnSpc>
            </a:pPr>
            <a:r>
              <a:rPr lang="en-US" sz="2400" dirty="0" smtClean="0">
                <a:latin typeface="Times New Roman" panose="02020603050405020304" pitchFamily="18" charset="0"/>
                <a:cs typeface="Times New Roman" panose="02020603050405020304" pitchFamily="18" charset="0"/>
              </a:rPr>
              <a:t>In your terminal type </a:t>
            </a:r>
            <a:r>
              <a:rPr lang="en-US" sz="2400" dirty="0" err="1" smtClean="0">
                <a:solidFill>
                  <a:srgbClr val="FF0000"/>
                </a:solidFill>
                <a:latin typeface="Times New Roman" panose="02020603050405020304" pitchFamily="18" charset="0"/>
                <a:cs typeface="Times New Roman" panose="02020603050405020304" pitchFamily="18" charset="0"/>
              </a:rPr>
              <a:t>db.collectionname.drop</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48129" y="1794342"/>
            <a:ext cx="6318717" cy="4552669"/>
          </a:xfrm>
          <a:prstGeom prst="rect">
            <a:avLst/>
          </a:prstGeom>
        </p:spPr>
      </p:pic>
    </p:spTree>
    <p:extLst>
      <p:ext uri="{BB962C8B-B14F-4D97-AF65-F5344CB8AC3E}">
        <p14:creationId xmlns:p14="http://schemas.microsoft.com/office/powerpoint/2010/main" val="347799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624"/>
            <a:ext cx="10515600" cy="5827339"/>
          </a:xfrm>
        </p:spPr>
        <p:txBody>
          <a:bodyPr>
            <a:normAutofit/>
          </a:bodyPr>
          <a:lstStyle/>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Rename collections</a:t>
            </a:r>
          </a:p>
          <a:p>
            <a:pPr>
              <a:lnSpc>
                <a:spcPct val="150000"/>
              </a:lnSpc>
            </a:pPr>
            <a:r>
              <a:rPr lang="en-US" sz="2400" dirty="0" smtClean="0">
                <a:latin typeface="Times New Roman" panose="02020603050405020304" pitchFamily="18" charset="0"/>
                <a:cs typeface="Times New Roman" panose="02020603050405020304" pitchFamily="18" charset="0"/>
              </a:rPr>
              <a:t>In your terminal type </a:t>
            </a:r>
            <a:r>
              <a:rPr lang="en-US" sz="2400" dirty="0" err="1" smtClean="0">
                <a:solidFill>
                  <a:srgbClr val="FF0000"/>
                </a:solidFill>
                <a:latin typeface="Times New Roman" panose="02020603050405020304" pitchFamily="18" charset="0"/>
                <a:cs typeface="Times New Roman" panose="02020603050405020304" pitchFamily="18" charset="0"/>
              </a:rPr>
              <a:t>db.oldcollectionname.renameCollection</a:t>
            </a:r>
            <a:r>
              <a:rPr lang="en-US" sz="2400" dirty="0" smtClean="0">
                <a:solidFill>
                  <a:srgbClr val="FF0000"/>
                </a:solidFill>
                <a:latin typeface="Times New Roman" panose="02020603050405020304" pitchFamily="18" charset="0"/>
                <a:cs typeface="Times New Roman" panose="02020603050405020304" pitchFamily="18" charset="0"/>
              </a:rPr>
              <a:t>("</a:t>
            </a:r>
            <a:r>
              <a:rPr lang="en-US" sz="2400" dirty="0" err="1" smtClean="0">
                <a:solidFill>
                  <a:srgbClr val="FF0000"/>
                </a:solidFill>
                <a:latin typeface="Times New Roman" panose="02020603050405020304" pitchFamily="18" charset="0"/>
                <a:cs typeface="Times New Roman" panose="02020603050405020304" pitchFamily="18" charset="0"/>
              </a:rPr>
              <a:t>newcollectionname</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50396" y="2327741"/>
            <a:ext cx="6334125" cy="3762375"/>
          </a:xfrm>
          <a:prstGeom prst="rect">
            <a:avLst/>
          </a:prstGeom>
        </p:spPr>
      </p:pic>
    </p:spTree>
    <p:extLst>
      <p:ext uri="{BB962C8B-B14F-4D97-AF65-F5344CB8AC3E}">
        <p14:creationId xmlns:p14="http://schemas.microsoft.com/office/powerpoint/2010/main" val="389469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9577" y="583219"/>
            <a:ext cx="10452845" cy="5736899"/>
          </a:xfrm>
          <a:prstGeom prst="rect">
            <a:avLst/>
          </a:prstGeom>
        </p:spPr>
      </p:pic>
    </p:spTree>
    <p:extLst>
      <p:ext uri="{BB962C8B-B14F-4D97-AF65-F5344CB8AC3E}">
        <p14:creationId xmlns:p14="http://schemas.microsoft.com/office/powerpoint/2010/main" val="2788794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0988"/>
            <a:ext cx="10515600" cy="5665975"/>
          </a:xfrm>
        </p:spPr>
        <p:txBody>
          <a:bodyPr>
            <a:normAutofit/>
          </a:bodyPr>
          <a:lstStyle/>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Drop database</a:t>
            </a:r>
          </a:p>
          <a:p>
            <a:pPr>
              <a:lnSpc>
                <a:spcPct val="150000"/>
              </a:lnSpc>
            </a:pPr>
            <a:r>
              <a:rPr lang="en-US" sz="2400" dirty="0" smtClean="0">
                <a:latin typeface="Times New Roman" panose="02020603050405020304" pitchFamily="18" charset="0"/>
                <a:cs typeface="Times New Roman" panose="02020603050405020304" pitchFamily="18" charset="0"/>
              </a:rPr>
              <a:t>In your terminal type </a:t>
            </a:r>
            <a:r>
              <a:rPr lang="en-US" sz="2400" dirty="0" err="1" smtClean="0">
                <a:solidFill>
                  <a:srgbClr val="FF0000"/>
                </a:solidFill>
                <a:latin typeface="Times New Roman" panose="02020603050405020304" pitchFamily="18" charset="0"/>
                <a:cs typeface="Times New Roman" panose="02020603050405020304" pitchFamily="18" charset="0"/>
              </a:rPr>
              <a:t>db.dropDatabase</a:t>
            </a:r>
            <a:r>
              <a:rPr lang="en-US" sz="2400" dirty="0" smtClean="0">
                <a:solidFill>
                  <a:srgbClr val="FF0000"/>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1342184" y="1996187"/>
            <a:ext cx="7819745" cy="3803978"/>
          </a:xfrm>
          <a:prstGeom prst="rect">
            <a:avLst/>
          </a:prstGeom>
        </p:spPr>
      </p:pic>
    </p:spTree>
    <p:extLst>
      <p:ext uri="{BB962C8B-B14F-4D97-AF65-F5344CB8AC3E}">
        <p14:creationId xmlns:p14="http://schemas.microsoft.com/office/powerpoint/2010/main" val="1614624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7482"/>
            <a:ext cx="10515600" cy="5298142"/>
          </a:xfrm>
        </p:spPr>
        <p:txBody>
          <a:bodyPr>
            <a:normAutofit/>
          </a:bodyPr>
          <a:lstStyle/>
          <a:p>
            <a:pPr marL="0" indent="0">
              <a:lnSpc>
                <a:spcPct val="200000"/>
              </a:lnSpc>
              <a:buNone/>
            </a:pPr>
            <a:r>
              <a:rPr lang="en-US" dirty="0">
                <a:latin typeface="Times New Roman" panose="02020603050405020304" pitchFamily="18" charset="0"/>
                <a:cs typeface="Times New Roman" panose="02020603050405020304" pitchFamily="18" charset="0"/>
              </a:rPr>
              <a:t>Insert Documents</a:t>
            </a:r>
          </a:p>
          <a:p>
            <a:pPr>
              <a:lnSpc>
                <a:spcPct val="200000"/>
              </a:lnSpc>
            </a:pPr>
            <a:r>
              <a:rPr lang="en-US" dirty="0">
                <a:latin typeface="Times New Roman" panose="02020603050405020304" pitchFamily="18" charset="0"/>
                <a:cs typeface="Times New Roman" panose="02020603050405020304" pitchFamily="18" charset="0"/>
              </a:rPr>
              <a:t>There are 2 methods to insert documents into a MongoDB database</a:t>
            </a:r>
            <a:r>
              <a:rPr lang="en-US" dirty="0" smtClean="0">
                <a:latin typeface="Times New Roman" panose="02020603050405020304" pitchFamily="18" charset="0"/>
                <a:cs typeface="Times New Roman" panose="02020603050405020304" pitchFamily="18" charset="0"/>
              </a:rPr>
              <a:t>.</a:t>
            </a:r>
          </a:p>
          <a:p>
            <a:pPr marL="1428750" lvl="2" indent="-514350">
              <a:lnSpc>
                <a:spcPct val="200000"/>
              </a:lnSpc>
              <a:buFont typeface="+mj-lt"/>
              <a:buAutoNum type="arabicPeriod"/>
            </a:pPr>
            <a:r>
              <a:rPr lang="en-US" sz="2800" dirty="0" err="1">
                <a:latin typeface="Times New Roman" panose="02020603050405020304" pitchFamily="18" charset="0"/>
                <a:cs typeface="Times New Roman" panose="02020603050405020304" pitchFamily="18" charset="0"/>
              </a:rPr>
              <a:t>insertOne</a:t>
            </a:r>
            <a:r>
              <a:rPr lang="en-US" sz="2800" dirty="0">
                <a:latin typeface="Times New Roman" panose="02020603050405020304" pitchFamily="18" charset="0"/>
                <a:cs typeface="Times New Roman" panose="02020603050405020304" pitchFamily="18" charset="0"/>
              </a:rPr>
              <a:t>()</a:t>
            </a:r>
          </a:p>
          <a:p>
            <a:pPr marL="1428750" lvl="2" indent="-514350">
              <a:lnSpc>
                <a:spcPct val="200000"/>
              </a:lnSpc>
              <a:buFont typeface="+mj-lt"/>
              <a:buAutoNum type="arabicPeriod"/>
            </a:pPr>
            <a:r>
              <a:rPr lang="en-IN" sz="2800" dirty="0" err="1">
                <a:latin typeface="Times New Roman" panose="02020603050405020304" pitchFamily="18" charset="0"/>
                <a:cs typeface="Times New Roman" panose="02020603050405020304" pitchFamily="18" charset="0"/>
              </a:rPr>
              <a:t>insertMany</a:t>
            </a:r>
            <a:r>
              <a:rPr lang="en-IN"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title"/>
          </p:nvPr>
        </p:nvSpPr>
        <p:spPr bwMode="auto">
          <a:xfrm>
            <a:off x="838200" y="383595"/>
            <a:ext cx="1051560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MongoDB mongosh Insert</a:t>
            </a:r>
          </a:p>
        </p:txBody>
      </p:sp>
    </p:spTree>
    <p:extLst>
      <p:ext uri="{BB962C8B-B14F-4D97-AF65-F5344CB8AC3E}">
        <p14:creationId xmlns:p14="http://schemas.microsoft.com/office/powerpoint/2010/main" val="2047463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364"/>
            <a:ext cx="10515600" cy="6598023"/>
          </a:xfrm>
        </p:spPr>
        <p:txBody>
          <a:bodyPr>
            <a:normAutofit/>
          </a:bodyPr>
          <a:lstStyle/>
          <a:p>
            <a:pPr marL="0" indent="0" algn="just">
              <a:lnSpc>
                <a:spcPct val="100000"/>
              </a:lnSpc>
              <a:buNone/>
            </a:pPr>
            <a:r>
              <a:rPr lang="en-US" dirty="0" err="1">
                <a:solidFill>
                  <a:srgbClr val="FF0000"/>
                </a:solidFill>
                <a:latin typeface="Times New Roman" panose="02020603050405020304" pitchFamily="18" charset="0"/>
                <a:cs typeface="Times New Roman" panose="02020603050405020304" pitchFamily="18" charset="0"/>
              </a:rPr>
              <a:t>insertOne</a:t>
            </a:r>
            <a:r>
              <a:rPr lang="en-US"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dirty="0">
                <a:latin typeface="Times New Roman" panose="02020603050405020304" pitchFamily="18" charset="0"/>
                <a:cs typeface="Times New Roman" panose="02020603050405020304" pitchFamily="18" charset="0"/>
              </a:rPr>
              <a:t>To insert a single document, use the </a:t>
            </a:r>
            <a:r>
              <a:rPr lang="en-US" dirty="0" err="1">
                <a:latin typeface="Times New Roman" panose="02020603050405020304" pitchFamily="18" charset="0"/>
                <a:cs typeface="Times New Roman" panose="02020603050405020304" pitchFamily="18" charset="0"/>
              </a:rPr>
              <a:t>insertOne</a:t>
            </a:r>
            <a:r>
              <a:rPr lang="en-US" dirty="0">
                <a:latin typeface="Times New Roman" panose="02020603050405020304" pitchFamily="18" charset="0"/>
                <a:cs typeface="Times New Roman" panose="02020603050405020304" pitchFamily="18" charset="0"/>
              </a:rPr>
              <a:t>()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This method inserts a single object into the database</a:t>
            </a:r>
            <a:r>
              <a:rPr lang="en-US" dirty="0" smtClean="0">
                <a:latin typeface="Times New Roman" panose="02020603050405020304" pitchFamily="18" charset="0"/>
                <a:cs typeface="Times New Roman" panose="02020603050405020304" pitchFamily="18" charset="0"/>
              </a:rPr>
              <a:t>.</a:t>
            </a:r>
          </a:p>
        </p:txBody>
      </p:sp>
      <p:pic>
        <p:nvPicPr>
          <p:cNvPr id="5" name="Picture 4"/>
          <p:cNvPicPr>
            <a:picLocks noChangeAspect="1"/>
          </p:cNvPicPr>
          <p:nvPr/>
        </p:nvPicPr>
        <p:blipFill>
          <a:blip r:embed="rId2"/>
          <a:stretch>
            <a:fillRect/>
          </a:stretch>
        </p:blipFill>
        <p:spPr>
          <a:xfrm>
            <a:off x="2423832" y="1931335"/>
            <a:ext cx="5160309" cy="4352925"/>
          </a:xfrm>
          <a:prstGeom prst="rect">
            <a:avLst/>
          </a:prstGeom>
        </p:spPr>
      </p:pic>
    </p:spTree>
    <p:extLst>
      <p:ext uri="{BB962C8B-B14F-4D97-AF65-F5344CB8AC3E}">
        <p14:creationId xmlns:p14="http://schemas.microsoft.com/office/powerpoint/2010/main" val="248553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8918"/>
            <a:ext cx="10515600" cy="5648045"/>
          </a:xfrm>
        </p:spPr>
        <p:txBody>
          <a:bodyPr>
            <a:normAutofit/>
          </a:bodyPr>
          <a:lstStyle/>
          <a:p>
            <a:r>
              <a:rPr lang="en-US" sz="2400" dirty="0" smtClean="0">
                <a:latin typeface="Times New Roman" panose="02020603050405020304" pitchFamily="18" charset="0"/>
                <a:cs typeface="Times New Roman" panose="02020603050405020304" pitchFamily="18" charset="0"/>
              </a:rPr>
              <a:t>Show the inserted data </a:t>
            </a:r>
            <a:r>
              <a:rPr lang="en-US" sz="2400" dirty="0" smtClean="0"/>
              <a:t>in your terminal type </a:t>
            </a:r>
            <a:r>
              <a:rPr lang="en-US" sz="2400" dirty="0" err="1" smtClean="0">
                <a:solidFill>
                  <a:srgbClr val="FF0000"/>
                </a:solidFill>
              </a:rPr>
              <a:t>db.collectionname.find</a:t>
            </a:r>
            <a:r>
              <a:rPr lang="en-US" sz="2400" dirty="0" smtClean="0">
                <a:solidFill>
                  <a:srgbClr val="FF0000"/>
                </a:solidFill>
              </a:rPr>
              <a:t>()</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315695" y="1244133"/>
            <a:ext cx="5313270" cy="4932830"/>
          </a:xfrm>
          <a:prstGeom prst="rect">
            <a:avLst/>
          </a:prstGeom>
        </p:spPr>
      </p:pic>
    </p:spTree>
    <p:extLst>
      <p:ext uri="{BB962C8B-B14F-4D97-AF65-F5344CB8AC3E}">
        <p14:creationId xmlns:p14="http://schemas.microsoft.com/office/powerpoint/2010/main" val="747170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598024"/>
          </a:xfrm>
        </p:spPr>
        <p:txBody>
          <a:bodyPr>
            <a:normAutofit/>
          </a:bodyPr>
          <a:lstStyle/>
          <a:p>
            <a:pPr marL="0" indent="0" algn="just">
              <a:lnSpc>
                <a:spcPct val="150000"/>
              </a:lnSpc>
              <a:buNone/>
            </a:pPr>
            <a:r>
              <a:rPr lang="en-US" sz="2400" dirty="0" err="1">
                <a:solidFill>
                  <a:srgbClr val="FF0000"/>
                </a:solidFill>
                <a:latin typeface="Times New Roman" panose="02020603050405020304" pitchFamily="18" charset="0"/>
                <a:cs typeface="Times New Roman" panose="02020603050405020304" pitchFamily="18" charset="0"/>
              </a:rPr>
              <a:t>insertMany</a:t>
            </a:r>
            <a:r>
              <a:rPr lang="en-US" sz="2400" dirty="0">
                <a:solidFill>
                  <a:srgbClr val="FF0000"/>
                </a:solidFill>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To insert multiple documents at once, use the </a:t>
            </a:r>
            <a:r>
              <a:rPr lang="en-US" sz="2400" dirty="0" err="1">
                <a:latin typeface="Times New Roman" panose="02020603050405020304" pitchFamily="18" charset="0"/>
                <a:cs typeface="Times New Roman" panose="02020603050405020304" pitchFamily="18" charset="0"/>
              </a:rPr>
              <a:t>insertMany</a:t>
            </a:r>
            <a:r>
              <a:rPr lang="en-US" sz="2400" dirty="0">
                <a:latin typeface="Times New Roman" panose="02020603050405020304" pitchFamily="18" charset="0"/>
                <a:cs typeface="Times New Roman" panose="02020603050405020304" pitchFamily="18" charset="0"/>
              </a:rPr>
              <a:t>() method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dirty="0">
                <a:latin typeface="Times New Roman" panose="02020603050405020304" pitchFamily="18" charset="0"/>
                <a:cs typeface="Times New Roman" panose="02020603050405020304" pitchFamily="18" charset="0"/>
              </a:rPr>
              <a:t>This method inserts an array of objects into the database.</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615174" y="1963270"/>
            <a:ext cx="3857344" cy="4461901"/>
          </a:xfrm>
          <a:prstGeom prst="rect">
            <a:avLst/>
          </a:prstGeom>
        </p:spPr>
      </p:pic>
    </p:spTree>
    <p:extLst>
      <p:ext uri="{BB962C8B-B14F-4D97-AF65-F5344CB8AC3E}">
        <p14:creationId xmlns:p14="http://schemas.microsoft.com/office/powerpoint/2010/main" val="86316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3059"/>
            <a:ext cx="10515600" cy="5683904"/>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Insert data with own id value:</a:t>
            </a:r>
          </a:p>
        </p:txBody>
      </p:sp>
      <p:pic>
        <p:nvPicPr>
          <p:cNvPr id="4" name="Picture 3"/>
          <p:cNvPicPr>
            <a:picLocks noChangeAspect="1"/>
          </p:cNvPicPr>
          <p:nvPr/>
        </p:nvPicPr>
        <p:blipFill>
          <a:blip r:embed="rId2"/>
          <a:stretch>
            <a:fillRect/>
          </a:stretch>
        </p:blipFill>
        <p:spPr>
          <a:xfrm>
            <a:off x="1078565" y="1397092"/>
            <a:ext cx="8719859" cy="3425920"/>
          </a:xfrm>
          <a:prstGeom prst="rect">
            <a:avLst/>
          </a:prstGeom>
        </p:spPr>
      </p:pic>
    </p:spTree>
    <p:extLst>
      <p:ext uri="{BB962C8B-B14F-4D97-AF65-F5344CB8AC3E}">
        <p14:creationId xmlns:p14="http://schemas.microsoft.com/office/powerpoint/2010/main" val="220032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9624"/>
            <a:ext cx="10515600" cy="5827339"/>
          </a:xfrm>
        </p:spPr>
        <p:txBody>
          <a:bodyPr/>
          <a:lstStyle/>
          <a:p>
            <a:pPr marL="0" indent="0">
              <a:lnSpc>
                <a:spcPct val="150000"/>
              </a:lnSpc>
              <a:buNone/>
            </a:pPr>
            <a:r>
              <a:rPr lang="en-US" dirty="0" smtClean="0">
                <a:latin typeface="Times New Roman" panose="02020603050405020304" pitchFamily="18" charset="0"/>
                <a:cs typeface="Times New Roman" panose="02020603050405020304" pitchFamily="18" charset="0"/>
              </a:rPr>
              <a:t>Unordered Insert In MongoDB</a:t>
            </a:r>
          </a:p>
          <a:p>
            <a:pPr marL="0" indent="0">
              <a:buNone/>
            </a:pPr>
            <a:endParaRPr lang="en-IN" dirty="0"/>
          </a:p>
        </p:txBody>
      </p:sp>
      <p:pic>
        <p:nvPicPr>
          <p:cNvPr id="4" name="Picture 3"/>
          <p:cNvPicPr>
            <a:picLocks noChangeAspect="1"/>
          </p:cNvPicPr>
          <p:nvPr/>
        </p:nvPicPr>
        <p:blipFill>
          <a:blip r:embed="rId2"/>
          <a:stretch>
            <a:fillRect/>
          </a:stretch>
        </p:blipFill>
        <p:spPr>
          <a:xfrm>
            <a:off x="1138517" y="1286993"/>
            <a:ext cx="8713696" cy="3562911"/>
          </a:xfrm>
          <a:prstGeom prst="rect">
            <a:avLst/>
          </a:prstGeom>
        </p:spPr>
      </p:pic>
    </p:spTree>
    <p:extLst>
      <p:ext uri="{BB962C8B-B14F-4D97-AF65-F5344CB8AC3E}">
        <p14:creationId xmlns:p14="http://schemas.microsoft.com/office/powerpoint/2010/main" val="1033959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0329"/>
            <a:ext cx="10515600" cy="6113930"/>
          </a:xfrm>
        </p:spPr>
        <p:txBody>
          <a:bodyPr>
            <a:normAutofit/>
          </a:bodyPr>
          <a:lstStyle/>
          <a:p>
            <a:pPr marL="0" indent="0">
              <a:lnSpc>
                <a:spcPct val="200000"/>
              </a:lnSpc>
              <a:buNone/>
            </a:pPr>
            <a:r>
              <a:rPr lang="en-US" dirty="0" smtClean="0">
                <a:latin typeface="Times New Roman" panose="02020603050405020304" pitchFamily="18" charset="0"/>
                <a:cs typeface="Times New Roman" panose="02020603050405020304" pitchFamily="18" charset="0"/>
              </a:rPr>
              <a:t>We get the output :</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796987" y="1380565"/>
            <a:ext cx="3827931" cy="3908612"/>
          </a:xfrm>
          <a:prstGeom prst="rect">
            <a:avLst/>
          </a:prstGeom>
        </p:spPr>
      </p:pic>
    </p:spTree>
    <p:extLst>
      <p:ext uri="{BB962C8B-B14F-4D97-AF65-F5344CB8AC3E}">
        <p14:creationId xmlns:p14="http://schemas.microsoft.com/office/powerpoint/2010/main" val="70346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376"/>
            <a:ext cx="10515600" cy="5764587"/>
          </a:xfrm>
        </p:spPr>
        <p:txBody>
          <a:bodyPr>
            <a:normAutofit lnSpcReduction="10000"/>
          </a:bodyPr>
          <a:lstStyle/>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To avoid this error:</a:t>
            </a:r>
          </a:p>
          <a:p>
            <a:pPr marL="0" indent="0">
              <a:lnSpc>
                <a:spcPct val="150000"/>
              </a:lnSpc>
              <a:buNone/>
            </a:pPr>
            <a:endParaRPr lang="en-US" sz="24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smtClean="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Again we get error but our data inserted successfully. check the data use find method.</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55058" y="1151544"/>
            <a:ext cx="9269507" cy="3371850"/>
          </a:xfrm>
          <a:prstGeom prst="rect">
            <a:avLst/>
          </a:prstGeom>
        </p:spPr>
      </p:pic>
    </p:spTree>
    <p:extLst>
      <p:ext uri="{BB962C8B-B14F-4D97-AF65-F5344CB8AC3E}">
        <p14:creationId xmlns:p14="http://schemas.microsoft.com/office/powerpoint/2010/main" val="1582908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224"/>
            <a:ext cx="10515600" cy="690282"/>
          </a:xfrm>
        </p:spPr>
        <p:txBody>
          <a:bodyPr>
            <a:normAutofit/>
          </a:bodyPr>
          <a:lstStyle/>
          <a:p>
            <a:r>
              <a:rPr lang="en-US" altLang="en-US" sz="3600" dirty="0" err="1" smtClean="0">
                <a:solidFill>
                  <a:srgbClr val="7030A0"/>
                </a:solidFill>
                <a:latin typeface="Times New Roman" panose="02020603050405020304" pitchFamily="18" charset="0"/>
                <a:cs typeface="Times New Roman" panose="02020603050405020304" pitchFamily="18" charset="0"/>
              </a:rPr>
              <a:t>Mongodb</a:t>
            </a:r>
            <a:r>
              <a:rPr lang="en-US" altLang="en-US" sz="3600" dirty="0" smtClean="0">
                <a:solidFill>
                  <a:srgbClr val="7030A0"/>
                </a:solidFill>
                <a:latin typeface="Times New Roman" panose="02020603050405020304" pitchFamily="18" charset="0"/>
                <a:cs typeface="Times New Roman" panose="02020603050405020304" pitchFamily="18" charset="0"/>
              </a:rPr>
              <a:t> Mongosh </a:t>
            </a:r>
            <a:r>
              <a:rPr lang="en-IN" sz="3600" dirty="0" smtClean="0">
                <a:solidFill>
                  <a:srgbClr val="7030A0"/>
                </a:solidFill>
                <a:latin typeface="Times New Roman" panose="02020603050405020304" pitchFamily="18" charset="0"/>
                <a:cs typeface="Times New Roman" panose="02020603050405020304" pitchFamily="18" charset="0"/>
              </a:rPr>
              <a:t>Find (</a:t>
            </a:r>
            <a:r>
              <a:rPr lang="en-US" altLang="en-US" sz="3600" dirty="0" smtClean="0">
                <a:solidFill>
                  <a:srgbClr val="7030A0"/>
                </a:solidFill>
                <a:latin typeface="Times New Roman" panose="02020603050405020304" pitchFamily="18" charset="0"/>
                <a:cs typeface="Times New Roman" panose="02020603050405020304" pitchFamily="18" charset="0"/>
              </a:rPr>
              <a:t>select)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7506"/>
            <a:ext cx="10515600" cy="5683623"/>
          </a:xfrm>
        </p:spPr>
        <p:txBody>
          <a:bodyPr>
            <a:normAutofit fontScale="85000" lnSpcReduction="10000"/>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Find Data</a:t>
            </a:r>
          </a:p>
          <a:p>
            <a:pPr>
              <a:lnSpc>
                <a:spcPct val="150000"/>
              </a:lnSpc>
            </a:pPr>
            <a:r>
              <a:rPr lang="en-US" sz="2400" dirty="0">
                <a:latin typeface="Times New Roman" panose="02020603050405020304" pitchFamily="18" charset="0"/>
                <a:cs typeface="Times New Roman" panose="02020603050405020304" pitchFamily="18" charset="0"/>
              </a:rPr>
              <a:t>There are 2 methods to find and select data from a MongoDB collection, find() and </a:t>
            </a:r>
            <a:r>
              <a:rPr lang="en-US" sz="2400" dirty="0" err="1">
                <a:latin typeface="Times New Roman" panose="02020603050405020304" pitchFamily="18" charset="0"/>
                <a:cs typeface="Times New Roman" panose="02020603050405020304" pitchFamily="18" charset="0"/>
              </a:rPr>
              <a:t>findOne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find()</a:t>
            </a:r>
          </a:p>
          <a:p>
            <a:pPr>
              <a:lnSpc>
                <a:spcPct val="150000"/>
              </a:lnSpc>
            </a:pPr>
            <a:r>
              <a:rPr lang="en-US" sz="2400" dirty="0">
                <a:latin typeface="Times New Roman" panose="02020603050405020304" pitchFamily="18" charset="0"/>
                <a:cs typeface="Times New Roman" panose="02020603050405020304" pitchFamily="18" charset="0"/>
              </a:rPr>
              <a:t>To select data from a collection in MongoDB, we can use the find() method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This method accepts a query object. If left empty, all documents will be returned</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db.collectionname.find</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err="1">
                <a:solidFill>
                  <a:srgbClr val="0000FF"/>
                </a:solidFill>
                <a:latin typeface="Times New Roman" panose="02020603050405020304" pitchFamily="18" charset="0"/>
                <a:cs typeface="Times New Roman" panose="02020603050405020304" pitchFamily="18" charset="0"/>
              </a:rPr>
              <a:t>findOne</a:t>
            </a:r>
            <a:r>
              <a:rPr lang="en-US" sz="2400" dirty="0">
                <a:solidFill>
                  <a:srgbClr val="0000FF"/>
                </a:solidFill>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To select only one document, we can use the </a:t>
            </a:r>
            <a:r>
              <a:rPr lang="en-US" sz="2400" dirty="0" err="1">
                <a:latin typeface="Times New Roman" panose="02020603050405020304" pitchFamily="18" charset="0"/>
                <a:cs typeface="Times New Roman" panose="02020603050405020304" pitchFamily="18" charset="0"/>
              </a:rPr>
              <a:t>findOne</a:t>
            </a:r>
            <a:r>
              <a:rPr lang="en-US" sz="2400" dirty="0">
                <a:latin typeface="Times New Roman" panose="02020603050405020304" pitchFamily="18" charset="0"/>
                <a:cs typeface="Times New Roman" panose="02020603050405020304" pitchFamily="18" charset="0"/>
              </a:rPr>
              <a:t>() method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This method accepts a query object. If left empty, it will return the first document it finds</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db.collectionname.findOne</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98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7129" y="525742"/>
            <a:ext cx="8848165" cy="5794375"/>
          </a:xfrm>
          <a:prstGeom prst="rect">
            <a:avLst/>
          </a:prstGeom>
        </p:spPr>
      </p:pic>
    </p:spTree>
    <p:extLst>
      <p:ext uri="{BB962C8B-B14F-4D97-AF65-F5344CB8AC3E}">
        <p14:creationId xmlns:p14="http://schemas.microsoft.com/office/powerpoint/2010/main" val="3873148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0306"/>
            <a:ext cx="10515600" cy="5746657"/>
          </a:xfrm>
        </p:spPr>
        <p:txBody>
          <a:bodyPr>
            <a:normAutofit lnSpcReduction="10000"/>
          </a:bodyPr>
          <a:lstStyle/>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Querying Data</a:t>
            </a:r>
          </a:p>
          <a:p>
            <a:pPr>
              <a:lnSpc>
                <a:spcPct val="150000"/>
              </a:lnSpc>
            </a:pPr>
            <a:r>
              <a:rPr lang="en-US" sz="2400" dirty="0">
                <a:latin typeface="Times New Roman" panose="02020603050405020304" pitchFamily="18" charset="0"/>
                <a:cs typeface="Times New Roman" panose="02020603050405020304" pitchFamily="18" charset="0"/>
              </a:rPr>
              <a:t>To query, or filter, data we can include a query in our find() or </a:t>
            </a:r>
            <a:r>
              <a:rPr lang="en-US" sz="2400" dirty="0" err="1">
                <a:latin typeface="Times New Roman" panose="02020603050405020304" pitchFamily="18" charset="0"/>
                <a:cs typeface="Times New Roman" panose="02020603050405020304" pitchFamily="18" charset="0"/>
              </a:rPr>
              <a:t>findOne</a:t>
            </a:r>
            <a:r>
              <a:rPr lang="en-US" sz="2400" dirty="0">
                <a:latin typeface="Times New Roman" panose="02020603050405020304" pitchFamily="18" charset="0"/>
                <a:cs typeface="Times New Roman" panose="02020603050405020304" pitchFamily="18" charset="0"/>
              </a:rPr>
              <a:t>() methods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db.collectionname.find</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{key: "value"} )</a:t>
            </a:r>
          </a:p>
          <a:p>
            <a:pPr marL="0" indent="0">
              <a:lnSpc>
                <a:spcPct val="150000"/>
              </a:lnSpc>
              <a:buNone/>
            </a:pPr>
            <a:r>
              <a:rPr lang="en-US" sz="2400" dirty="0" smtClean="0">
                <a:solidFill>
                  <a:srgbClr val="0000FF"/>
                </a:solidFill>
                <a:latin typeface="Times New Roman" panose="02020603050405020304" pitchFamily="18" charset="0"/>
                <a:cs typeface="Times New Roman" panose="02020603050405020304" pitchFamily="18" charset="0"/>
              </a:rPr>
              <a:t>Specify Conditions Using Query Operator</a:t>
            </a:r>
          </a:p>
          <a:p>
            <a:pPr>
              <a:lnSpc>
                <a:spcPct val="150000"/>
              </a:lnSpc>
            </a:pPr>
            <a:r>
              <a:rPr lang="en-US" sz="2400" dirty="0" smtClean="0">
                <a:latin typeface="Times New Roman" panose="02020603050405020304" pitchFamily="18" charset="0"/>
                <a:cs typeface="Times New Roman" panose="02020603050405020304" pitchFamily="18" charset="0"/>
              </a:rPr>
              <a:t>If you want to display the one or more brand details means use this query operator way.</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db.collectionname.find</a:t>
            </a:r>
            <a:r>
              <a:rPr lang="en-US" sz="2400" dirty="0">
                <a:solidFill>
                  <a:srgbClr val="FF0000"/>
                </a:solidFill>
                <a:latin typeface="Times New Roman" panose="02020603050405020304" pitchFamily="18" charset="0"/>
                <a:cs typeface="Times New Roman" panose="02020603050405020304" pitchFamily="18" charset="0"/>
              </a:rPr>
              <a:t>( {key: </a:t>
            </a:r>
            <a:r>
              <a:rPr lang="en-US" sz="2400" dirty="0" smtClean="0">
                <a:solidFill>
                  <a:srgbClr val="FF0000"/>
                </a:solidFill>
                <a:latin typeface="Times New Roman" panose="02020603050405020304" pitchFamily="18" charset="0"/>
                <a:cs typeface="Times New Roman" panose="02020603050405020304" pitchFamily="18" charset="0"/>
              </a:rPr>
              <a:t>{$in:[</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smtClean="0">
                <a:solidFill>
                  <a:srgbClr val="FF0000"/>
                </a:solidFill>
                <a:latin typeface="Times New Roman" panose="02020603050405020304" pitchFamily="18" charset="0"/>
                <a:cs typeface="Times New Roman" panose="02020603050405020304" pitchFamily="18" charset="0"/>
              </a:rPr>
              <a:t>value",</a:t>
            </a:r>
            <a:r>
              <a:rPr lang="en-US" sz="2400" dirty="0">
                <a:solidFill>
                  <a:srgbClr val="FF0000"/>
                </a:solidFill>
                <a:latin typeface="Times New Roman" panose="02020603050405020304" pitchFamily="18" charset="0"/>
                <a:cs typeface="Times New Roman" panose="02020603050405020304" pitchFamily="18" charset="0"/>
              </a:rPr>
              <a:t> "value"</a:t>
            </a:r>
            <a:r>
              <a:rPr lang="en-US" sz="2400" dirty="0" smtClean="0">
                <a:solidFill>
                  <a:srgbClr val="FF0000"/>
                </a:solidFill>
                <a:latin typeface="Times New Roman" panose="02020603050405020304" pitchFamily="18" charset="0"/>
                <a:cs typeface="Times New Roman" panose="02020603050405020304" pitchFamily="18" charset="0"/>
              </a:rPr>
              <a:t>]}} )</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 </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db.products.find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{"brand": </a:t>
            </a:r>
            <a:r>
              <a:rPr lang="en-US" sz="2400" dirty="0">
                <a:latin typeface="Times New Roman" panose="02020603050405020304" pitchFamily="18" charset="0"/>
                <a:cs typeface="Times New Roman" panose="02020603050405020304" pitchFamily="18" charset="0"/>
              </a:rPr>
              <a:t>{$in</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Oneplus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vivo"]}} </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IN"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960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659" y="197224"/>
            <a:ext cx="11456893" cy="6580094"/>
          </a:xfrm>
        </p:spPr>
        <p:txBody>
          <a:bodyPr>
            <a:noAutofit/>
          </a:bodyPr>
          <a:lstStyle/>
          <a:p>
            <a:pPr marL="0" indent="0">
              <a:buNone/>
            </a:pPr>
            <a:r>
              <a:rPr lang="en-US" sz="2300" dirty="0">
                <a:solidFill>
                  <a:srgbClr val="0000FF"/>
                </a:solidFill>
                <a:latin typeface="Times New Roman" panose="02020603050405020304" pitchFamily="18" charset="0"/>
                <a:cs typeface="Times New Roman" panose="02020603050405020304" pitchFamily="18" charset="0"/>
              </a:rPr>
              <a:t>Specify </a:t>
            </a:r>
            <a:r>
              <a:rPr lang="en-US" sz="2300" dirty="0" smtClean="0">
                <a:solidFill>
                  <a:srgbClr val="0000FF"/>
                </a:solidFill>
                <a:latin typeface="Times New Roman" panose="02020603050405020304" pitchFamily="18" charset="0"/>
                <a:cs typeface="Times New Roman" panose="02020603050405020304" pitchFamily="18" charset="0"/>
              </a:rPr>
              <a:t>AND Conditions</a:t>
            </a:r>
          </a:p>
          <a:p>
            <a:pPr algn="just">
              <a:lnSpc>
                <a:spcPct val="150000"/>
              </a:lnSpc>
            </a:pPr>
            <a:r>
              <a:rPr lang="en-US" sz="2300" dirty="0">
                <a:latin typeface="Times New Roman" panose="02020603050405020304" pitchFamily="18" charset="0"/>
                <a:cs typeface="Times New Roman" panose="02020603050405020304" pitchFamily="18" charset="0"/>
              </a:rPr>
              <a:t>A compound query can specify conditions for more than one field in the collection's documents. Implicitly, a logical AND conjunction connects the clauses of a compound query so that the query selects the documents in the collection that match all the conditions</a:t>
            </a:r>
            <a:r>
              <a:rPr lang="en-US" sz="2300" dirty="0" smtClean="0">
                <a:latin typeface="Times New Roman" panose="02020603050405020304" pitchFamily="18" charset="0"/>
                <a:cs typeface="Times New Roman" panose="02020603050405020304" pitchFamily="18" charset="0"/>
              </a:rPr>
              <a:t>.</a:t>
            </a:r>
          </a:p>
          <a:p>
            <a:pPr algn="just">
              <a:lnSpc>
                <a:spcPct val="150000"/>
              </a:lnSpc>
            </a:pPr>
            <a:r>
              <a:rPr lang="en-US" sz="2300" dirty="0" smtClean="0">
                <a:latin typeface="Times New Roman" panose="02020603050405020304" pitchFamily="18" charset="0"/>
                <a:cs typeface="Times New Roman" panose="02020603050405020304" pitchFamily="18" charset="0"/>
              </a:rPr>
              <a:t>Retrieves </a:t>
            </a:r>
            <a:r>
              <a:rPr lang="en-US" sz="2300" dirty="0">
                <a:latin typeface="Times New Roman" panose="02020603050405020304" pitchFamily="18" charset="0"/>
                <a:cs typeface="Times New Roman" panose="02020603050405020304" pitchFamily="18" charset="0"/>
              </a:rPr>
              <a:t>all documents in the </a:t>
            </a:r>
            <a:r>
              <a:rPr lang="en-US" sz="2300" dirty="0" smtClean="0">
                <a:latin typeface="Times New Roman" panose="02020603050405020304" pitchFamily="18" charset="0"/>
                <a:cs typeface="Times New Roman" panose="02020603050405020304" pitchFamily="18" charset="0"/>
              </a:rPr>
              <a:t>items collection </a:t>
            </a:r>
            <a:r>
              <a:rPr lang="en-US" sz="2300" dirty="0">
                <a:latin typeface="Times New Roman" panose="02020603050405020304" pitchFamily="18" charset="0"/>
                <a:cs typeface="Times New Roman" panose="02020603050405020304" pitchFamily="18" charset="0"/>
              </a:rPr>
              <a:t>where the </a:t>
            </a:r>
            <a:r>
              <a:rPr lang="en-US" sz="2300" dirty="0" smtClean="0">
                <a:latin typeface="Times New Roman" panose="02020603050405020304" pitchFamily="18" charset="0"/>
                <a:cs typeface="Times New Roman" panose="02020603050405020304" pitchFamily="18" charset="0"/>
              </a:rPr>
              <a:t>category "mobile" </a:t>
            </a:r>
            <a:r>
              <a:rPr lang="en-US" sz="2300" dirty="0">
                <a:latin typeface="Times New Roman" panose="02020603050405020304" pitchFamily="18" charset="0"/>
                <a:cs typeface="Times New Roman" panose="02020603050405020304" pitchFamily="18" charset="0"/>
              </a:rPr>
              <a:t>and </a:t>
            </a:r>
            <a:r>
              <a:rPr lang="en-US" sz="2300" dirty="0" err="1">
                <a:latin typeface="Times New Roman" panose="02020603050405020304" pitchFamily="18" charset="0"/>
                <a:cs typeface="Times New Roman" panose="02020603050405020304" pitchFamily="18" charset="0"/>
              </a:rPr>
              <a:t>qty</a:t>
            </a:r>
            <a:r>
              <a:rPr lang="en-US" sz="2300" dirty="0">
                <a:latin typeface="Times New Roman" panose="02020603050405020304" pitchFamily="18" charset="0"/>
                <a:cs typeface="Times New Roman" panose="02020603050405020304" pitchFamily="18" charset="0"/>
              </a:rPr>
              <a:t> is less than ($</a:t>
            </a:r>
            <a:r>
              <a:rPr lang="en-US" sz="2300" dirty="0" err="1">
                <a:latin typeface="Times New Roman" panose="02020603050405020304" pitchFamily="18" charset="0"/>
                <a:cs typeface="Times New Roman" panose="02020603050405020304" pitchFamily="18" charset="0"/>
              </a:rPr>
              <a:t>lt</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20.</a:t>
            </a:r>
          </a:p>
          <a:p>
            <a:pPr marL="0" indent="0" algn="just">
              <a:lnSpc>
                <a:spcPct val="150000"/>
              </a:lnSpc>
              <a:buNone/>
            </a:pPr>
            <a:r>
              <a:rPr lang="en-US" sz="2300" dirty="0" smtClean="0">
                <a:solidFill>
                  <a:srgbClr val="FF0000"/>
                </a:solidFill>
                <a:latin typeface="Times New Roman" panose="02020603050405020304" pitchFamily="18" charset="0"/>
                <a:cs typeface="Times New Roman" panose="02020603050405020304" pitchFamily="18" charset="0"/>
              </a:rPr>
              <a:t>Query :</a:t>
            </a:r>
          </a:p>
          <a:p>
            <a:pPr marL="0" indent="0" algn="just">
              <a:lnSpc>
                <a:spcPct val="150000"/>
              </a:lnSpc>
              <a:buNone/>
            </a:pPr>
            <a:r>
              <a:rPr lang="en-IN" sz="2300" dirty="0" err="1" smtClean="0">
                <a:latin typeface="Times New Roman" panose="02020603050405020304" pitchFamily="18" charset="0"/>
                <a:cs typeface="Times New Roman" panose="02020603050405020304" pitchFamily="18" charset="0"/>
              </a:rPr>
              <a:t>db.items</a:t>
            </a:r>
            <a:r>
              <a:rPr lang="en-IN" sz="2300" dirty="0" err="1">
                <a:latin typeface="Times New Roman" panose="02020603050405020304" pitchFamily="18" charset="0"/>
                <a:cs typeface="Times New Roman" panose="02020603050405020304" pitchFamily="18" charset="0"/>
              </a:rPr>
              <a:t>.</a:t>
            </a:r>
            <a:r>
              <a:rPr lang="en-IN" sz="2300" dirty="0" err="1" smtClean="0">
                <a:latin typeface="Times New Roman" panose="02020603050405020304" pitchFamily="18" charset="0"/>
                <a:cs typeface="Times New Roman" panose="02020603050405020304" pitchFamily="18" charset="0"/>
              </a:rPr>
              <a:t>find</a:t>
            </a:r>
            <a:r>
              <a:rPr lang="en-IN" sz="23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300" dirty="0" smtClean="0">
                <a:latin typeface="Times New Roman" panose="02020603050405020304" pitchFamily="18" charset="0"/>
                <a:cs typeface="Times New Roman" panose="02020603050405020304" pitchFamily="18" charset="0"/>
              </a:rPr>
              <a:t>"category " </a:t>
            </a:r>
            <a:r>
              <a:rPr lang="en-IN"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"mobile" </a:t>
            </a:r>
            <a:r>
              <a:rPr lang="en-IN" sz="2300" dirty="0" smtClean="0">
                <a:latin typeface="Times New Roman" panose="02020603050405020304" pitchFamily="18" charset="0"/>
                <a:cs typeface="Times New Roman" panose="02020603050405020304" pitchFamily="18" charset="0"/>
              </a:rPr>
              <a:t>,</a:t>
            </a:r>
            <a:endParaRPr lang="en-IN" sz="23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300" dirty="0">
                <a:latin typeface="Times New Roman" panose="02020603050405020304" pitchFamily="18" charset="0"/>
                <a:cs typeface="Times New Roman" panose="02020603050405020304" pitchFamily="18" charset="0"/>
              </a:rPr>
              <a:t>  </a:t>
            </a:r>
            <a:r>
              <a:rPr lang="en-IN" sz="2300" dirty="0" err="1">
                <a:latin typeface="Times New Roman" panose="02020603050405020304" pitchFamily="18" charset="0"/>
                <a:cs typeface="Times New Roman" panose="02020603050405020304" pitchFamily="18" charset="0"/>
              </a:rPr>
              <a:t>qty</a:t>
            </a:r>
            <a:r>
              <a:rPr lang="en-IN" sz="2300" dirty="0">
                <a:latin typeface="Times New Roman" panose="02020603050405020304" pitchFamily="18" charset="0"/>
                <a:cs typeface="Times New Roman" panose="02020603050405020304" pitchFamily="18" charset="0"/>
              </a:rPr>
              <a:t>: { $</a:t>
            </a:r>
            <a:r>
              <a:rPr lang="en-IN" sz="2300" dirty="0" err="1">
                <a:latin typeface="Times New Roman" panose="02020603050405020304" pitchFamily="18" charset="0"/>
                <a:cs typeface="Times New Roman" panose="02020603050405020304" pitchFamily="18" charset="0"/>
              </a:rPr>
              <a:t>lt</a:t>
            </a:r>
            <a:r>
              <a:rPr lang="en-IN" sz="2300" dirty="0">
                <a:latin typeface="Times New Roman" panose="02020603050405020304" pitchFamily="18" charset="0"/>
                <a:cs typeface="Times New Roman" panose="02020603050405020304" pitchFamily="18" charset="0"/>
              </a:rPr>
              <a:t>: </a:t>
            </a:r>
            <a:r>
              <a:rPr lang="en-IN" sz="2300" dirty="0" smtClean="0">
                <a:latin typeface="Times New Roman" panose="02020603050405020304" pitchFamily="18" charset="0"/>
                <a:cs typeface="Times New Roman" panose="02020603050405020304" pitchFamily="18" charset="0"/>
              </a:rPr>
              <a:t>20 </a:t>
            </a:r>
            <a:r>
              <a:rPr lang="en-IN" sz="2300" dirty="0">
                <a:latin typeface="Times New Roman" panose="02020603050405020304" pitchFamily="18" charset="0"/>
                <a:cs typeface="Times New Roman" panose="02020603050405020304" pitchFamily="18" charset="0"/>
              </a:rPr>
              <a:t>}</a:t>
            </a:r>
          </a:p>
          <a:p>
            <a:pPr marL="0" indent="0" algn="just">
              <a:lnSpc>
                <a:spcPct val="150000"/>
              </a:lnSpc>
              <a:buNone/>
            </a:pPr>
            <a:r>
              <a:rPr lang="en-IN" sz="23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95746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4320"/>
            <a:ext cx="10515600" cy="6190488"/>
          </a:xfrm>
        </p:spPr>
        <p:txBody>
          <a:bodyPr>
            <a:normAutofit/>
          </a:bodyPr>
          <a:lstStyle/>
          <a:p>
            <a:pPr marL="0" indent="0">
              <a:buNone/>
            </a:pPr>
            <a:r>
              <a:rPr lang="en-US" sz="2400" dirty="0">
                <a:solidFill>
                  <a:srgbClr val="0000FF"/>
                </a:solidFill>
                <a:latin typeface="Times New Roman" panose="02020603050405020304" pitchFamily="18" charset="0"/>
                <a:cs typeface="Times New Roman" panose="02020603050405020304" pitchFamily="18" charset="0"/>
              </a:rPr>
              <a:t>Specify OR Conditions</a:t>
            </a:r>
          </a:p>
          <a:p>
            <a:pPr algn="just">
              <a:lnSpc>
                <a:spcPct val="150000"/>
              </a:lnSpc>
            </a:pPr>
            <a:r>
              <a:rPr lang="en-US" sz="2400" dirty="0">
                <a:latin typeface="Times New Roman" panose="02020603050405020304" pitchFamily="18" charset="0"/>
                <a:cs typeface="Times New Roman" panose="02020603050405020304" pitchFamily="18" charset="0"/>
              </a:rPr>
              <a:t>Using the $or operator, you can specify a compound query that joins each clause with a logical OR conjunction so that the query selects the documents in the collection that match at least one condition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retrieves all documents in the items collection where the category "mobile" </a:t>
            </a:r>
            <a:r>
              <a:rPr lang="en-US" sz="2400" dirty="0" smtClean="0">
                <a:latin typeface="Times New Roman" panose="02020603050405020304" pitchFamily="18" charset="0"/>
                <a:cs typeface="Times New Roman" panose="02020603050405020304" pitchFamily="18" charset="0"/>
              </a:rPr>
              <a:t>or </a:t>
            </a:r>
            <a:r>
              <a:rPr lang="en-US" sz="2400" dirty="0" err="1">
                <a:latin typeface="Times New Roman" panose="02020603050405020304" pitchFamily="18" charset="0"/>
                <a:cs typeface="Times New Roman" panose="02020603050405020304" pitchFamily="18" charset="0"/>
              </a:rPr>
              <a:t>qty</a:t>
            </a:r>
            <a:r>
              <a:rPr lang="en-US" sz="2400" dirty="0">
                <a:latin typeface="Times New Roman" panose="02020603050405020304" pitchFamily="18" charset="0"/>
                <a:cs typeface="Times New Roman" panose="02020603050405020304" pitchFamily="18" charset="0"/>
              </a:rPr>
              <a:t> is less than ($</a:t>
            </a:r>
            <a:r>
              <a:rPr lang="en-US" sz="2400" dirty="0" err="1">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a:t>
            </a:r>
          </a:p>
          <a:p>
            <a:pPr marL="0" indent="0" algn="just">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Query:</a:t>
            </a:r>
          </a:p>
          <a:p>
            <a:pPr marL="0" indent="0" algn="just">
              <a:lnSpc>
                <a:spcPct val="150000"/>
              </a:lnSpc>
              <a:buNone/>
            </a:pPr>
            <a:r>
              <a:rPr lang="en-US" sz="2400" dirty="0" err="1" smtClean="0">
                <a:latin typeface="Times New Roman" panose="02020603050405020304" pitchFamily="18" charset="0"/>
                <a:cs typeface="Times New Roman" panose="02020603050405020304" pitchFamily="18" charset="0"/>
              </a:rPr>
              <a:t>db.items</a:t>
            </a:r>
            <a:r>
              <a:rPr lang="en-US" sz="2400" dirty="0" err="1">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find</a:t>
            </a:r>
            <a:r>
              <a:rPr lang="en-US" sz="24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$or: </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"category "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"mobile"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qty</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20 </a:t>
            </a:r>
            <a:r>
              <a:rPr lang="en-US" sz="24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04750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394446"/>
            <a:ext cx="11322424" cy="6015599"/>
          </a:xfrm>
        </p:spPr>
        <p:txBody>
          <a:bodyPr>
            <a:normAutofit/>
          </a:bodyPr>
          <a:lstStyle/>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Specify AND as well as OR Conditions</a:t>
            </a:r>
            <a:endParaRPr lang="en-US" sz="2400"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following example, the compound query document selects all documents in the collection where the category "mobile" and either </a:t>
            </a:r>
            <a:r>
              <a:rPr lang="en-US" sz="2400" dirty="0" err="1">
                <a:latin typeface="Times New Roman" panose="02020603050405020304" pitchFamily="18" charset="0"/>
                <a:cs typeface="Times New Roman" panose="02020603050405020304" pitchFamily="18" charset="0"/>
              </a:rPr>
              <a:t>qty</a:t>
            </a:r>
            <a:r>
              <a:rPr lang="en-US" sz="2400" dirty="0">
                <a:latin typeface="Times New Roman" panose="02020603050405020304" pitchFamily="18" charset="0"/>
                <a:cs typeface="Times New Roman" panose="02020603050405020304" pitchFamily="18" charset="0"/>
              </a:rPr>
              <a:t> is less than ($</a:t>
            </a:r>
            <a:r>
              <a:rPr lang="en-US" sz="2400" dirty="0" err="1">
                <a:latin typeface="Times New Roman" panose="02020603050405020304" pitchFamily="18" charset="0"/>
                <a:cs typeface="Times New Roman" panose="02020603050405020304" pitchFamily="18" charset="0"/>
              </a:rPr>
              <a:t>lt</a:t>
            </a:r>
            <a:r>
              <a:rPr lang="en-US" sz="2400" dirty="0">
                <a:latin typeface="Times New Roman" panose="02020603050405020304" pitchFamily="18" charset="0"/>
                <a:cs typeface="Times New Roman" panose="02020603050405020304" pitchFamily="18" charset="0"/>
              </a:rPr>
              <a:t>) 20 or title starts with the character </a:t>
            </a:r>
            <a:r>
              <a:rPr lang="en-US" sz="2400" dirty="0" smtClean="0">
                <a:latin typeface="Times New Roman" panose="02020603050405020304" pitchFamily="18" charset="0"/>
                <a:cs typeface="Times New Roman" panose="02020603050405020304" pitchFamily="18" charset="0"/>
              </a:rPr>
              <a:t>s.</a:t>
            </a: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Query:</a:t>
            </a:r>
          </a:p>
          <a:p>
            <a:pPr marL="0" indent="0" algn="just">
              <a:lnSpc>
                <a:spcPct val="150000"/>
              </a:lnSpc>
              <a:buNone/>
            </a:pPr>
            <a:r>
              <a:rPr lang="en-IN" sz="2400" dirty="0" err="1" smtClean="0">
                <a:latin typeface="Times New Roman" panose="02020603050405020304" pitchFamily="18" charset="0"/>
                <a:cs typeface="Times New Roman" panose="02020603050405020304" pitchFamily="18" charset="0"/>
              </a:rPr>
              <a:t>db.items</a:t>
            </a:r>
            <a:r>
              <a:rPr lang="en-IN" sz="2400" dirty="0" err="1">
                <a:latin typeface="Times New Roman" panose="02020603050405020304" pitchFamily="18" charset="0"/>
                <a:cs typeface="Times New Roman" panose="02020603050405020304" pitchFamily="18" charset="0"/>
              </a:rPr>
              <a:t>.</a:t>
            </a:r>
            <a:r>
              <a:rPr lang="en-IN" sz="2400" dirty="0" err="1" smtClean="0">
                <a:latin typeface="Times New Roman" panose="02020603050405020304" pitchFamily="18" charset="0"/>
                <a:cs typeface="Times New Roman" panose="02020603050405020304" pitchFamily="18" charset="0"/>
              </a:rPr>
              <a:t>find</a:t>
            </a:r>
            <a:r>
              <a:rPr lang="en-IN" sz="2400" dirty="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"category "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"mobile" </a:t>
            </a:r>
            <a:r>
              <a:rPr lang="en-IN" sz="2400" dirty="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$or: [{ </a:t>
            </a:r>
            <a:r>
              <a:rPr lang="en-IN" sz="2400" dirty="0" err="1">
                <a:latin typeface="Times New Roman" panose="02020603050405020304" pitchFamily="18" charset="0"/>
                <a:cs typeface="Times New Roman" panose="02020603050405020304" pitchFamily="18" charset="0"/>
              </a:rPr>
              <a:t>qty</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lt</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20 </a:t>
            </a:r>
            <a:r>
              <a:rPr lang="en-IN" sz="2400" dirty="0">
                <a:latin typeface="Times New Roman" panose="02020603050405020304" pitchFamily="18" charset="0"/>
                <a:cs typeface="Times New Roman" panose="02020603050405020304" pitchFamily="18" charset="0"/>
              </a:rPr>
              <a:t>} }, </a:t>
            </a:r>
            <a:r>
              <a:rPr lang="en-I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"title":/^s/</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dirty="0">
                <a:latin typeface="Times New Roman" panose="02020603050405020304" pitchFamily="18" charset="0"/>
                <a:cs typeface="Times New Roman" panose="02020603050405020304" pitchFamily="18" charset="0"/>
              </a:rPr>
              <a:t>});</a:t>
            </a:r>
          </a:p>
        </p:txBody>
      </p:sp>
      <p:sp>
        <p:nvSpPr>
          <p:cNvPr id="9" name="Content Placeholder 5"/>
          <p:cNvSpPr txBox="1">
            <a:spLocks/>
          </p:cNvSpPr>
          <p:nvPr/>
        </p:nvSpPr>
        <p:spPr>
          <a:xfrm>
            <a:off x="5791199" y="2949388"/>
            <a:ext cx="5934635" cy="3613058"/>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400" dirty="0" smtClean="0">
                <a:solidFill>
                  <a:srgbClr val="FF0000"/>
                </a:solidFill>
                <a:latin typeface="Times New Roman" panose="02020603050405020304" pitchFamily="18" charset="0"/>
                <a:cs typeface="Times New Roman" panose="02020603050405020304" pitchFamily="18" charset="0"/>
              </a:rPr>
              <a:t>Query:</a:t>
            </a:r>
          </a:p>
          <a:p>
            <a:pPr marL="0" indent="0" algn="just">
              <a:lnSpc>
                <a:spcPct val="150000"/>
              </a:lnSpc>
              <a:buFont typeface="Arial" panose="020B0604020202020204" pitchFamily="34" charset="0"/>
              <a:buNone/>
            </a:pPr>
            <a:r>
              <a:rPr lang="en-IN" sz="2400" dirty="0" err="1" smtClean="0">
                <a:latin typeface="Times New Roman" panose="02020603050405020304" pitchFamily="18" charset="0"/>
                <a:cs typeface="Times New Roman" panose="02020603050405020304" pitchFamily="18" charset="0"/>
              </a:rPr>
              <a:t>db.items.find</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Font typeface="Arial" panose="020B0604020202020204" pitchFamily="34" charset="0"/>
              <a:buNone/>
            </a:pP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"category " </a:t>
            </a:r>
            <a:r>
              <a:rPr lang="en-IN"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"mobile" </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$or: [{ </a:t>
            </a:r>
            <a:r>
              <a:rPr lang="en-IN" sz="2400" dirty="0" err="1" smtClean="0">
                <a:latin typeface="Times New Roman" panose="02020603050405020304" pitchFamily="18" charset="0"/>
                <a:cs typeface="Times New Roman" panose="02020603050405020304" pitchFamily="18" charset="0"/>
              </a:rPr>
              <a:t>qty</a:t>
            </a:r>
            <a:r>
              <a:rPr lang="en-IN" sz="2400" dirty="0" smtClean="0">
                <a:latin typeface="Times New Roman" panose="02020603050405020304" pitchFamily="18" charset="0"/>
                <a:cs typeface="Times New Roman" panose="02020603050405020304" pitchFamily="18" charset="0"/>
              </a:rPr>
              <a:t>: { $</a:t>
            </a:r>
            <a:r>
              <a:rPr lang="en-IN" sz="2400" dirty="0" err="1" smtClean="0">
                <a:latin typeface="Times New Roman" panose="02020603050405020304" pitchFamily="18" charset="0"/>
                <a:cs typeface="Times New Roman" panose="02020603050405020304" pitchFamily="18" charset="0"/>
              </a:rPr>
              <a:t>lt</a:t>
            </a:r>
            <a:r>
              <a:rPr lang="en-IN" sz="2400" dirty="0" smtClean="0">
                <a:latin typeface="Times New Roman" panose="02020603050405020304" pitchFamily="18" charset="0"/>
                <a:cs typeface="Times New Roman" panose="02020603050405020304" pitchFamily="18" charset="0"/>
              </a:rPr>
              <a:t>: 20 } }, {</a:t>
            </a:r>
            <a:r>
              <a:rPr lang="en-US" sz="2400" dirty="0" smtClean="0">
                <a:latin typeface="Times New Roman" panose="02020603050405020304" pitchFamily="18" charset="0"/>
                <a:cs typeface="Times New Roman" panose="02020603050405020304" pitchFamily="18" charset="0"/>
              </a:rPr>
              <a:t>"title":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"$regex":'^s'</a:t>
            </a:r>
            <a:r>
              <a:rPr lang="en-IN" sz="2400" dirty="0" smtClean="0">
                <a:latin typeface="Times New Roman" panose="02020603050405020304" pitchFamily="18" charset="0"/>
                <a:cs typeface="Times New Roman" panose="02020603050405020304" pitchFamily="18" charset="0"/>
              </a:rPr>
              <a:t>}]</a:t>
            </a:r>
          </a:p>
          <a:p>
            <a:pPr marL="0" indent="0" algn="just">
              <a:lnSpc>
                <a:spcPct val="150000"/>
              </a:lnSpc>
              <a:buFont typeface="Arial" panose="020B0604020202020204" pitchFamily="34" charset="0"/>
              <a:buNone/>
            </a:pPr>
            <a:r>
              <a:rPr lang="en-IN"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1266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39271" y="893877"/>
            <a:ext cx="11152094" cy="5677252"/>
          </a:xfrm>
        </p:spPr>
        <p:txBody>
          <a:bodyPr>
            <a:normAutofit lnSpcReduction="10000"/>
          </a:bodyPr>
          <a:lstStyle/>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Update Document</a:t>
            </a:r>
          </a:p>
          <a:p>
            <a:pPr>
              <a:lnSpc>
                <a:spcPct val="150000"/>
              </a:lnSpc>
            </a:pPr>
            <a:r>
              <a:rPr lang="en-US" sz="2400" dirty="0">
                <a:latin typeface="Times New Roman" panose="02020603050405020304" pitchFamily="18" charset="0"/>
                <a:cs typeface="Times New Roman" panose="02020603050405020304" pitchFamily="18" charset="0"/>
              </a:rPr>
              <a:t>To update an existing document we can use the </a:t>
            </a:r>
            <a:r>
              <a:rPr lang="en-US" sz="2400" dirty="0" err="1">
                <a:latin typeface="Times New Roman" panose="02020603050405020304" pitchFamily="18" charset="0"/>
                <a:cs typeface="Times New Roman" panose="02020603050405020304" pitchFamily="18" charset="0"/>
              </a:rPr>
              <a:t>updateOne</a:t>
            </a:r>
            <a:r>
              <a:rPr lang="en-US" sz="2400" dirty="0">
                <a:latin typeface="Times New Roman" panose="02020603050405020304" pitchFamily="18" charset="0"/>
                <a:cs typeface="Times New Roman" panose="02020603050405020304" pitchFamily="18" charset="0"/>
              </a:rPr>
              <a:t>() or updateMany() methods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first parameter is a query object to define which document or documents should be updated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The second parameter is an object defining the updated data</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err="1">
                <a:solidFill>
                  <a:srgbClr val="0000FF"/>
                </a:solidFill>
                <a:latin typeface="Times New Roman" panose="02020603050405020304" pitchFamily="18" charset="0"/>
                <a:cs typeface="Times New Roman" panose="02020603050405020304" pitchFamily="18" charset="0"/>
              </a:rPr>
              <a:t>updateOne</a:t>
            </a:r>
            <a:r>
              <a:rPr lang="en-US" sz="2400" dirty="0">
                <a:solidFill>
                  <a:srgbClr val="0000FF"/>
                </a:solidFill>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updateOne</a:t>
            </a:r>
            <a:r>
              <a:rPr lang="en-US" sz="2400" dirty="0">
                <a:latin typeface="Times New Roman" panose="02020603050405020304" pitchFamily="18" charset="0"/>
                <a:cs typeface="Times New Roman" panose="02020603050405020304" pitchFamily="18" charset="0"/>
              </a:rPr>
              <a:t>() method will update the first document that is found matching the provided query</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err="1" smtClean="0">
                <a:solidFill>
                  <a:srgbClr val="FF0000"/>
                </a:solidFill>
                <a:latin typeface="Times New Roman" panose="02020603050405020304" pitchFamily="18" charset="0"/>
                <a:cs typeface="Times New Roman" panose="02020603050405020304" pitchFamily="18" charset="0"/>
              </a:rPr>
              <a:t>db.collectionname.updateOne</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smtClean="0">
                <a:solidFill>
                  <a:srgbClr val="FF0000"/>
                </a:solidFill>
                <a:latin typeface="Times New Roman" panose="02020603050405020304" pitchFamily="18" charset="0"/>
                <a:cs typeface="Times New Roman" panose="02020603050405020304" pitchFamily="18" charset="0"/>
              </a:rPr>
              <a:t>key: "value" </a:t>
            </a:r>
            <a:r>
              <a:rPr lang="en-US" sz="2400" dirty="0">
                <a:solidFill>
                  <a:srgbClr val="FF0000"/>
                </a:solidFill>
                <a:latin typeface="Times New Roman" panose="02020603050405020304" pitchFamily="18" charset="0"/>
                <a:cs typeface="Times New Roman" panose="02020603050405020304" pitchFamily="18" charset="0"/>
              </a:rPr>
              <a:t>}, { $set: { </a:t>
            </a:r>
            <a:r>
              <a:rPr lang="en-US" sz="2400" dirty="0" smtClean="0">
                <a:solidFill>
                  <a:srgbClr val="FF0000"/>
                </a:solidFill>
                <a:latin typeface="Times New Roman" panose="02020603050405020304" pitchFamily="18" charset="0"/>
                <a:cs typeface="Times New Roman" panose="02020603050405020304" pitchFamily="18" charset="0"/>
              </a:rPr>
              <a:t>key: new value </a:t>
            </a:r>
            <a:r>
              <a:rPr lang="en-US" sz="2400" dirty="0">
                <a:solidFill>
                  <a:srgbClr val="FF0000"/>
                </a:solidFill>
                <a:latin typeface="Times New Roman" panose="02020603050405020304" pitchFamily="18" charset="0"/>
                <a:cs typeface="Times New Roman" panose="02020603050405020304" pitchFamily="18" charset="0"/>
              </a:rPr>
              <a:t>} } ) </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9" name="Rectangle 1"/>
          <p:cNvSpPr>
            <a:spLocks noGrp="1" noChangeArrowheads="1"/>
          </p:cNvSpPr>
          <p:nvPr>
            <p:ph type="title"/>
          </p:nvPr>
        </p:nvSpPr>
        <p:spPr bwMode="auto">
          <a:xfrm>
            <a:off x="439271" y="211679"/>
            <a:ext cx="10488705"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MongoDB mongosh Update</a:t>
            </a:r>
          </a:p>
        </p:txBody>
      </p:sp>
    </p:spTree>
    <p:extLst>
      <p:ext uri="{BB962C8B-B14F-4D97-AF65-F5344CB8AC3E}">
        <p14:creationId xmlns:p14="http://schemas.microsoft.com/office/powerpoint/2010/main" val="1495592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141" y="215154"/>
            <a:ext cx="10856259" cy="6454587"/>
          </a:xfrm>
        </p:spPr>
        <p:txBody>
          <a:bodyPr>
            <a:normAutofit fontScale="77500" lnSpcReduction="20000"/>
          </a:bodyPr>
          <a:lstStyle/>
          <a:p>
            <a:pPr marL="0" indent="0">
              <a:lnSpc>
                <a:spcPct val="120000"/>
              </a:lnSpc>
              <a:buNone/>
            </a:pPr>
            <a:r>
              <a:rPr lang="en-US" sz="3100" dirty="0">
                <a:solidFill>
                  <a:srgbClr val="0000FF"/>
                </a:solidFill>
                <a:latin typeface="Times New Roman" panose="02020603050405020304" pitchFamily="18" charset="0"/>
                <a:cs typeface="Times New Roman" panose="02020603050405020304" pitchFamily="18" charset="0"/>
              </a:rPr>
              <a:t>Insert if not found</a:t>
            </a:r>
          </a:p>
          <a:p>
            <a:pPr>
              <a:lnSpc>
                <a:spcPct val="120000"/>
              </a:lnSpc>
            </a:pPr>
            <a:r>
              <a:rPr lang="en-US" sz="3100" dirty="0">
                <a:latin typeface="Times New Roman" panose="02020603050405020304" pitchFamily="18" charset="0"/>
                <a:cs typeface="Times New Roman" panose="02020603050405020304" pitchFamily="18" charset="0"/>
              </a:rPr>
              <a:t>If you would like to insert the document if it is not found, you can use the </a:t>
            </a:r>
            <a:r>
              <a:rPr lang="en-US" sz="3100" dirty="0" err="1">
                <a:latin typeface="Times New Roman" panose="02020603050405020304" pitchFamily="18" charset="0"/>
                <a:cs typeface="Times New Roman" panose="02020603050405020304" pitchFamily="18" charset="0"/>
              </a:rPr>
              <a:t>upsert</a:t>
            </a:r>
            <a:r>
              <a:rPr lang="en-US" sz="3100" dirty="0">
                <a:latin typeface="Times New Roman" panose="02020603050405020304" pitchFamily="18" charset="0"/>
                <a:cs typeface="Times New Roman" panose="02020603050405020304" pitchFamily="18" charset="0"/>
              </a:rPr>
              <a:t> option</a:t>
            </a:r>
            <a:r>
              <a:rPr lang="en-US" sz="3100" dirty="0" smtClean="0">
                <a:latin typeface="Times New Roman" panose="02020603050405020304" pitchFamily="18" charset="0"/>
                <a:cs typeface="Times New Roman" panose="02020603050405020304" pitchFamily="18" charset="0"/>
              </a:rPr>
              <a:t>.</a:t>
            </a:r>
            <a:endParaRPr lang="en-US" sz="3100" dirty="0">
              <a:latin typeface="Times New Roman" panose="02020603050405020304" pitchFamily="18" charset="0"/>
              <a:cs typeface="Times New Roman" panose="02020603050405020304" pitchFamily="18" charset="0"/>
            </a:endParaRPr>
          </a:p>
          <a:p>
            <a:pPr marL="0" indent="0">
              <a:lnSpc>
                <a:spcPct val="120000"/>
              </a:lnSpc>
              <a:buNone/>
            </a:pPr>
            <a:r>
              <a:rPr lang="en-US" sz="3100" dirty="0" smtClean="0">
                <a:solidFill>
                  <a:srgbClr val="FF0000"/>
                </a:solidFill>
                <a:latin typeface="Times New Roman" panose="02020603050405020304" pitchFamily="18" charset="0"/>
                <a:cs typeface="Times New Roman" panose="02020603050405020304" pitchFamily="18" charset="0"/>
              </a:rPr>
              <a:t>Query:</a:t>
            </a:r>
            <a:r>
              <a:rPr lang="en-US" sz="3100" dirty="0">
                <a:solidFill>
                  <a:srgbClr val="FF0000"/>
                </a:solidFill>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Update </a:t>
            </a:r>
            <a:r>
              <a:rPr lang="en-US" sz="3100" dirty="0">
                <a:latin typeface="Times New Roman" panose="02020603050405020304" pitchFamily="18" charset="0"/>
                <a:cs typeface="Times New Roman" panose="02020603050405020304" pitchFamily="18" charset="0"/>
              </a:rPr>
              <a:t>the document, but if not found insert it</a:t>
            </a:r>
            <a:r>
              <a:rPr lang="en-US" sz="3100"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sz="3100" dirty="0" err="1" smtClean="0">
                <a:latin typeface="Times New Roman" panose="02020603050405020304" pitchFamily="18" charset="0"/>
                <a:cs typeface="Times New Roman" panose="02020603050405020304" pitchFamily="18" charset="0"/>
              </a:rPr>
              <a:t>db.posts.updateOne</a:t>
            </a:r>
            <a:r>
              <a:rPr lang="en-US" sz="3100" dirty="0">
                <a:latin typeface="Times New Roman" panose="02020603050405020304" pitchFamily="18" charset="0"/>
                <a:cs typeface="Times New Roman" panose="02020603050405020304" pitchFamily="18" charset="0"/>
              </a:rPr>
              <a:t>( </a:t>
            </a:r>
          </a:p>
          <a:p>
            <a:pPr marL="0" indent="0">
              <a:buNone/>
            </a:pPr>
            <a:r>
              <a:rPr lang="en-US" sz="3100" dirty="0">
                <a:latin typeface="Times New Roman" panose="02020603050405020304" pitchFamily="18" charset="0"/>
                <a:cs typeface="Times New Roman" panose="02020603050405020304" pitchFamily="18" charset="0"/>
              </a:rPr>
              <a:t>  { title: "Canon EOS 90D" }, </a:t>
            </a:r>
          </a:p>
          <a:p>
            <a:pPr marL="0" indent="0">
              <a:buNone/>
            </a:pPr>
            <a:r>
              <a:rPr lang="en-US" sz="3100" dirty="0">
                <a:latin typeface="Times New Roman" panose="02020603050405020304" pitchFamily="18" charset="0"/>
                <a:cs typeface="Times New Roman" panose="02020603050405020304" pitchFamily="18" charset="0"/>
              </a:rPr>
              <a:t>  {</a:t>
            </a:r>
          </a:p>
          <a:p>
            <a:pPr marL="0" indent="0">
              <a:buNone/>
            </a:pPr>
            <a:r>
              <a:rPr lang="en-US" sz="3100" dirty="0">
                <a:latin typeface="Times New Roman" panose="02020603050405020304" pitchFamily="18" charset="0"/>
                <a:cs typeface="Times New Roman" panose="02020603050405020304" pitchFamily="18" charset="0"/>
              </a:rPr>
              <a:t>    $set: </a:t>
            </a:r>
            <a:endParaRPr lang="en-US" sz="3100" dirty="0" smtClean="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brand: '</a:t>
            </a:r>
            <a:r>
              <a:rPr lang="en-US" sz="3100" dirty="0" err="1">
                <a:latin typeface="Times New Roman" panose="02020603050405020304" pitchFamily="18" charset="0"/>
                <a:cs typeface="Times New Roman" panose="02020603050405020304" pitchFamily="18" charset="0"/>
              </a:rPr>
              <a:t>Canon</a:t>
            </a:r>
            <a:r>
              <a:rPr lang="en-US" sz="3100" dirty="0" err="1" smtClean="0">
                <a:latin typeface="Times New Roman" panose="02020603050405020304" pitchFamily="18" charset="0"/>
                <a:cs typeface="Times New Roman" panose="02020603050405020304" pitchFamily="18" charset="0"/>
              </a:rPr>
              <a:t>',category</a:t>
            </a:r>
            <a:r>
              <a:rPr lang="en-US" sz="3100" dirty="0">
                <a:latin typeface="Times New Roman" panose="02020603050405020304" pitchFamily="18" charset="0"/>
                <a:cs typeface="Times New Roman" panose="02020603050405020304" pitchFamily="18" charset="0"/>
              </a:rPr>
              <a:t>: '</a:t>
            </a:r>
            <a:r>
              <a:rPr lang="en-US" sz="3100" dirty="0" err="1">
                <a:latin typeface="Times New Roman" panose="02020603050405020304" pitchFamily="18" charset="0"/>
                <a:cs typeface="Times New Roman" panose="02020603050405020304" pitchFamily="18" charset="0"/>
              </a:rPr>
              <a:t>camera</a:t>
            </a:r>
            <a:r>
              <a:rPr lang="en-US" sz="3100" dirty="0" err="1" smtClean="0">
                <a:latin typeface="Times New Roman" panose="02020603050405020304" pitchFamily="18" charset="0"/>
                <a:cs typeface="Times New Roman" panose="02020603050405020304" pitchFamily="18" charset="0"/>
              </a:rPr>
              <a:t>',price</a:t>
            </a:r>
            <a:r>
              <a:rPr lang="en-US" sz="3100" dirty="0">
                <a:latin typeface="Times New Roman" panose="02020603050405020304" pitchFamily="18" charset="0"/>
                <a:cs typeface="Times New Roman" panose="02020603050405020304" pitchFamily="18" charset="0"/>
              </a:rPr>
              <a:t>: 119999,</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r>
              <a:rPr lang="en-US" sz="3100" dirty="0" err="1" smtClean="0">
                <a:latin typeface="Times New Roman" panose="02020603050405020304" pitchFamily="18" charset="0"/>
                <a:cs typeface="Times New Roman" panose="02020603050405020304" pitchFamily="18" charset="0"/>
              </a:rPr>
              <a:t>qty</a:t>
            </a: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10,display</a:t>
            </a: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3.0,storage</a:t>
            </a:r>
            <a:r>
              <a:rPr lang="en-US" sz="3100" dirty="0">
                <a:latin typeface="Times New Roman" panose="02020603050405020304" pitchFamily="18" charset="0"/>
                <a:cs typeface="Times New Roman" panose="02020603050405020304" pitchFamily="18" charset="0"/>
              </a:rPr>
              <a:t>: null,</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color</a:t>
            </a: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a:t>
            </a:r>
            <a:r>
              <a:rPr lang="en-US" sz="3100" dirty="0" err="1" smtClean="0">
                <a:latin typeface="Times New Roman" panose="02020603050405020304" pitchFamily="18" charset="0"/>
                <a:cs typeface="Times New Roman" panose="02020603050405020304" pitchFamily="18" charset="0"/>
              </a:rPr>
              <a:t>black','silver</a:t>
            </a:r>
            <a:r>
              <a:rPr lang="en-US" sz="3100" dirty="0" smtClean="0">
                <a:latin typeface="Times New Roman" panose="02020603050405020304" pitchFamily="18" charset="0"/>
                <a:cs typeface="Times New Roman" panose="02020603050405020304" pitchFamily="18" charset="0"/>
              </a:rPr>
              <a:t>']</a:t>
            </a: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a:t>
            </a:r>
            <a:r>
              <a:rPr lang="en-US" sz="3100" dirty="0" smtClean="0">
                <a:latin typeface="Times New Roman" panose="02020603050405020304" pitchFamily="18" charset="0"/>
                <a:cs typeface="Times New Roman" panose="02020603050405020304" pitchFamily="18" charset="0"/>
              </a:rPr>
              <a:t>}, </a:t>
            </a:r>
            <a:endParaRPr lang="en-US" sz="3100" dirty="0">
              <a:latin typeface="Times New Roman" panose="02020603050405020304" pitchFamily="18" charset="0"/>
              <a:cs typeface="Times New Roman" panose="02020603050405020304" pitchFamily="18" charset="0"/>
            </a:endParaRPr>
          </a:p>
          <a:p>
            <a:pPr marL="0" indent="0">
              <a:buNone/>
            </a:pPr>
            <a:r>
              <a:rPr lang="en-US" sz="3100" dirty="0">
                <a:latin typeface="Times New Roman" panose="02020603050405020304" pitchFamily="18" charset="0"/>
                <a:cs typeface="Times New Roman" panose="02020603050405020304" pitchFamily="18" charset="0"/>
              </a:rPr>
              <a:t>  { </a:t>
            </a:r>
            <a:r>
              <a:rPr lang="en-US" sz="3100" dirty="0" err="1">
                <a:latin typeface="Times New Roman" panose="02020603050405020304" pitchFamily="18" charset="0"/>
                <a:cs typeface="Times New Roman" panose="02020603050405020304" pitchFamily="18" charset="0"/>
              </a:rPr>
              <a:t>upsert</a:t>
            </a:r>
            <a:r>
              <a:rPr lang="en-US" sz="3100" dirty="0">
                <a:latin typeface="Times New Roman" panose="02020603050405020304" pitchFamily="18" charset="0"/>
                <a:cs typeface="Times New Roman" panose="02020603050405020304" pitchFamily="18" charset="0"/>
              </a:rPr>
              <a:t>: true }</a:t>
            </a:r>
          </a:p>
          <a:p>
            <a:pPr marL="0" indent="0">
              <a:buNone/>
            </a:pPr>
            <a:r>
              <a:rPr lang="en-US" sz="3100" dirty="0">
                <a:latin typeface="Times New Roman" panose="02020603050405020304" pitchFamily="18" charset="0"/>
                <a:cs typeface="Times New Roman" panose="02020603050405020304" pitchFamily="18" charset="0"/>
              </a:rPr>
              <a:t>)</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616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79294"/>
            <a:ext cx="4728882" cy="6320118"/>
          </a:xfrm>
        </p:spPr>
        <p:txBody>
          <a:bodyPr>
            <a:normAutofit lnSpcReduction="10000"/>
          </a:bodyPr>
          <a:lstStyle/>
          <a:p>
            <a:pPr marL="0" indent="0">
              <a:buNone/>
            </a:pPr>
            <a:r>
              <a:rPr lang="en-US" sz="2400" dirty="0" smtClean="0">
                <a:solidFill>
                  <a:srgbClr val="0000FF"/>
                </a:solidFill>
                <a:latin typeface="Times New Roman" panose="02020603050405020304" pitchFamily="18" charset="0"/>
                <a:cs typeface="Times New Roman" panose="02020603050405020304" pitchFamily="18" charset="0"/>
              </a:rPr>
              <a:t>Sample Dataset</a:t>
            </a:r>
          </a:p>
          <a:p>
            <a:pPr marL="0" indent="0">
              <a:buNone/>
            </a:pPr>
            <a:r>
              <a:rPr lang="en-IN" sz="2400" dirty="0" smtClean="0">
                <a:latin typeface="Times New Roman" panose="02020603050405020304" pitchFamily="18" charset="0"/>
                <a:cs typeface="Times New Roman" panose="02020603050405020304" pitchFamily="18" charset="0"/>
              </a:rPr>
              <a:t>db.students.insertMany</a:t>
            </a:r>
            <a:r>
              <a:rPr lang="en-IN" sz="2400" dirty="0" smtClean="0"/>
              <a:t>(</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"name": "Alice Johnson",</a:t>
            </a:r>
          </a:p>
          <a:p>
            <a:pPr marL="0" indent="0">
              <a:buNone/>
            </a:pPr>
            <a:r>
              <a:rPr lang="en-IN" sz="2400" dirty="0">
                <a:latin typeface="Times New Roman" panose="02020603050405020304" pitchFamily="18" charset="0"/>
                <a:cs typeface="Times New Roman" panose="02020603050405020304" pitchFamily="18" charset="0"/>
              </a:rPr>
              <a:t>    "age": 15,</a:t>
            </a:r>
          </a:p>
          <a:p>
            <a:pPr marL="0" indent="0">
              <a:buNone/>
            </a:pPr>
            <a:r>
              <a:rPr lang="en-IN" sz="2400" dirty="0">
                <a:latin typeface="Times New Roman" panose="02020603050405020304" pitchFamily="18" charset="0"/>
                <a:cs typeface="Times New Roman" panose="02020603050405020304" pitchFamily="18" charset="0"/>
              </a:rPr>
              <a:t>    "grade": 10,</a:t>
            </a:r>
          </a:p>
          <a:p>
            <a:pPr marL="0" indent="0">
              <a:buNone/>
            </a:pPr>
            <a:r>
              <a:rPr lang="en-IN" sz="2400" dirty="0">
                <a:latin typeface="Times New Roman" panose="02020603050405020304" pitchFamily="18" charset="0"/>
                <a:cs typeface="Times New Roman" panose="02020603050405020304" pitchFamily="18" charset="0"/>
              </a:rPr>
              <a:t>    "status": "active"</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"name": "Bob Smith",</a:t>
            </a:r>
          </a:p>
          <a:p>
            <a:pPr marL="0" indent="0">
              <a:buNone/>
            </a:pPr>
            <a:r>
              <a:rPr lang="en-IN" sz="2400" dirty="0">
                <a:latin typeface="Times New Roman" panose="02020603050405020304" pitchFamily="18" charset="0"/>
                <a:cs typeface="Times New Roman" panose="02020603050405020304" pitchFamily="18" charset="0"/>
              </a:rPr>
              <a:t>    "age": 16,</a:t>
            </a:r>
          </a:p>
          <a:p>
            <a:pPr marL="0" indent="0">
              <a:buNone/>
            </a:pPr>
            <a:r>
              <a:rPr lang="en-IN" sz="2400" dirty="0">
                <a:latin typeface="Times New Roman" panose="02020603050405020304" pitchFamily="18" charset="0"/>
                <a:cs typeface="Times New Roman" panose="02020603050405020304" pitchFamily="18" charset="0"/>
              </a:rPr>
              <a:t>    "grade": 11,</a:t>
            </a:r>
          </a:p>
          <a:p>
            <a:pPr marL="0" indent="0">
              <a:buNone/>
            </a:pPr>
            <a:r>
              <a:rPr lang="en-IN" sz="2400" dirty="0">
                <a:latin typeface="Times New Roman" panose="02020603050405020304" pitchFamily="18" charset="0"/>
                <a:cs typeface="Times New Roman" panose="02020603050405020304" pitchFamily="18" charset="0"/>
              </a:rPr>
              <a:t>    "status": "active"</a:t>
            </a: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060141" y="179294"/>
            <a:ext cx="5293659" cy="5997669"/>
          </a:xfrm>
        </p:spPr>
        <p:txBody>
          <a:bodyPr>
            <a:normAutofit lnSpcReduction="10000"/>
          </a:bodyPr>
          <a:lstStyle/>
          <a:p>
            <a:pPr marL="0" indent="0">
              <a:buNone/>
            </a:pPr>
            <a:r>
              <a:rPr lang="en-IN" dirty="0">
                <a:solidFill>
                  <a:srgbClr val="0000FF"/>
                </a:solidFill>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a:t>
            </a:r>
          </a:p>
          <a:p>
            <a:pPr marL="0" indent="0">
              <a:buNone/>
            </a:pPr>
            <a:r>
              <a:rPr lang="en-IN" sz="2600" dirty="0">
                <a:latin typeface="Times New Roman" panose="02020603050405020304" pitchFamily="18" charset="0"/>
                <a:cs typeface="Times New Roman" panose="02020603050405020304" pitchFamily="18" charset="0"/>
              </a:rPr>
              <a:t>    "name": "Charlie Davis",</a:t>
            </a:r>
          </a:p>
          <a:p>
            <a:pPr marL="0" indent="0">
              <a:buNone/>
            </a:pPr>
            <a:r>
              <a:rPr lang="en-IN" sz="2600" dirty="0">
                <a:latin typeface="Times New Roman" panose="02020603050405020304" pitchFamily="18" charset="0"/>
                <a:cs typeface="Times New Roman" panose="02020603050405020304" pitchFamily="18" charset="0"/>
              </a:rPr>
              <a:t>    "age": 15,</a:t>
            </a:r>
          </a:p>
          <a:p>
            <a:pPr marL="0" indent="0">
              <a:buNone/>
            </a:pPr>
            <a:r>
              <a:rPr lang="en-IN" sz="2600" dirty="0">
                <a:latin typeface="Times New Roman" panose="02020603050405020304" pitchFamily="18" charset="0"/>
                <a:cs typeface="Times New Roman" panose="02020603050405020304" pitchFamily="18" charset="0"/>
              </a:rPr>
              <a:t>    "grade": 10,</a:t>
            </a:r>
          </a:p>
          <a:p>
            <a:pPr marL="0" indent="0">
              <a:buNone/>
            </a:pPr>
            <a:r>
              <a:rPr lang="en-IN" sz="2600" dirty="0">
                <a:latin typeface="Times New Roman" panose="02020603050405020304" pitchFamily="18" charset="0"/>
                <a:cs typeface="Times New Roman" panose="02020603050405020304" pitchFamily="18" charset="0"/>
              </a:rPr>
              <a:t>    "status": "active"</a:t>
            </a: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r>
              <a:rPr lang="en-IN" sz="2600" dirty="0">
                <a:latin typeface="Times New Roman" panose="02020603050405020304" pitchFamily="18" charset="0"/>
                <a:cs typeface="Times New Roman" panose="02020603050405020304" pitchFamily="18" charset="0"/>
              </a:rPr>
              <a:t>    "name": "Diana Evans",</a:t>
            </a:r>
          </a:p>
          <a:p>
            <a:pPr marL="0" indent="0">
              <a:buNone/>
            </a:pPr>
            <a:r>
              <a:rPr lang="en-IN" sz="2600" dirty="0">
                <a:latin typeface="Times New Roman" panose="02020603050405020304" pitchFamily="18" charset="0"/>
                <a:cs typeface="Times New Roman" panose="02020603050405020304" pitchFamily="18" charset="0"/>
              </a:rPr>
              <a:t>    "age": 17,</a:t>
            </a:r>
          </a:p>
          <a:p>
            <a:pPr marL="0" indent="0">
              <a:buNone/>
            </a:pPr>
            <a:r>
              <a:rPr lang="en-IN" sz="2600" dirty="0">
                <a:latin typeface="Times New Roman" panose="02020603050405020304" pitchFamily="18" charset="0"/>
                <a:cs typeface="Times New Roman" panose="02020603050405020304" pitchFamily="18" charset="0"/>
              </a:rPr>
              <a:t>    "grade": 12,</a:t>
            </a:r>
          </a:p>
          <a:p>
            <a:pPr marL="0" indent="0">
              <a:buNone/>
            </a:pPr>
            <a:r>
              <a:rPr lang="en-IN" sz="2600" dirty="0">
                <a:latin typeface="Times New Roman" panose="02020603050405020304" pitchFamily="18" charset="0"/>
                <a:cs typeface="Times New Roman" panose="02020603050405020304" pitchFamily="18" charset="0"/>
              </a:rPr>
              <a:t>    "status": "graduated"</a:t>
            </a:r>
          </a:p>
          <a:p>
            <a:pPr marL="0" indent="0">
              <a:buNone/>
            </a:pPr>
            <a:r>
              <a:rPr lang="en-IN" sz="2600" dirty="0">
                <a:latin typeface="Times New Roman" panose="02020603050405020304" pitchFamily="18" charset="0"/>
                <a:cs typeface="Times New Roman" panose="02020603050405020304" pitchFamily="18" charset="0"/>
              </a:rPr>
              <a:t>  }</a:t>
            </a:r>
          </a:p>
          <a:p>
            <a:pPr marL="0" indent="0">
              <a:buNone/>
            </a:pPr>
            <a:r>
              <a:rPr lang="en-IN" sz="2600" dirty="0" smtClean="0">
                <a:latin typeface="Times New Roman" panose="02020603050405020304" pitchFamily="18" charset="0"/>
                <a:cs typeface="Times New Roman" panose="02020603050405020304" pitchFamily="18" charset="0"/>
              </a:rPr>
              <a:t>])</a:t>
            </a:r>
            <a:endParaRPr lang="en-IN" sz="2600" dirty="0"/>
          </a:p>
        </p:txBody>
      </p:sp>
    </p:spTree>
    <p:extLst>
      <p:ext uri="{BB962C8B-B14F-4D97-AF65-F5344CB8AC3E}">
        <p14:creationId xmlns:p14="http://schemas.microsoft.com/office/powerpoint/2010/main" val="27042270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510988"/>
            <a:ext cx="10515600" cy="5665975"/>
          </a:xfrm>
        </p:spPr>
        <p:txBody>
          <a:bodyPr>
            <a:noAutofit/>
          </a:bodyPr>
          <a:lstStyle/>
          <a:p>
            <a:pPr marL="0" indent="0">
              <a:buNone/>
            </a:pPr>
            <a:r>
              <a:rPr lang="en-IN" sz="2400" dirty="0" err="1">
                <a:solidFill>
                  <a:srgbClr val="0000FF"/>
                </a:solidFill>
                <a:latin typeface="Times New Roman" panose="02020603050405020304" pitchFamily="18" charset="0"/>
                <a:cs typeface="Times New Roman" panose="02020603050405020304" pitchFamily="18" charset="0"/>
              </a:rPr>
              <a:t>updateMany</a:t>
            </a:r>
            <a:r>
              <a:rPr lang="en-IN" sz="2400" dirty="0">
                <a:solidFill>
                  <a:srgbClr val="0000FF"/>
                </a:solidFill>
                <a:latin typeface="Times New Roman" panose="02020603050405020304" pitchFamily="18" charset="0"/>
                <a:cs typeface="Times New Roman" panose="02020603050405020304" pitchFamily="18" charset="0"/>
              </a:rPr>
              <a:t>() Query</a:t>
            </a:r>
          </a:p>
          <a:p>
            <a:r>
              <a:rPr lang="en-IN" sz="2400" dirty="0">
                <a:latin typeface="Times New Roman" panose="02020603050405020304" pitchFamily="18" charset="0"/>
                <a:cs typeface="Times New Roman" panose="02020603050405020304" pitchFamily="18" charset="0"/>
              </a:rPr>
              <a:t>To promote all students in grade 10 to grade 11 and update their status to "promoted", </a:t>
            </a:r>
            <a:endParaRPr lang="en-IN" sz="2400" dirty="0" smtClean="0">
              <a:latin typeface="Times New Roman" panose="02020603050405020304" pitchFamily="18" charset="0"/>
              <a:cs typeface="Times New Roman" panose="02020603050405020304" pitchFamily="18" charset="0"/>
            </a:endParaRPr>
          </a:p>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Query</a:t>
            </a:r>
            <a:endParaRPr lang="en-IN" sz="2400" dirty="0">
              <a:solidFill>
                <a:srgbClr val="FF0000"/>
              </a:solidFill>
              <a:latin typeface="Times New Roman" panose="02020603050405020304" pitchFamily="18" charset="0"/>
              <a:cs typeface="Times New Roman" panose="02020603050405020304" pitchFamily="18" charset="0"/>
            </a:endParaRPr>
          </a:p>
          <a:p>
            <a:pPr marL="0" indent="0">
              <a:buNone/>
            </a:pPr>
            <a:r>
              <a:rPr lang="en-IN" sz="2400" dirty="0" err="1" smtClean="0">
                <a:latin typeface="Times New Roman" panose="02020603050405020304" pitchFamily="18" charset="0"/>
                <a:cs typeface="Times New Roman" panose="02020603050405020304" pitchFamily="18" charset="0"/>
              </a:rPr>
              <a:t>db.students.updateMany</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 grade: 10 }, // Filter: Select students in grade 10</a:t>
            </a:r>
          </a:p>
          <a:p>
            <a:pPr marL="0" indent="0">
              <a:buNone/>
            </a:pPr>
            <a:r>
              <a:rPr lang="en-IN" sz="2400" dirty="0">
                <a:latin typeface="Times New Roman" panose="02020603050405020304" pitchFamily="18" charset="0"/>
                <a:cs typeface="Times New Roman" panose="02020603050405020304" pitchFamily="18" charset="0"/>
              </a:rPr>
              <a:t>   { </a:t>
            </a:r>
          </a:p>
          <a:p>
            <a:pPr marL="0" indent="0">
              <a:buNone/>
            </a:pPr>
            <a:r>
              <a:rPr lang="en-IN" sz="2400" dirty="0">
                <a:latin typeface="Times New Roman" panose="02020603050405020304" pitchFamily="18" charset="0"/>
                <a:cs typeface="Times New Roman" panose="02020603050405020304" pitchFamily="18" charset="0"/>
              </a:rPr>
              <a:t>      $set: { </a:t>
            </a:r>
          </a:p>
          <a:p>
            <a:pPr marL="0" indent="0">
              <a:buNone/>
            </a:pPr>
            <a:r>
              <a:rPr lang="en-IN" sz="2400" dirty="0">
                <a:latin typeface="Times New Roman" panose="02020603050405020304" pitchFamily="18" charset="0"/>
                <a:cs typeface="Times New Roman" panose="02020603050405020304" pitchFamily="18" charset="0"/>
              </a:rPr>
              <a:t>         grade: 11,</a:t>
            </a:r>
          </a:p>
          <a:p>
            <a:pPr marL="0" indent="0">
              <a:buNone/>
            </a:pPr>
            <a:r>
              <a:rPr lang="en-IN" sz="2400" dirty="0">
                <a:latin typeface="Times New Roman" panose="02020603050405020304" pitchFamily="18" charset="0"/>
                <a:cs typeface="Times New Roman" panose="02020603050405020304" pitchFamily="18" charset="0"/>
              </a:rPr>
              <a:t>         status: "promoted"</a:t>
            </a:r>
          </a:p>
          <a:p>
            <a:pPr marL="0" indent="0">
              <a:buNone/>
            </a:pPr>
            <a:r>
              <a:rPr lang="en-IN" sz="2400" dirty="0">
                <a:latin typeface="Times New Roman" panose="02020603050405020304" pitchFamily="18" charset="0"/>
                <a:cs typeface="Times New Roman" panose="02020603050405020304" pitchFamily="18" charset="0"/>
              </a:rPr>
              <a:t>      } </a:t>
            </a: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57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4329"/>
            <a:ext cx="10515600" cy="4482634"/>
          </a:xfrm>
        </p:spPr>
        <p:txBody>
          <a:bodyPr>
            <a:normAutofit/>
          </a:bodyPr>
          <a:lstStyle/>
          <a:p>
            <a:pPr algn="just">
              <a:lnSpc>
                <a:spcPct val="200000"/>
              </a:lnSpc>
            </a:pPr>
            <a:r>
              <a:rPr lang="en-US" sz="2400" dirty="0">
                <a:latin typeface="Times New Roman" panose="02020603050405020304" pitchFamily="18" charset="0"/>
                <a:cs typeface="Times New Roman" panose="02020603050405020304" pitchFamily="18" charset="0"/>
              </a:rPr>
              <a:t>In MongoDB, you can use the deleteMany() or deleteOne() method to delete documents from a collection based on a filter. Here's how each method works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00FF"/>
                </a:solidFill>
                <a:latin typeface="Times New Roman" panose="02020603050405020304" pitchFamily="18" charset="0"/>
                <a:cs typeface="Times New Roman" panose="02020603050405020304" pitchFamily="18" charset="0"/>
              </a:rPr>
              <a:t>deleteOne</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Deletes only the first document that matches the filter.</a:t>
            </a:r>
          </a:p>
          <a:p>
            <a:pPr marL="0" indent="0" algn="just">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00FF"/>
                </a:solidFill>
                <a:latin typeface="Times New Roman" panose="02020603050405020304" pitchFamily="18" charset="0"/>
                <a:cs typeface="Times New Roman" panose="02020603050405020304" pitchFamily="18" charset="0"/>
              </a:rPr>
              <a:t>deleteMany</a:t>
            </a:r>
            <a:r>
              <a:rPr lang="en-US" sz="2400" dirty="0">
                <a:solidFill>
                  <a:srgbClr val="0000FF"/>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Deletes all documents that match the filter.</a:t>
            </a:r>
          </a:p>
          <a:p>
            <a:pPr marL="0" indent="0" algn="just">
              <a:lnSpc>
                <a:spcPct val="200000"/>
              </a:lnSpc>
              <a:buNone/>
            </a:pPr>
            <a:endParaRPr lang="en-US" sz="24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title"/>
          </p:nvPr>
        </p:nvSpPr>
        <p:spPr bwMode="auto">
          <a:xfrm>
            <a:off x="838200" y="740596"/>
            <a:ext cx="10515600" cy="6821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7030A0"/>
                </a:solidFill>
                <a:effectLst/>
                <a:latin typeface="Times New Roman" panose="02020603050405020304" pitchFamily="18" charset="0"/>
                <a:cs typeface="Times New Roman" panose="02020603050405020304" pitchFamily="18" charset="0"/>
              </a:rPr>
              <a:t>MongoDB mongosh Delete</a:t>
            </a:r>
          </a:p>
        </p:txBody>
      </p:sp>
    </p:spTree>
    <p:extLst>
      <p:ext uri="{BB962C8B-B14F-4D97-AF65-F5344CB8AC3E}">
        <p14:creationId xmlns:p14="http://schemas.microsoft.com/office/powerpoint/2010/main" val="871278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5836"/>
            <a:ext cx="10515600" cy="6320118"/>
          </a:xfrm>
        </p:spPr>
        <p:txBody>
          <a:bodyPr/>
          <a:lstStyle/>
          <a:p>
            <a:pPr marL="0" indent="0">
              <a:buNone/>
            </a:pPr>
            <a:r>
              <a:rPr lang="en-US" sz="2400" dirty="0">
                <a:solidFill>
                  <a:srgbClr val="0000FF"/>
                </a:solidFill>
                <a:latin typeface="Times New Roman" panose="02020603050405020304" pitchFamily="18" charset="0"/>
                <a:cs typeface="Times New Roman" panose="02020603050405020304" pitchFamily="18" charset="0"/>
              </a:rPr>
              <a:t>deleteOne</a:t>
            </a:r>
            <a:r>
              <a:rPr lang="en-US" sz="2400" dirty="0" smtClean="0">
                <a:solidFill>
                  <a:srgbClr val="0000FF"/>
                </a:solidFill>
                <a:latin typeface="Times New Roman" panose="02020603050405020304" pitchFamily="18" charset="0"/>
                <a:cs typeface="Times New Roman" panose="02020603050405020304" pitchFamily="18" charset="0"/>
              </a:rPr>
              <a:t>()</a:t>
            </a:r>
            <a:endParaRPr lang="en-US" sz="24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If you only want to delete a single document, you can use deleteOne(). For example, suppose you want to delete the first student who is "active</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Query:</a:t>
            </a:r>
            <a:endParaRPr lang="en-US" sz="2400"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db.students.deleteOne</a:t>
            </a:r>
            <a:r>
              <a:rPr lang="en-US" sz="2400" dirty="0">
                <a:latin typeface="Times New Roman" panose="02020603050405020304" pitchFamily="18" charset="0"/>
                <a:cs typeface="Times New Roman" panose="02020603050405020304" pitchFamily="18" charset="0"/>
              </a:rPr>
              <a:t>({ status: "active" </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deleteMany() </a:t>
            </a:r>
            <a:endParaRPr lang="en-US" sz="2400" dirty="0" smtClean="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Suppose </a:t>
            </a:r>
            <a:r>
              <a:rPr lang="en-US" sz="2400" dirty="0">
                <a:latin typeface="Times New Roman" panose="02020603050405020304" pitchFamily="18" charset="0"/>
                <a:cs typeface="Times New Roman" panose="02020603050405020304" pitchFamily="18" charset="0"/>
              </a:rPr>
              <a:t>you have a students collection, and you want to delete all students who have graduated (status: "graduated</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Query:</a:t>
            </a:r>
          </a:p>
          <a:p>
            <a:pPr marL="0" indent="0">
              <a:lnSpc>
                <a:spcPct val="150000"/>
              </a:lnSpc>
              <a:buNone/>
            </a:pPr>
            <a:r>
              <a:rPr lang="en-IN" sz="2400" dirty="0" smtClean="0">
                <a:latin typeface="Times New Roman" panose="02020603050405020304" pitchFamily="18" charset="0"/>
                <a:cs typeface="Times New Roman" panose="02020603050405020304" pitchFamily="18" charset="0"/>
              </a:rPr>
              <a:t>	db.students.deleteMany</a:t>
            </a:r>
            <a:r>
              <a:rPr lang="en-IN" sz="2400" dirty="0">
                <a:latin typeface="Times New Roman" panose="02020603050405020304" pitchFamily="18" charset="0"/>
                <a:cs typeface="Times New Roman" panose="02020603050405020304" pitchFamily="18" charset="0"/>
              </a:rPr>
              <a:t>({ status: "graduated" })</a:t>
            </a:r>
            <a:endParaRPr lang="en-US" sz="2400" dirty="0">
              <a:latin typeface="Times New Roman" panose="02020603050405020304" pitchFamily="18" charset="0"/>
              <a:cs typeface="Times New Roman" panose="02020603050405020304" pitchFamily="18" charset="0"/>
            </a:endParaRPr>
          </a:p>
          <a:p>
            <a:pPr marL="0" indent="0">
              <a:buNone/>
            </a:pPr>
            <a:endParaRPr lang="en-US" dirty="0">
              <a:solidFill>
                <a:srgbClr val="0000FF"/>
              </a:solidFill>
            </a:endParaRPr>
          </a:p>
        </p:txBody>
      </p:sp>
    </p:spTree>
    <p:extLst>
      <p:ext uri="{BB962C8B-B14F-4D97-AF65-F5344CB8AC3E}">
        <p14:creationId xmlns:p14="http://schemas.microsoft.com/office/powerpoint/2010/main" val="3670489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463"/>
          </a:xfrm>
        </p:spPr>
        <p:txBody>
          <a:bodyPr>
            <a:normAutofit/>
          </a:bodyPr>
          <a:lstStyle/>
          <a:p>
            <a:r>
              <a:rPr lang="en-US" sz="3600" dirty="0" smtClean="0">
                <a:solidFill>
                  <a:srgbClr val="7030A0"/>
                </a:solidFill>
                <a:latin typeface="Times New Roman" panose="02020603050405020304" pitchFamily="18" charset="0"/>
                <a:cs typeface="Times New Roman" panose="02020603050405020304" pitchFamily="18" charset="0"/>
              </a:rPr>
              <a:t>How MongoDB Works</a:t>
            </a:r>
            <a:endParaRPr lang="en-IN" sz="3600"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103530" y="1332566"/>
            <a:ext cx="9107270" cy="5095128"/>
          </a:xfrm>
          <a:prstGeom prst="rect">
            <a:avLst/>
          </a:prstGeom>
        </p:spPr>
      </p:pic>
    </p:spTree>
    <p:extLst>
      <p:ext uri="{BB962C8B-B14F-4D97-AF65-F5344CB8AC3E}">
        <p14:creationId xmlns:p14="http://schemas.microsoft.com/office/powerpoint/2010/main" val="3745490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024"/>
            <a:ext cx="10515600" cy="5674939"/>
          </a:xfrm>
        </p:spPr>
        <p:txBody>
          <a:bodyPr>
            <a:normAutofit/>
          </a:bodyPr>
          <a:lstStyle/>
          <a:p>
            <a:pPr marL="0" indent="0">
              <a:lnSpc>
                <a:spcPct val="200000"/>
              </a:lnSpc>
              <a:buNone/>
            </a:pPr>
            <a:r>
              <a:rPr lang="en-US" sz="2400" dirty="0" smtClean="0">
                <a:solidFill>
                  <a:srgbClr val="0000FF"/>
                </a:solidFill>
                <a:latin typeface="Times New Roman" panose="02020603050405020304" pitchFamily="18" charset="0"/>
                <a:cs typeface="Times New Roman" panose="02020603050405020304" pitchFamily="18" charset="0"/>
              </a:rPr>
              <a:t>Deleting </a:t>
            </a:r>
            <a:r>
              <a:rPr lang="en-US" sz="2400" dirty="0">
                <a:solidFill>
                  <a:srgbClr val="0000FF"/>
                </a:solidFill>
                <a:latin typeface="Times New Roman" panose="02020603050405020304" pitchFamily="18" charset="0"/>
                <a:cs typeface="Times New Roman" panose="02020603050405020304" pitchFamily="18" charset="0"/>
              </a:rPr>
              <a:t>All Documents in a Collection</a:t>
            </a:r>
          </a:p>
          <a:p>
            <a:pPr>
              <a:lnSpc>
                <a:spcPct val="200000"/>
              </a:lnSpc>
            </a:pPr>
            <a:r>
              <a:rPr lang="en-US" sz="2400" dirty="0">
                <a:latin typeface="Times New Roman" panose="02020603050405020304" pitchFamily="18" charset="0"/>
                <a:cs typeface="Times New Roman" panose="02020603050405020304" pitchFamily="18" charset="0"/>
              </a:rPr>
              <a:t>If you want to delete all documents in a collection, you can pass an empty filter {} to deleteMany</a:t>
            </a:r>
            <a:r>
              <a:rPr lang="en-US" sz="24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2400" dirty="0" smtClean="0">
                <a:solidFill>
                  <a:srgbClr val="FF0000"/>
                </a:solidFill>
                <a:latin typeface="Times New Roman" panose="02020603050405020304" pitchFamily="18" charset="0"/>
                <a:cs typeface="Times New Roman" panose="02020603050405020304" pitchFamily="18" charset="0"/>
              </a:rPr>
              <a:t>Query:</a:t>
            </a:r>
            <a:endParaRPr lang="en-US" sz="2400" dirty="0">
              <a:solidFill>
                <a:srgbClr val="FF0000"/>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db.students.deleteMany</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939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0993"/>
          </a:xfrm>
        </p:spPr>
        <p:txBody>
          <a:bodyPr>
            <a:normAutofit/>
          </a:bodyPr>
          <a:lstStyle/>
          <a:p>
            <a:r>
              <a:rPr lang="en-IN" sz="3600" dirty="0">
                <a:solidFill>
                  <a:srgbClr val="7030A0"/>
                </a:solidFill>
                <a:latin typeface="Times New Roman" panose="02020603050405020304" pitchFamily="18" charset="0"/>
                <a:cs typeface="Times New Roman" panose="02020603050405020304" pitchFamily="18" charset="0"/>
              </a:rPr>
              <a:t>MongoDB Query </a:t>
            </a:r>
            <a:r>
              <a:rPr lang="en-IN" sz="3600" dirty="0" smtClean="0">
                <a:solidFill>
                  <a:srgbClr val="7030A0"/>
                </a:solidFill>
                <a:latin typeface="Times New Roman" panose="02020603050405020304" pitchFamily="18" charset="0"/>
                <a:cs typeface="Times New Roman" panose="02020603050405020304" pitchFamily="18" charset="0"/>
              </a:rPr>
              <a:t>Operators</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6800"/>
            <a:ext cx="10515600" cy="5513294"/>
          </a:xfrm>
        </p:spPr>
        <p:txBody>
          <a:bodyPr>
            <a:no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MongoDB Query Operators</a:t>
            </a:r>
          </a:p>
          <a:p>
            <a:r>
              <a:rPr lang="en-US" sz="2400" dirty="0">
                <a:latin typeface="Times New Roman" panose="02020603050405020304" pitchFamily="18" charset="0"/>
                <a:cs typeface="Times New Roman" panose="02020603050405020304" pitchFamily="18" charset="0"/>
              </a:rPr>
              <a:t>There are many query operators that can be used to compare and reference document fields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solidFill>
                  <a:srgbClr val="0000FF"/>
                </a:solidFill>
                <a:latin typeface="Times New Roman" panose="02020603050405020304" pitchFamily="18" charset="0"/>
                <a:cs typeface="Times New Roman" panose="02020603050405020304" pitchFamily="18" charset="0"/>
              </a:rPr>
              <a:t>Comparison</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following operators can be used in queries to compare values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eq</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Values are equal</a:t>
            </a:r>
          </a:p>
          <a:p>
            <a:pPr lvl="1"/>
            <a:r>
              <a:rPr lang="en-US" dirty="0">
                <a:solidFill>
                  <a:srgbClr val="FF0000"/>
                </a:solidFill>
                <a:latin typeface="Times New Roman" panose="02020603050405020304" pitchFamily="18" charset="0"/>
                <a:cs typeface="Times New Roman" panose="02020603050405020304" pitchFamily="18" charset="0"/>
              </a:rPr>
              <a:t>$ne: </a:t>
            </a:r>
            <a:r>
              <a:rPr lang="en-US" dirty="0">
                <a:latin typeface="Times New Roman" panose="02020603050405020304" pitchFamily="18" charset="0"/>
                <a:cs typeface="Times New Roman" panose="02020603050405020304" pitchFamily="18" charset="0"/>
              </a:rPr>
              <a:t>Values are not equal</a:t>
            </a:r>
          </a:p>
          <a:p>
            <a:pPr lvl="1"/>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gt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 is greater than another value</a:t>
            </a:r>
          </a:p>
          <a:p>
            <a:pPr lvl="1"/>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gte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 is greater than or equal to another value</a:t>
            </a:r>
          </a:p>
          <a:p>
            <a:pPr lvl="1"/>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 is less than another value</a:t>
            </a:r>
          </a:p>
          <a:p>
            <a:pPr lvl="1"/>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lte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Value is less than or equal to another value</a:t>
            </a:r>
          </a:p>
          <a:p>
            <a:pPr lvl="1"/>
            <a:r>
              <a:rPr lang="en-US" dirty="0">
                <a:solidFill>
                  <a:srgbClr val="FF0000"/>
                </a:solidFill>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Value is matched within an array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293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7576"/>
            <a:ext cx="10515600" cy="6606989"/>
          </a:xfrm>
        </p:spPr>
        <p:txBody>
          <a:bodyPr>
            <a:noAutofit/>
          </a:bodyPr>
          <a:lstStyle/>
          <a:p>
            <a:pPr marL="0" indent="0">
              <a:lnSpc>
                <a:spcPct val="150000"/>
              </a:lnSpc>
              <a:buNone/>
            </a:pPr>
            <a:r>
              <a:rPr lang="en-US" sz="2300" dirty="0">
                <a:solidFill>
                  <a:srgbClr val="0000FF"/>
                </a:solidFill>
                <a:latin typeface="Times New Roman" panose="02020603050405020304" pitchFamily="18" charset="0"/>
                <a:cs typeface="Times New Roman" panose="02020603050405020304" pitchFamily="18" charset="0"/>
              </a:rPr>
              <a:t>Logical</a:t>
            </a:r>
          </a:p>
          <a:p>
            <a:pPr>
              <a:lnSpc>
                <a:spcPct val="150000"/>
              </a:lnSpc>
            </a:pPr>
            <a:r>
              <a:rPr lang="en-US" sz="2300" dirty="0">
                <a:latin typeface="Times New Roman" panose="02020603050405020304" pitchFamily="18" charset="0"/>
                <a:cs typeface="Times New Roman" panose="02020603050405020304" pitchFamily="18" charset="0"/>
              </a:rPr>
              <a:t>The following operators can logically compare multiple queries</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$and: </a:t>
            </a:r>
            <a:r>
              <a:rPr lang="en-US" sz="2300" dirty="0">
                <a:latin typeface="Times New Roman" panose="02020603050405020304" pitchFamily="18" charset="0"/>
                <a:cs typeface="Times New Roman" panose="02020603050405020304" pitchFamily="18" charset="0"/>
              </a:rPr>
              <a:t>Returns documents where both queries match</a:t>
            </a: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$or: </a:t>
            </a:r>
            <a:r>
              <a:rPr lang="en-US" sz="2300" dirty="0">
                <a:latin typeface="Times New Roman" panose="02020603050405020304" pitchFamily="18" charset="0"/>
                <a:cs typeface="Times New Roman" panose="02020603050405020304" pitchFamily="18" charset="0"/>
              </a:rPr>
              <a:t>Returns documents where either query matches</a:t>
            </a: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$nor: </a:t>
            </a:r>
            <a:r>
              <a:rPr lang="en-US" sz="2300" dirty="0">
                <a:latin typeface="Times New Roman" panose="02020603050405020304" pitchFamily="18" charset="0"/>
                <a:cs typeface="Times New Roman" panose="02020603050405020304" pitchFamily="18" charset="0"/>
              </a:rPr>
              <a:t>Returns documents where both queries fail to match</a:t>
            </a: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$not: </a:t>
            </a:r>
            <a:r>
              <a:rPr lang="en-US" sz="2300" dirty="0">
                <a:latin typeface="Times New Roman" panose="02020603050405020304" pitchFamily="18" charset="0"/>
                <a:cs typeface="Times New Roman" panose="02020603050405020304" pitchFamily="18" charset="0"/>
              </a:rPr>
              <a:t>Returns documents where the query does not match</a:t>
            </a:r>
          </a:p>
          <a:p>
            <a:pPr marL="0" indent="0">
              <a:lnSpc>
                <a:spcPct val="150000"/>
              </a:lnSpc>
              <a:buNone/>
            </a:pPr>
            <a:r>
              <a:rPr lang="en-US" sz="2300" dirty="0">
                <a:solidFill>
                  <a:srgbClr val="0000FF"/>
                </a:solidFill>
                <a:latin typeface="Times New Roman" panose="02020603050405020304" pitchFamily="18" charset="0"/>
                <a:cs typeface="Times New Roman" panose="02020603050405020304" pitchFamily="18" charset="0"/>
              </a:rPr>
              <a:t>Evaluation</a:t>
            </a:r>
          </a:p>
          <a:p>
            <a:pPr>
              <a:lnSpc>
                <a:spcPct val="150000"/>
              </a:lnSpc>
            </a:pPr>
            <a:r>
              <a:rPr lang="en-US" sz="2300" dirty="0">
                <a:latin typeface="Times New Roman" panose="02020603050405020304" pitchFamily="18" charset="0"/>
                <a:cs typeface="Times New Roman" panose="02020603050405020304" pitchFamily="18" charset="0"/>
              </a:rPr>
              <a:t>The following operators assist in evaluating documents</a:t>
            </a:r>
            <a:r>
              <a:rPr lang="en-US" sz="2300" dirty="0" smtClean="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$regex: </a:t>
            </a:r>
            <a:r>
              <a:rPr lang="en-US" sz="2300" dirty="0">
                <a:latin typeface="Times New Roman" panose="02020603050405020304" pitchFamily="18" charset="0"/>
                <a:cs typeface="Times New Roman" panose="02020603050405020304" pitchFamily="18" charset="0"/>
              </a:rPr>
              <a:t>Allows the use of regular expressions when evaluating field values</a:t>
            </a: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$text: </a:t>
            </a:r>
            <a:r>
              <a:rPr lang="en-US" sz="2300" dirty="0">
                <a:latin typeface="Times New Roman" panose="02020603050405020304" pitchFamily="18" charset="0"/>
                <a:cs typeface="Times New Roman" panose="02020603050405020304" pitchFamily="18" charset="0"/>
              </a:rPr>
              <a:t>Performs a text search</a:t>
            </a:r>
          </a:p>
          <a:p>
            <a:pPr lvl="1">
              <a:lnSpc>
                <a:spcPct val="150000"/>
              </a:lnSpc>
            </a:pPr>
            <a:r>
              <a:rPr lang="en-US" sz="2300" dirty="0">
                <a:solidFill>
                  <a:srgbClr val="FF0000"/>
                </a:solidFill>
                <a:latin typeface="Times New Roman" panose="02020603050405020304" pitchFamily="18" charset="0"/>
                <a:cs typeface="Times New Roman" panose="02020603050405020304" pitchFamily="18" charset="0"/>
              </a:rPr>
              <a:t>$where: </a:t>
            </a:r>
            <a:r>
              <a:rPr lang="en-US" sz="2300" dirty="0">
                <a:latin typeface="Times New Roman" panose="02020603050405020304" pitchFamily="18" charset="0"/>
                <a:cs typeface="Times New Roman" panose="02020603050405020304" pitchFamily="18" charset="0"/>
              </a:rPr>
              <a:t>Uses a JavaScript expression to match </a:t>
            </a:r>
            <a:r>
              <a:rPr lang="en-US" sz="2300" dirty="0" smtClean="0">
                <a:latin typeface="Times New Roman" panose="02020603050405020304" pitchFamily="18" charset="0"/>
                <a:cs typeface="Times New Roman" panose="02020603050405020304" pitchFamily="18" charset="0"/>
              </a:rPr>
              <a:t>documents</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3813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364"/>
            <a:ext cx="10515600" cy="6589059"/>
          </a:xfrm>
        </p:spPr>
        <p:txBody>
          <a:bodyPr>
            <a:noAutofit/>
          </a:bodyPr>
          <a:lstStyle/>
          <a:p>
            <a:pPr marL="0" indent="0">
              <a:lnSpc>
                <a:spcPct val="150000"/>
              </a:lnSpc>
              <a:buNone/>
            </a:pPr>
            <a:r>
              <a:rPr lang="en-US" sz="2200" dirty="0">
                <a:solidFill>
                  <a:srgbClr val="0000FF"/>
                </a:solidFill>
                <a:latin typeface="Times New Roman" panose="02020603050405020304" pitchFamily="18" charset="0"/>
                <a:cs typeface="Times New Roman" panose="02020603050405020304" pitchFamily="18" charset="0"/>
              </a:rPr>
              <a:t>Fields</a:t>
            </a:r>
          </a:p>
          <a:p>
            <a:pPr lvl="1">
              <a:lnSpc>
                <a:spcPct val="150000"/>
              </a:lnSpc>
            </a:pPr>
            <a:r>
              <a:rPr lang="en-US" sz="2200" dirty="0" smtClean="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currentDate</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Sets the field value to the current date</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inc</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Increments the field value</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$rename: </a:t>
            </a:r>
            <a:r>
              <a:rPr lang="en-US" sz="2200" dirty="0">
                <a:latin typeface="Times New Roman" panose="02020603050405020304" pitchFamily="18" charset="0"/>
                <a:cs typeface="Times New Roman" panose="02020603050405020304" pitchFamily="18" charset="0"/>
              </a:rPr>
              <a:t>Renames the field</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$set: </a:t>
            </a:r>
            <a:r>
              <a:rPr lang="en-US" sz="2200" dirty="0">
                <a:latin typeface="Times New Roman" panose="02020603050405020304" pitchFamily="18" charset="0"/>
                <a:cs typeface="Times New Roman" panose="02020603050405020304" pitchFamily="18" charset="0"/>
              </a:rPr>
              <a:t>Sets the value of a field</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$unset: </a:t>
            </a:r>
            <a:r>
              <a:rPr lang="en-US" sz="2200" dirty="0">
                <a:latin typeface="Times New Roman" panose="02020603050405020304" pitchFamily="18" charset="0"/>
                <a:cs typeface="Times New Roman" panose="02020603050405020304" pitchFamily="18" charset="0"/>
              </a:rPr>
              <a:t>Removes the field from the </a:t>
            </a:r>
            <a:r>
              <a:rPr lang="en-US" sz="2200" dirty="0" smtClean="0">
                <a:latin typeface="Times New Roman" panose="02020603050405020304" pitchFamily="18" charset="0"/>
                <a:cs typeface="Times New Roman" panose="02020603050405020304" pitchFamily="18" charset="0"/>
              </a:rPr>
              <a:t>document </a:t>
            </a:r>
            <a:endParaRPr lang="en-US" sz="2200" dirty="0">
              <a:latin typeface="Times New Roman" panose="02020603050405020304" pitchFamily="18" charset="0"/>
              <a:cs typeface="Times New Roman" panose="02020603050405020304" pitchFamily="18" charset="0"/>
            </a:endParaRPr>
          </a:p>
          <a:p>
            <a:pPr marL="0" indent="0">
              <a:lnSpc>
                <a:spcPct val="150000"/>
              </a:lnSpc>
              <a:buNone/>
            </a:pPr>
            <a:r>
              <a:rPr lang="en-US" sz="2200" dirty="0">
                <a:solidFill>
                  <a:srgbClr val="0000FF"/>
                </a:solidFill>
                <a:latin typeface="Times New Roman" panose="02020603050405020304" pitchFamily="18" charset="0"/>
                <a:cs typeface="Times New Roman" panose="02020603050405020304" pitchFamily="18" charset="0"/>
              </a:rPr>
              <a:t>Array</a:t>
            </a:r>
          </a:p>
          <a:p>
            <a:pPr lvl="1">
              <a:lnSpc>
                <a:spcPct val="150000"/>
              </a:lnSpc>
            </a:pPr>
            <a:r>
              <a:rPr lang="en-US" sz="2200" dirty="0" smtClean="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addToSet</a:t>
            </a:r>
            <a:r>
              <a:rPr lang="en-US" sz="2200" dirty="0">
                <a:solidFill>
                  <a:srgbClr val="FF0000"/>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Adds distinct elements to an array</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$pop: </a:t>
            </a:r>
            <a:r>
              <a:rPr lang="en-US" sz="2200" dirty="0">
                <a:latin typeface="Times New Roman" panose="02020603050405020304" pitchFamily="18" charset="0"/>
                <a:cs typeface="Times New Roman" panose="02020603050405020304" pitchFamily="18" charset="0"/>
              </a:rPr>
              <a:t>Removes the first or last element of an array</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$pull: </a:t>
            </a:r>
            <a:r>
              <a:rPr lang="en-US" sz="2200" dirty="0">
                <a:latin typeface="Times New Roman" panose="02020603050405020304" pitchFamily="18" charset="0"/>
                <a:cs typeface="Times New Roman" panose="02020603050405020304" pitchFamily="18" charset="0"/>
              </a:rPr>
              <a:t>Removes all elements from an array that match the query</a:t>
            </a:r>
          </a:p>
          <a:p>
            <a:pPr lvl="1">
              <a:lnSpc>
                <a:spcPct val="150000"/>
              </a:lnSpc>
            </a:pPr>
            <a:r>
              <a:rPr lang="en-US" sz="2200" dirty="0">
                <a:solidFill>
                  <a:srgbClr val="FF0000"/>
                </a:solidFill>
                <a:latin typeface="Times New Roman" panose="02020603050405020304" pitchFamily="18" charset="0"/>
                <a:cs typeface="Times New Roman" panose="02020603050405020304" pitchFamily="18" charset="0"/>
              </a:rPr>
              <a:t>$push: </a:t>
            </a:r>
            <a:r>
              <a:rPr lang="en-US" sz="2200" dirty="0">
                <a:latin typeface="Times New Roman" panose="02020603050405020304" pitchFamily="18" charset="0"/>
                <a:cs typeface="Times New Roman" panose="02020603050405020304" pitchFamily="18" charset="0"/>
              </a:rPr>
              <a:t>Adds an element to an </a:t>
            </a:r>
            <a:r>
              <a:rPr lang="en-US" sz="2200" dirty="0" smtClean="0">
                <a:latin typeface="Times New Roman" panose="02020603050405020304" pitchFamily="18" charset="0"/>
                <a:cs typeface="Times New Roman" panose="02020603050405020304" pitchFamily="18" charset="0"/>
              </a:rPr>
              <a:t>array</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01248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224" y="224118"/>
            <a:ext cx="11156576" cy="50202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Sample </a:t>
            </a:r>
            <a:r>
              <a:rPr lang="en-US" sz="3600" dirty="0" smtClean="0">
                <a:solidFill>
                  <a:srgbClr val="7030A0"/>
                </a:solidFill>
                <a:latin typeface="Times New Roman" panose="02020603050405020304" pitchFamily="18" charset="0"/>
                <a:cs typeface="Times New Roman" panose="02020603050405020304" pitchFamily="18" charset="0"/>
              </a:rPr>
              <a:t>Dataset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225" y="851647"/>
            <a:ext cx="4204448" cy="5611906"/>
          </a:xfrm>
        </p:spPr>
        <p:txBody>
          <a:bodyPr>
            <a:noAutofit/>
          </a:bodyPr>
          <a:lstStyle/>
          <a:p>
            <a:pPr marL="0" indent="0">
              <a:buNone/>
            </a:pPr>
            <a:r>
              <a:rPr lang="en-IN" sz="1500" dirty="0" smtClean="0">
                <a:solidFill>
                  <a:srgbClr val="0000FF"/>
                </a:solidFill>
                <a:latin typeface="Times New Roman" panose="02020603050405020304" pitchFamily="18" charset="0"/>
                <a:cs typeface="Times New Roman" panose="02020603050405020304" pitchFamily="18" charset="0"/>
              </a:rPr>
              <a:t>users </a:t>
            </a:r>
            <a:r>
              <a:rPr lang="en-IN" sz="1500" dirty="0">
                <a:solidFill>
                  <a:srgbClr val="0000FF"/>
                </a:solidFill>
                <a:latin typeface="Times New Roman" panose="02020603050405020304" pitchFamily="18" charset="0"/>
                <a:cs typeface="Times New Roman" panose="02020603050405020304" pitchFamily="18" charset="0"/>
              </a:rPr>
              <a:t>Collection</a:t>
            </a:r>
          </a:p>
          <a:p>
            <a:pPr marL="0" indent="0">
              <a:buNone/>
            </a:pPr>
            <a:r>
              <a:rPr lang="en-IN" sz="1500" dirty="0" err="1">
                <a:latin typeface="Times New Roman" panose="02020603050405020304" pitchFamily="18" charset="0"/>
                <a:cs typeface="Times New Roman" panose="02020603050405020304" pitchFamily="18" charset="0"/>
              </a:rPr>
              <a:t>db.users.insertMany</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"_id": </a:t>
            </a:r>
            <a:r>
              <a:rPr lang="en-IN" sz="1500" dirty="0" err="1">
                <a:latin typeface="Times New Roman" panose="02020603050405020304" pitchFamily="18" charset="0"/>
                <a:cs typeface="Times New Roman" panose="02020603050405020304" pitchFamily="18" charset="0"/>
              </a:rPr>
              <a:t>ObjectId</a:t>
            </a:r>
            <a:r>
              <a:rPr lang="en-IN" sz="1500" dirty="0">
                <a:latin typeface="Times New Roman" panose="02020603050405020304" pitchFamily="18" charset="0"/>
                <a:cs typeface="Times New Roman" panose="02020603050405020304" pitchFamily="18" charset="0"/>
              </a:rPr>
              <a:t>("64b1f4c2e1d3f8b7c8e4a1b1"),</a:t>
            </a:r>
          </a:p>
          <a:p>
            <a:pPr marL="0" indent="0">
              <a:buNone/>
            </a:pPr>
            <a:r>
              <a:rPr lang="en-IN" sz="1500" dirty="0">
                <a:latin typeface="Times New Roman" panose="02020603050405020304" pitchFamily="18" charset="0"/>
                <a:cs typeface="Times New Roman" panose="02020603050405020304" pitchFamily="18" charset="0"/>
              </a:rPr>
              <a:t>    "username": "</a:t>
            </a:r>
            <a:r>
              <a:rPr lang="en-IN" sz="1500" dirty="0" err="1">
                <a:latin typeface="Times New Roman" panose="02020603050405020304" pitchFamily="18" charset="0"/>
                <a:cs typeface="Times New Roman" panose="02020603050405020304" pitchFamily="18" charset="0"/>
              </a:rPr>
              <a:t>john_doe</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"email": "john@example.com",</a:t>
            </a:r>
          </a:p>
          <a:p>
            <a:pPr marL="0" indent="0">
              <a:buNone/>
            </a:pPr>
            <a:r>
              <a:rPr lang="en-IN" sz="1500" dirty="0">
                <a:latin typeface="Times New Roman" panose="02020603050405020304" pitchFamily="18" charset="0"/>
                <a:cs typeface="Times New Roman" panose="02020603050405020304" pitchFamily="18" charset="0"/>
              </a:rPr>
              <a:t>    "age": 28,</a:t>
            </a:r>
          </a:p>
          <a:p>
            <a:pPr marL="0" indent="0">
              <a:buNone/>
            </a:pPr>
            <a:r>
              <a:rPr lang="en-IN" sz="1500" dirty="0">
                <a:latin typeface="Times New Roman" panose="02020603050405020304" pitchFamily="18" charset="0"/>
                <a:cs typeface="Times New Roman" panose="02020603050405020304" pitchFamily="18" charset="0"/>
              </a:rPr>
              <a:t>    "status": "active",</a:t>
            </a:r>
          </a:p>
          <a:p>
            <a:pPr marL="0" indent="0">
              <a:buNone/>
            </a:pPr>
            <a:r>
              <a:rPr lang="en-IN" sz="1500" dirty="0">
                <a:latin typeface="Times New Roman" panose="02020603050405020304" pitchFamily="18" charset="0"/>
                <a:cs typeface="Times New Roman" panose="02020603050405020304" pitchFamily="18" charset="0"/>
              </a:rPr>
              <a:t>    "roles": ["customer"],</a:t>
            </a:r>
          </a:p>
          <a:p>
            <a:pPr marL="0" indent="0">
              <a:buNone/>
            </a:pPr>
            <a:r>
              <a:rPr lang="en-IN" sz="1500" dirty="0">
                <a:latin typeface="Times New Roman" panose="02020603050405020304" pitchFamily="18" charset="0"/>
                <a:cs typeface="Times New Roman" panose="02020603050405020304" pitchFamily="18" charset="0"/>
              </a:rPr>
              <a:t>    "address": {</a:t>
            </a:r>
          </a:p>
          <a:p>
            <a:pPr marL="0" indent="0">
              <a:buNone/>
            </a:pPr>
            <a:r>
              <a:rPr lang="en-IN" sz="1500" dirty="0">
                <a:latin typeface="Times New Roman" panose="02020603050405020304" pitchFamily="18" charset="0"/>
                <a:cs typeface="Times New Roman" panose="02020603050405020304" pitchFamily="18" charset="0"/>
              </a:rPr>
              <a:t>      "street": "123 Maple Street",</a:t>
            </a:r>
          </a:p>
          <a:p>
            <a:pPr marL="0" indent="0">
              <a:buNone/>
            </a:pPr>
            <a:r>
              <a:rPr lang="en-IN" sz="1500" dirty="0">
                <a:latin typeface="Times New Roman" panose="02020603050405020304" pitchFamily="18" charset="0"/>
                <a:cs typeface="Times New Roman" panose="02020603050405020304" pitchFamily="18" charset="0"/>
              </a:rPr>
              <a:t>      "city": "Springfield",</a:t>
            </a:r>
          </a:p>
          <a:p>
            <a:pPr marL="0" indent="0">
              <a:buNone/>
            </a:pPr>
            <a:r>
              <a:rPr lang="en-IN" sz="1500" dirty="0">
                <a:latin typeface="Times New Roman" panose="02020603050405020304" pitchFamily="18" charset="0"/>
                <a:cs typeface="Times New Roman" panose="02020603050405020304" pitchFamily="18" charset="0"/>
              </a:rPr>
              <a:t>      "zip": "12345"</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signupDate</a:t>
            </a:r>
            <a:r>
              <a:rPr lang="en-IN" sz="1500" dirty="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ISODate</a:t>
            </a: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("2022-01-15T08:00:00Z")</a:t>
            </a:r>
          </a:p>
          <a:p>
            <a:pPr marL="0" indent="0">
              <a:buNone/>
            </a:pPr>
            <a:endParaRPr lang="en-IN" sz="1500" dirty="0">
              <a:latin typeface="Times New Roman" panose="02020603050405020304" pitchFamily="18" charset="0"/>
              <a:cs typeface="Times New Roman" panose="02020603050405020304" pitchFamily="18" charset="0"/>
            </a:endParaRPr>
          </a:p>
          <a:p>
            <a:pPr marL="0" indent="0">
              <a:buNone/>
            </a:pPr>
            <a:endParaRPr lang="en-IN" sz="1500" dirty="0"/>
          </a:p>
        </p:txBody>
      </p:sp>
      <p:sp>
        <p:nvSpPr>
          <p:cNvPr id="5" name="Content Placeholder 4"/>
          <p:cNvSpPr txBox="1">
            <a:spLocks/>
          </p:cNvSpPr>
          <p:nvPr/>
        </p:nvSpPr>
        <p:spPr>
          <a:xfrm>
            <a:off x="4401672" y="851647"/>
            <a:ext cx="4043082" cy="5235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"_id":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("64b1f4c2e1d3f8b7c8e4a1b2"),</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"username": "</a:t>
            </a:r>
            <a:r>
              <a:rPr lang="en-IN" sz="1500" dirty="0" err="1" smtClean="0">
                <a:latin typeface="Times New Roman" panose="02020603050405020304" pitchFamily="18" charset="0"/>
                <a:cs typeface="Times New Roman" panose="02020603050405020304" pitchFamily="18" charset="0"/>
              </a:rPr>
              <a:t>jane_smith</a:t>
            </a:r>
            <a:r>
              <a:rPr lang="en-IN" sz="1500"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"email": "jane@example.com",</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"age": 34,</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"status": "inactive",</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"roles": ["admin"],</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"address": {</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"street": "456 Oak Avenue",</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"city": "Metropolis",</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"zip": "67890"</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signupDate</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ISODate</a:t>
            </a:r>
            <a:r>
              <a:rPr lang="en-IN" sz="1500" dirty="0" smtClean="0">
                <a:latin typeface="Times New Roman" panose="02020603050405020304" pitchFamily="18" charset="0"/>
                <a:cs typeface="Times New Roman" panose="02020603050405020304" pitchFamily="18" charset="0"/>
              </a:rPr>
              <a:t>("2021-06-20T10:30:00Z")</a:t>
            </a:r>
          </a:p>
          <a:p>
            <a:pPr marL="0" indent="0">
              <a:buFont typeface="Arial" panose="020B0604020202020204" pitchFamily="34" charset="0"/>
              <a:buNone/>
            </a:pPr>
            <a:r>
              <a:rPr lang="en-IN" sz="150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sp>
        <p:nvSpPr>
          <p:cNvPr id="6" name="Content Placeholder 5"/>
          <p:cNvSpPr txBox="1">
            <a:spLocks/>
          </p:cNvSpPr>
          <p:nvPr/>
        </p:nvSpPr>
        <p:spPr>
          <a:xfrm>
            <a:off x="8444753" y="851646"/>
            <a:ext cx="3666563" cy="5235669"/>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"_id": </a:t>
            </a:r>
            <a:r>
              <a:rPr lang="en-IN" dirty="0" err="1" smtClean="0">
                <a:latin typeface="Times New Roman" panose="02020603050405020304" pitchFamily="18" charset="0"/>
                <a:cs typeface="Times New Roman" panose="02020603050405020304" pitchFamily="18" charset="0"/>
              </a:rPr>
              <a:t>ObjectId</a:t>
            </a:r>
            <a:r>
              <a:rPr lang="en-IN" dirty="0" smtClean="0">
                <a:latin typeface="Times New Roman" panose="02020603050405020304" pitchFamily="18" charset="0"/>
                <a:cs typeface="Times New Roman" panose="02020603050405020304" pitchFamily="18" charset="0"/>
              </a:rPr>
              <a:t>("64b1f4c2e1d3f8b7c8e4a1b3"),</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"username": "</a:t>
            </a:r>
            <a:r>
              <a:rPr lang="en-IN" dirty="0" err="1" smtClean="0">
                <a:latin typeface="Times New Roman" panose="02020603050405020304" pitchFamily="18" charset="0"/>
                <a:cs typeface="Times New Roman" panose="02020603050405020304" pitchFamily="18" charset="0"/>
              </a:rPr>
              <a:t>alice_wonder</a:t>
            </a:r>
            <a:r>
              <a:rPr lang="en-IN" dirty="0" smtClean="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"email": "alice@example.com",</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"age": 22,</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"status": "active",</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"roles": ["customer", "subscriber"],</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"address": {</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"street": "789 Pine Road",</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"city": "Gotham",</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"zip": "54321"</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signupDate</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ISODate</a:t>
            </a:r>
            <a:r>
              <a:rPr lang="en-IN" dirty="0" smtClean="0">
                <a:latin typeface="Times New Roman" panose="02020603050405020304" pitchFamily="18" charset="0"/>
                <a:cs typeface="Times New Roman" panose="02020603050405020304" pitchFamily="18" charset="0"/>
              </a:rPr>
              <a:t>("2023-03-10T14:45:00Z")</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a:t>
            </a:r>
          </a:p>
          <a:p>
            <a:pPr marL="0" indent="0">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555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224" y="224118"/>
            <a:ext cx="11156576" cy="50202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Sample </a:t>
            </a:r>
            <a:r>
              <a:rPr lang="en-US" sz="3600" dirty="0" smtClean="0">
                <a:solidFill>
                  <a:srgbClr val="7030A0"/>
                </a:solidFill>
                <a:latin typeface="Times New Roman" panose="02020603050405020304" pitchFamily="18" charset="0"/>
                <a:cs typeface="Times New Roman" panose="02020603050405020304" pitchFamily="18" charset="0"/>
              </a:rPr>
              <a:t>Dataset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7224" y="1013013"/>
            <a:ext cx="3980328" cy="4957482"/>
          </a:xfrm>
        </p:spPr>
        <p:txBody>
          <a:bodyPr>
            <a:noAutofit/>
          </a:bodyPr>
          <a:lstStyle/>
          <a:p>
            <a:pPr marL="0" indent="0">
              <a:buNone/>
            </a:pPr>
            <a:r>
              <a:rPr lang="en-IN" sz="1500" dirty="0">
                <a:solidFill>
                  <a:srgbClr val="0000FF"/>
                </a:solidFill>
                <a:latin typeface="Times New Roman" panose="02020603050405020304" pitchFamily="18" charset="0"/>
                <a:cs typeface="Times New Roman" panose="02020603050405020304" pitchFamily="18" charset="0"/>
              </a:rPr>
              <a:t>products Collection</a:t>
            </a:r>
          </a:p>
          <a:p>
            <a:pPr marL="0" indent="0">
              <a:buNone/>
            </a:pPr>
            <a:r>
              <a:rPr lang="en-IN" sz="1500" dirty="0" err="1">
                <a:latin typeface="Times New Roman" panose="02020603050405020304" pitchFamily="18" charset="0"/>
                <a:cs typeface="Times New Roman" panose="02020603050405020304" pitchFamily="18" charset="0"/>
              </a:rPr>
              <a:t>db.products.insertMany</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"_id": </a:t>
            </a:r>
            <a:r>
              <a:rPr lang="en-IN" sz="1500" dirty="0" err="1">
                <a:latin typeface="Times New Roman" panose="02020603050405020304" pitchFamily="18" charset="0"/>
                <a:cs typeface="Times New Roman" panose="02020603050405020304" pitchFamily="18" charset="0"/>
              </a:rPr>
              <a:t>ObjectId</a:t>
            </a:r>
            <a:r>
              <a:rPr lang="en-IN" sz="1500" dirty="0">
                <a:latin typeface="Times New Roman" panose="02020603050405020304" pitchFamily="18" charset="0"/>
                <a:cs typeface="Times New Roman" panose="02020603050405020304" pitchFamily="18" charset="0"/>
              </a:rPr>
              <a:t>("64b1f4c2e1d3f8b7c8e4a2b1"),</a:t>
            </a:r>
          </a:p>
          <a:p>
            <a:pPr marL="0" indent="0">
              <a:buNone/>
            </a:pPr>
            <a:r>
              <a:rPr lang="en-IN" sz="1500" dirty="0">
                <a:latin typeface="Times New Roman" panose="02020603050405020304" pitchFamily="18" charset="0"/>
                <a:cs typeface="Times New Roman" panose="02020603050405020304" pitchFamily="18" charset="0"/>
              </a:rPr>
              <a:t>    "title": "MongoDB Basics",</a:t>
            </a:r>
          </a:p>
          <a:p>
            <a:pPr marL="0" indent="0">
              <a:buNone/>
            </a:pPr>
            <a:r>
              <a:rPr lang="en-IN" sz="1500" dirty="0">
                <a:latin typeface="Times New Roman" panose="02020603050405020304" pitchFamily="18" charset="0"/>
                <a:cs typeface="Times New Roman" panose="02020603050405020304" pitchFamily="18" charset="0"/>
              </a:rPr>
              <a:t>    "author": "Mark Spencer",</a:t>
            </a:r>
          </a:p>
          <a:p>
            <a:pPr marL="0" indent="0">
              <a:buNone/>
            </a:pPr>
            <a:r>
              <a:rPr lang="en-IN" sz="1500" dirty="0">
                <a:latin typeface="Times New Roman" panose="02020603050405020304" pitchFamily="18" charset="0"/>
                <a:cs typeface="Times New Roman" panose="02020603050405020304" pitchFamily="18" charset="0"/>
              </a:rPr>
              <a:t>    "category": "Database",</a:t>
            </a:r>
          </a:p>
          <a:p>
            <a:pPr marL="0" indent="0">
              <a:buNone/>
            </a:pPr>
            <a:r>
              <a:rPr lang="en-IN" sz="1500" dirty="0">
                <a:latin typeface="Times New Roman" panose="02020603050405020304" pitchFamily="18" charset="0"/>
                <a:cs typeface="Times New Roman" panose="02020603050405020304" pitchFamily="18" charset="0"/>
              </a:rPr>
              <a:t>    "price": 29.99,</a:t>
            </a:r>
          </a:p>
          <a:p>
            <a:pPr marL="0" indent="0">
              <a:buNone/>
            </a:pPr>
            <a:r>
              <a:rPr lang="en-IN" sz="1500" dirty="0">
                <a:latin typeface="Times New Roman" panose="02020603050405020304" pitchFamily="18" charset="0"/>
                <a:cs typeface="Times New Roman" panose="02020603050405020304" pitchFamily="18" charset="0"/>
              </a:rPr>
              <a:t>    "tags": ["</a:t>
            </a:r>
            <a:r>
              <a:rPr lang="en-IN" sz="1500" dirty="0" err="1">
                <a:latin typeface="Times New Roman" panose="02020603050405020304" pitchFamily="18" charset="0"/>
                <a:cs typeface="Times New Roman" panose="02020603050405020304" pitchFamily="18" charset="0"/>
              </a:rPr>
              <a:t>mongodb</a:t>
            </a:r>
            <a:r>
              <a:rPr lang="en-IN" sz="1500" dirty="0">
                <a:latin typeface="Times New Roman" panose="02020603050405020304" pitchFamily="18" charset="0"/>
                <a:cs typeface="Times New Roman" panose="02020603050405020304" pitchFamily="18" charset="0"/>
              </a:rPr>
              <a:t>", "database", "</a:t>
            </a:r>
            <a:r>
              <a:rPr lang="en-IN" sz="1500" dirty="0" err="1">
                <a:latin typeface="Times New Roman" panose="02020603050405020304" pitchFamily="18" charset="0"/>
                <a:cs typeface="Times New Roman" panose="02020603050405020304" pitchFamily="18" charset="0"/>
              </a:rPr>
              <a:t>nosql</a:t>
            </a:r>
            <a:r>
              <a:rPr lang="en-IN" sz="1500" dirty="0">
                <a:latin typeface="Times New Roman" panose="02020603050405020304" pitchFamily="18" charset="0"/>
                <a:cs typeface="Times New Roman" panose="02020603050405020304" pitchFamily="18" charset="0"/>
              </a:rPr>
              <a:t>"],</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publishedDate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ISODate</a:t>
            </a:r>
            <a:r>
              <a:rPr lang="en-IN" sz="1500" dirty="0">
                <a:latin typeface="Times New Roman" panose="02020603050405020304" pitchFamily="18" charset="0"/>
                <a:cs typeface="Times New Roman" panose="02020603050405020304" pitchFamily="18" charset="0"/>
              </a:rPr>
              <a:t>("2020-07-01T00:00:00Z"),</a:t>
            </a:r>
          </a:p>
          <a:p>
            <a:pPr marL="0" indent="0">
              <a:buNone/>
            </a:pPr>
            <a:r>
              <a:rPr lang="en-IN" sz="1500" dirty="0">
                <a:latin typeface="Times New Roman" panose="02020603050405020304" pitchFamily="18" charset="0"/>
                <a:cs typeface="Times New Roman" panose="02020603050405020304" pitchFamily="18" charset="0"/>
              </a:rPr>
              <a:t>    "ratings": 4.5,</a:t>
            </a:r>
          </a:p>
          <a:p>
            <a:pPr marL="0" indent="0">
              <a:buNone/>
            </a:pPr>
            <a:r>
              <a:rPr lang="en-IN" sz="1500" dirty="0">
                <a:latin typeface="Times New Roman" panose="02020603050405020304" pitchFamily="18" charset="0"/>
                <a:cs typeface="Times New Roman" panose="02020603050405020304" pitchFamily="18" charset="0"/>
              </a:rPr>
              <a:t>    "stock": 120</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endParaRPr lang="en-IN" sz="1500" dirty="0">
              <a:latin typeface="Times New Roman" panose="02020603050405020304" pitchFamily="18" charset="0"/>
              <a:cs typeface="Times New Roman" panose="02020603050405020304" pitchFamily="18" charset="0"/>
            </a:endParaRPr>
          </a:p>
        </p:txBody>
      </p:sp>
      <p:sp>
        <p:nvSpPr>
          <p:cNvPr id="5" name="Content Placeholder 4"/>
          <p:cNvSpPr txBox="1">
            <a:spLocks/>
          </p:cNvSpPr>
          <p:nvPr/>
        </p:nvSpPr>
        <p:spPr>
          <a:xfrm>
            <a:off x="4177553" y="851648"/>
            <a:ext cx="4061011" cy="511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"_id": </a:t>
            </a:r>
            <a:r>
              <a:rPr lang="en-IN" sz="1500" dirty="0" err="1">
                <a:latin typeface="Times New Roman" panose="02020603050405020304" pitchFamily="18" charset="0"/>
                <a:cs typeface="Times New Roman" panose="02020603050405020304" pitchFamily="18" charset="0"/>
              </a:rPr>
              <a:t>ObjectId</a:t>
            </a:r>
            <a:r>
              <a:rPr lang="en-IN" sz="1500" dirty="0">
                <a:latin typeface="Times New Roman" panose="02020603050405020304" pitchFamily="18" charset="0"/>
                <a:cs typeface="Times New Roman" panose="02020603050405020304" pitchFamily="18" charset="0"/>
              </a:rPr>
              <a:t>("64b1f4c2e1d3f8b7c8e4a2b2"),</a:t>
            </a:r>
          </a:p>
          <a:p>
            <a:pPr marL="0" indent="0">
              <a:buNone/>
            </a:pPr>
            <a:r>
              <a:rPr lang="en-IN" sz="1500" dirty="0">
                <a:latin typeface="Times New Roman" panose="02020603050405020304" pitchFamily="18" charset="0"/>
                <a:cs typeface="Times New Roman" panose="02020603050405020304" pitchFamily="18" charset="0"/>
              </a:rPr>
              <a:t>    "title": "Advanced JavaScript",</a:t>
            </a:r>
          </a:p>
          <a:p>
            <a:pPr marL="0" indent="0">
              <a:buNone/>
            </a:pPr>
            <a:r>
              <a:rPr lang="en-IN" sz="1500" dirty="0">
                <a:latin typeface="Times New Roman" panose="02020603050405020304" pitchFamily="18" charset="0"/>
                <a:cs typeface="Times New Roman" panose="02020603050405020304" pitchFamily="18" charset="0"/>
              </a:rPr>
              <a:t>    "author": "Emily Clark",</a:t>
            </a:r>
          </a:p>
          <a:p>
            <a:pPr marL="0" indent="0">
              <a:buNone/>
            </a:pPr>
            <a:r>
              <a:rPr lang="en-IN" sz="1500" dirty="0">
                <a:latin typeface="Times New Roman" panose="02020603050405020304" pitchFamily="18" charset="0"/>
                <a:cs typeface="Times New Roman" panose="02020603050405020304" pitchFamily="18" charset="0"/>
              </a:rPr>
              <a:t>    "category": "Programming",</a:t>
            </a:r>
          </a:p>
          <a:p>
            <a:pPr marL="0" indent="0">
              <a:buNone/>
            </a:pPr>
            <a:r>
              <a:rPr lang="en-IN" sz="1500" dirty="0">
                <a:latin typeface="Times New Roman" panose="02020603050405020304" pitchFamily="18" charset="0"/>
                <a:cs typeface="Times New Roman" panose="02020603050405020304" pitchFamily="18" charset="0"/>
              </a:rPr>
              <a:t>    "price": 39.99,</a:t>
            </a:r>
          </a:p>
          <a:p>
            <a:pPr marL="0" indent="0">
              <a:buNone/>
            </a:pPr>
            <a:r>
              <a:rPr lang="en-IN" sz="1500" dirty="0">
                <a:latin typeface="Times New Roman" panose="02020603050405020304" pitchFamily="18" charset="0"/>
                <a:cs typeface="Times New Roman" panose="02020603050405020304" pitchFamily="18" charset="0"/>
              </a:rPr>
              <a:t>    "tags": ["</a:t>
            </a:r>
            <a:r>
              <a:rPr lang="en-IN" sz="1500" dirty="0" err="1">
                <a:latin typeface="Times New Roman" panose="02020603050405020304" pitchFamily="18" charset="0"/>
                <a:cs typeface="Times New Roman" panose="02020603050405020304" pitchFamily="18" charset="0"/>
              </a:rPr>
              <a:t>javascript</a:t>
            </a:r>
            <a:r>
              <a:rPr lang="en-IN" sz="1500" dirty="0">
                <a:latin typeface="Times New Roman" panose="02020603050405020304" pitchFamily="18" charset="0"/>
                <a:cs typeface="Times New Roman" panose="02020603050405020304" pitchFamily="18" charset="0"/>
              </a:rPr>
              <a:t>", "programming", "web"],</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publishedDate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ISODate</a:t>
            </a:r>
            <a:r>
              <a:rPr lang="en-IN" sz="1500" dirty="0">
                <a:latin typeface="Times New Roman" panose="02020603050405020304" pitchFamily="18" charset="0"/>
                <a:cs typeface="Times New Roman" panose="02020603050405020304" pitchFamily="18" charset="0"/>
              </a:rPr>
              <a:t>("2019-11-15T00:00:00Z"),</a:t>
            </a:r>
          </a:p>
          <a:p>
            <a:pPr marL="0" indent="0">
              <a:buNone/>
            </a:pPr>
            <a:r>
              <a:rPr lang="en-IN" sz="1500" dirty="0">
                <a:latin typeface="Times New Roman" panose="02020603050405020304" pitchFamily="18" charset="0"/>
                <a:cs typeface="Times New Roman" panose="02020603050405020304" pitchFamily="18" charset="0"/>
              </a:rPr>
              <a:t>    "ratings": 4.7,</a:t>
            </a:r>
          </a:p>
          <a:p>
            <a:pPr marL="0" indent="0">
              <a:buNone/>
            </a:pPr>
            <a:r>
              <a:rPr lang="en-IN" sz="1500" dirty="0">
                <a:latin typeface="Times New Roman" panose="02020603050405020304" pitchFamily="18" charset="0"/>
                <a:cs typeface="Times New Roman" panose="02020603050405020304" pitchFamily="18" charset="0"/>
              </a:rPr>
              <a:t>    "stock": 80</a:t>
            </a:r>
          </a:p>
          <a:p>
            <a:pPr marL="0" indent="0">
              <a:buNone/>
            </a:pPr>
            <a:r>
              <a:rPr lang="en-IN" sz="1500" dirty="0">
                <a:latin typeface="Times New Roman" panose="02020603050405020304" pitchFamily="18" charset="0"/>
                <a:cs typeface="Times New Roman" panose="02020603050405020304" pitchFamily="18" charset="0"/>
              </a:rPr>
              <a:t>  },</a:t>
            </a:r>
          </a:p>
        </p:txBody>
      </p:sp>
      <p:sp>
        <p:nvSpPr>
          <p:cNvPr id="6" name="Content Placeholder 5"/>
          <p:cNvSpPr txBox="1">
            <a:spLocks/>
          </p:cNvSpPr>
          <p:nvPr/>
        </p:nvSpPr>
        <p:spPr>
          <a:xfrm>
            <a:off x="8238565" y="851646"/>
            <a:ext cx="3872752" cy="511884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    "_id": </a:t>
            </a:r>
            <a:r>
              <a:rPr lang="en-IN" sz="1500" dirty="0" err="1">
                <a:latin typeface="Times New Roman" panose="02020603050405020304" pitchFamily="18" charset="0"/>
                <a:cs typeface="Times New Roman" panose="02020603050405020304" pitchFamily="18" charset="0"/>
              </a:rPr>
              <a:t>ObjectId</a:t>
            </a:r>
            <a:r>
              <a:rPr lang="en-IN" sz="1500" dirty="0">
                <a:latin typeface="Times New Roman" panose="02020603050405020304" pitchFamily="18" charset="0"/>
                <a:cs typeface="Times New Roman" panose="02020603050405020304" pitchFamily="18" charset="0"/>
              </a:rPr>
              <a:t>("64b1f4c2e1d3f8b7c8e4a2b3"),</a:t>
            </a:r>
          </a:p>
          <a:p>
            <a:pPr marL="0" indent="0">
              <a:buNone/>
            </a:pPr>
            <a:r>
              <a:rPr lang="en-IN" sz="1500" dirty="0">
                <a:latin typeface="Times New Roman" panose="02020603050405020304" pitchFamily="18" charset="0"/>
                <a:cs typeface="Times New Roman" panose="02020603050405020304" pitchFamily="18" charset="0"/>
              </a:rPr>
              <a:t>    "title": "Learning Python",</a:t>
            </a:r>
          </a:p>
          <a:p>
            <a:pPr marL="0" indent="0">
              <a:buNone/>
            </a:pPr>
            <a:r>
              <a:rPr lang="en-IN" sz="1500" dirty="0">
                <a:latin typeface="Times New Roman" panose="02020603050405020304" pitchFamily="18" charset="0"/>
                <a:cs typeface="Times New Roman" panose="02020603050405020304" pitchFamily="18" charset="0"/>
              </a:rPr>
              <a:t>    "author": "Michael Brown",</a:t>
            </a:r>
          </a:p>
          <a:p>
            <a:pPr marL="0" indent="0">
              <a:buNone/>
            </a:pPr>
            <a:r>
              <a:rPr lang="en-IN" sz="1500" dirty="0">
                <a:latin typeface="Times New Roman" panose="02020603050405020304" pitchFamily="18" charset="0"/>
                <a:cs typeface="Times New Roman" panose="02020603050405020304" pitchFamily="18" charset="0"/>
              </a:rPr>
              <a:t>    "category": "Programming",</a:t>
            </a:r>
          </a:p>
          <a:p>
            <a:pPr marL="0" indent="0">
              <a:buNone/>
            </a:pPr>
            <a:r>
              <a:rPr lang="en-IN" sz="1500" dirty="0">
                <a:latin typeface="Times New Roman" panose="02020603050405020304" pitchFamily="18" charset="0"/>
                <a:cs typeface="Times New Roman" panose="02020603050405020304" pitchFamily="18" charset="0"/>
              </a:rPr>
              <a:t>    "price": 24.99,</a:t>
            </a:r>
          </a:p>
          <a:p>
            <a:pPr marL="0" indent="0">
              <a:buNone/>
            </a:pPr>
            <a:r>
              <a:rPr lang="en-IN" sz="1500" dirty="0">
                <a:latin typeface="Times New Roman" panose="02020603050405020304" pitchFamily="18" charset="0"/>
                <a:cs typeface="Times New Roman" panose="02020603050405020304" pitchFamily="18" charset="0"/>
              </a:rPr>
              <a:t>    "tags": ["python", "programming", "coding"],</a:t>
            </a:r>
          </a:p>
          <a:p>
            <a:pPr marL="0" indent="0">
              <a:buNone/>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publishedDate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ISODate</a:t>
            </a:r>
            <a:r>
              <a:rPr lang="en-IN" sz="1500" dirty="0">
                <a:latin typeface="Times New Roman" panose="02020603050405020304" pitchFamily="18" charset="0"/>
                <a:cs typeface="Times New Roman" panose="02020603050405020304" pitchFamily="18" charset="0"/>
              </a:rPr>
              <a:t>("2021-05-20T00:00:00Z"),</a:t>
            </a:r>
          </a:p>
          <a:p>
            <a:pPr marL="0" indent="0">
              <a:buNone/>
            </a:pPr>
            <a:r>
              <a:rPr lang="en-IN" sz="1500" dirty="0">
                <a:latin typeface="Times New Roman" panose="02020603050405020304" pitchFamily="18" charset="0"/>
                <a:cs typeface="Times New Roman" panose="02020603050405020304" pitchFamily="18" charset="0"/>
              </a:rPr>
              <a:t>    "ratings": 4.3,</a:t>
            </a:r>
          </a:p>
          <a:p>
            <a:pPr marL="0" indent="0">
              <a:buNone/>
            </a:pPr>
            <a:r>
              <a:rPr lang="en-IN" sz="1500" dirty="0">
                <a:latin typeface="Times New Roman" panose="02020603050405020304" pitchFamily="18" charset="0"/>
                <a:cs typeface="Times New Roman" panose="02020603050405020304" pitchFamily="18" charset="0"/>
              </a:rPr>
              <a:t>    "stock": 200</a:t>
            </a:r>
          </a:p>
          <a:p>
            <a:pPr marL="0" indent="0">
              <a:buNone/>
            </a:pPr>
            <a:r>
              <a:rPr lang="en-IN" sz="1500" dirty="0">
                <a:latin typeface="Times New Roman" panose="02020603050405020304" pitchFamily="18" charset="0"/>
                <a:cs typeface="Times New Roman" panose="02020603050405020304" pitchFamily="18" charset="0"/>
              </a:rPr>
              <a:t>  }</a:t>
            </a:r>
          </a:p>
          <a:p>
            <a:pPr marL="0" indent="0">
              <a:buNone/>
            </a:pPr>
            <a:r>
              <a:rPr lang="en-IN" sz="1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00439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88" y="224118"/>
            <a:ext cx="10842812" cy="50202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Sample </a:t>
            </a:r>
            <a:r>
              <a:rPr lang="en-US" sz="3600" dirty="0" smtClean="0">
                <a:solidFill>
                  <a:srgbClr val="7030A0"/>
                </a:solidFill>
                <a:latin typeface="Times New Roman" panose="02020603050405020304" pitchFamily="18" charset="0"/>
                <a:cs typeface="Times New Roman" panose="02020603050405020304" pitchFamily="18" charset="0"/>
              </a:rPr>
              <a:t>Dataset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988" y="923366"/>
            <a:ext cx="5074024" cy="4957482"/>
          </a:xfrm>
        </p:spPr>
        <p:txBody>
          <a:bodyPr>
            <a:noAutofit/>
          </a:bodyPr>
          <a:lstStyle/>
          <a:p>
            <a:pPr marL="0" indent="0">
              <a:buNone/>
            </a:pPr>
            <a:r>
              <a:rPr lang="en-IN" sz="1500" dirty="0" smtClean="0">
                <a:solidFill>
                  <a:srgbClr val="0000FF"/>
                </a:solidFill>
                <a:latin typeface="Times New Roman" panose="02020603050405020304" pitchFamily="18" charset="0"/>
                <a:cs typeface="Times New Roman" panose="02020603050405020304" pitchFamily="18" charset="0"/>
              </a:rPr>
              <a:t>orders Collection</a:t>
            </a:r>
          </a:p>
          <a:p>
            <a:pPr marL="0" indent="0">
              <a:buNone/>
            </a:pPr>
            <a:r>
              <a:rPr lang="en-IN" sz="1500" dirty="0" err="1" smtClean="0">
                <a:latin typeface="Times New Roman" panose="02020603050405020304" pitchFamily="18" charset="0"/>
                <a:cs typeface="Times New Roman" panose="02020603050405020304" pitchFamily="18" charset="0"/>
              </a:rPr>
              <a:t>db.orders.insertMany</a:t>
            </a:r>
            <a:r>
              <a:rPr lang="en-IN" sz="1500" dirty="0" smtClean="0">
                <a:latin typeface="Times New Roman" panose="02020603050405020304" pitchFamily="18" charset="0"/>
                <a:cs typeface="Times New Roman" panose="02020603050405020304" pitchFamily="18" charset="0"/>
              </a:rPr>
              <a:t>([</a:t>
            </a:r>
          </a:p>
          <a:p>
            <a:pPr marL="0" indent="0">
              <a:buNone/>
            </a:pPr>
            <a:r>
              <a:rPr lang="en-IN" sz="1500" dirty="0" smtClean="0">
                <a:latin typeface="Times New Roman" panose="02020603050405020304" pitchFamily="18" charset="0"/>
                <a:cs typeface="Times New Roman" panose="02020603050405020304" pitchFamily="18" charset="0"/>
              </a:rPr>
              <a:t>  {</a:t>
            </a:r>
          </a:p>
          <a:p>
            <a:pPr marL="0" indent="0">
              <a:buNone/>
            </a:pPr>
            <a:r>
              <a:rPr lang="en-IN" sz="1500" dirty="0" smtClean="0">
                <a:latin typeface="Times New Roman" panose="02020603050405020304" pitchFamily="18" charset="0"/>
                <a:cs typeface="Times New Roman" panose="02020603050405020304" pitchFamily="18" charset="0"/>
              </a:rPr>
              <a:t>    "_id":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("64b1f4c2e1d3f8b7c8e4c3b1"),</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userId</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("64b1f4c2e1d3f8b7c8e4a1b1"),</a:t>
            </a:r>
          </a:p>
          <a:p>
            <a:pPr marL="0" indent="0">
              <a:buNone/>
            </a:pPr>
            <a:r>
              <a:rPr lang="en-IN" sz="1500" dirty="0" smtClean="0">
                <a:latin typeface="Times New Roman" panose="02020603050405020304" pitchFamily="18" charset="0"/>
                <a:cs typeface="Times New Roman" panose="02020603050405020304" pitchFamily="18" charset="0"/>
              </a:rPr>
              <a:t>    "products": [</a:t>
            </a:r>
          </a:p>
          <a:p>
            <a:pPr marL="0" indent="0">
              <a:buNone/>
            </a:pPr>
            <a:r>
              <a:rPr lang="en-IN" sz="1500" dirty="0" smtClean="0">
                <a:latin typeface="Times New Roman" panose="02020603050405020304" pitchFamily="18" charset="0"/>
                <a:cs typeface="Times New Roman" panose="02020603050405020304" pitchFamily="18" charset="0"/>
              </a:rPr>
              <a:t>      { "</a:t>
            </a:r>
            <a:r>
              <a:rPr lang="en-IN" sz="1500" dirty="0" err="1" smtClean="0">
                <a:latin typeface="Times New Roman" panose="02020603050405020304" pitchFamily="18" charset="0"/>
                <a:cs typeface="Times New Roman" panose="02020603050405020304" pitchFamily="18" charset="0"/>
              </a:rPr>
              <a:t>productId</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("64b1f4c2e1d3f8b7c8e4a2b1"), "quantity": 2 },</a:t>
            </a:r>
          </a:p>
          <a:p>
            <a:pPr marL="0" indent="0">
              <a:buNone/>
            </a:pPr>
            <a:r>
              <a:rPr lang="en-IN" sz="1500" dirty="0" smtClean="0">
                <a:latin typeface="Times New Roman" panose="02020603050405020304" pitchFamily="18" charset="0"/>
                <a:cs typeface="Times New Roman" panose="02020603050405020304" pitchFamily="18" charset="0"/>
              </a:rPr>
              <a:t>      { "</a:t>
            </a:r>
            <a:r>
              <a:rPr lang="en-IN" sz="1500" dirty="0" err="1" smtClean="0">
                <a:latin typeface="Times New Roman" panose="02020603050405020304" pitchFamily="18" charset="0"/>
                <a:cs typeface="Times New Roman" panose="02020603050405020304" pitchFamily="18" charset="0"/>
              </a:rPr>
              <a:t>productId</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("64b1f4c2e1d3f8b7c8e4a2b3"), "quantity": 1 }</a:t>
            </a:r>
          </a:p>
          <a:p>
            <a:pPr marL="0" indent="0">
              <a:buNone/>
            </a:pPr>
            <a:r>
              <a:rPr lang="en-IN" sz="1500" dirty="0" smtClean="0">
                <a:latin typeface="Times New Roman" panose="02020603050405020304" pitchFamily="18" charset="0"/>
                <a:cs typeface="Times New Roman" panose="02020603050405020304" pitchFamily="18" charset="0"/>
              </a:rPr>
              <a:t>    ],</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orderDate</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ISODate</a:t>
            </a:r>
            <a:r>
              <a:rPr lang="en-IN" sz="1500" dirty="0" smtClean="0">
                <a:latin typeface="Times New Roman" panose="02020603050405020304" pitchFamily="18" charset="0"/>
                <a:cs typeface="Times New Roman" panose="02020603050405020304" pitchFamily="18" charset="0"/>
              </a:rPr>
              <a:t>("2023-04-12T09:30:00Z"),</a:t>
            </a:r>
          </a:p>
          <a:p>
            <a:pPr marL="0" indent="0">
              <a:buNone/>
            </a:pPr>
            <a:r>
              <a:rPr lang="en-IN" sz="1500" dirty="0" smtClean="0">
                <a:latin typeface="Times New Roman" panose="02020603050405020304" pitchFamily="18" charset="0"/>
                <a:cs typeface="Times New Roman" panose="02020603050405020304" pitchFamily="18" charset="0"/>
              </a:rPr>
              <a:t>    "status": "shipped",</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totalAmount</a:t>
            </a:r>
            <a:r>
              <a:rPr lang="en-IN" sz="1500" dirty="0" smtClean="0">
                <a:latin typeface="Times New Roman" panose="02020603050405020304" pitchFamily="18" charset="0"/>
                <a:cs typeface="Times New Roman" panose="02020603050405020304" pitchFamily="18" charset="0"/>
              </a:rPr>
              <a:t>": 84.97</a:t>
            </a:r>
          </a:p>
          <a:p>
            <a:pPr marL="0" indent="0">
              <a:buNone/>
            </a:pPr>
            <a:r>
              <a:rPr lang="en-IN" sz="1500" dirty="0" smtClean="0">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p:txBody>
      </p:sp>
      <p:sp>
        <p:nvSpPr>
          <p:cNvPr id="5" name="Content Placeholder 4"/>
          <p:cNvSpPr txBox="1">
            <a:spLocks/>
          </p:cNvSpPr>
          <p:nvPr/>
        </p:nvSpPr>
        <p:spPr>
          <a:xfrm>
            <a:off x="5683624" y="1013013"/>
            <a:ext cx="5943599" cy="511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500" dirty="0" smtClean="0">
                <a:latin typeface="Times New Roman" panose="02020603050405020304" pitchFamily="18" charset="0"/>
                <a:cs typeface="Times New Roman" panose="02020603050405020304" pitchFamily="18" charset="0"/>
              </a:rPr>
              <a:t> {</a:t>
            </a:r>
          </a:p>
          <a:p>
            <a:pPr marL="0" indent="0">
              <a:buNone/>
            </a:pPr>
            <a:r>
              <a:rPr lang="en-IN" sz="1500" dirty="0" smtClean="0">
                <a:latin typeface="Times New Roman" panose="02020603050405020304" pitchFamily="18" charset="0"/>
                <a:cs typeface="Times New Roman" panose="02020603050405020304" pitchFamily="18" charset="0"/>
              </a:rPr>
              <a:t>    "_id":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("64b1f4c2e1d3f8b7c8e4c3b2"),</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userId</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("64b1f4c2e1d3f8b7c8e4a1b3"),</a:t>
            </a:r>
          </a:p>
          <a:p>
            <a:pPr marL="0" indent="0">
              <a:buNone/>
            </a:pPr>
            <a:r>
              <a:rPr lang="en-IN" sz="1500" dirty="0" smtClean="0">
                <a:latin typeface="Times New Roman" panose="02020603050405020304" pitchFamily="18" charset="0"/>
                <a:cs typeface="Times New Roman" panose="02020603050405020304" pitchFamily="18" charset="0"/>
              </a:rPr>
              <a:t>    "products": [</a:t>
            </a:r>
          </a:p>
          <a:p>
            <a:pPr marL="0" indent="0">
              <a:buNone/>
            </a:pPr>
            <a:r>
              <a:rPr lang="en-IN" sz="1500" dirty="0" smtClean="0">
                <a:latin typeface="Times New Roman" panose="02020603050405020304" pitchFamily="18" charset="0"/>
                <a:cs typeface="Times New Roman" panose="02020603050405020304" pitchFamily="18" charset="0"/>
              </a:rPr>
              <a:t>      { "</a:t>
            </a:r>
            <a:r>
              <a:rPr lang="en-IN" sz="1500" dirty="0" err="1" smtClean="0">
                <a:latin typeface="Times New Roman" panose="02020603050405020304" pitchFamily="18" charset="0"/>
                <a:cs typeface="Times New Roman" panose="02020603050405020304" pitchFamily="18" charset="0"/>
              </a:rPr>
              <a:t>productId</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ObjectId</a:t>
            </a:r>
            <a:r>
              <a:rPr lang="en-IN" sz="1500" dirty="0" smtClean="0">
                <a:latin typeface="Times New Roman" panose="02020603050405020304" pitchFamily="18" charset="0"/>
                <a:cs typeface="Times New Roman" panose="02020603050405020304" pitchFamily="18" charset="0"/>
              </a:rPr>
              <a:t>("64b1f4c2e1d3f8b7c8e4a2b2"), "quantity": 1 }</a:t>
            </a:r>
          </a:p>
          <a:p>
            <a:pPr marL="0" indent="0">
              <a:buNone/>
            </a:pPr>
            <a:r>
              <a:rPr lang="en-IN" sz="1500" dirty="0" smtClean="0">
                <a:latin typeface="Times New Roman" panose="02020603050405020304" pitchFamily="18" charset="0"/>
                <a:cs typeface="Times New Roman" panose="02020603050405020304" pitchFamily="18" charset="0"/>
              </a:rPr>
              <a:t>    ],</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orderDate</a:t>
            </a: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ISODate</a:t>
            </a:r>
            <a:r>
              <a:rPr lang="en-IN" sz="1500" dirty="0" smtClean="0">
                <a:latin typeface="Times New Roman" panose="02020603050405020304" pitchFamily="18" charset="0"/>
                <a:cs typeface="Times New Roman" panose="02020603050405020304" pitchFamily="18" charset="0"/>
              </a:rPr>
              <a:t>("2023-07-22T16:15:00Z"),</a:t>
            </a:r>
          </a:p>
          <a:p>
            <a:pPr marL="0" indent="0">
              <a:buNone/>
            </a:pPr>
            <a:r>
              <a:rPr lang="en-IN" sz="1500" dirty="0" smtClean="0">
                <a:latin typeface="Times New Roman" panose="02020603050405020304" pitchFamily="18" charset="0"/>
                <a:cs typeface="Times New Roman" panose="02020603050405020304" pitchFamily="18" charset="0"/>
              </a:rPr>
              <a:t>    "status": "processing",</a:t>
            </a:r>
          </a:p>
          <a:p>
            <a:pPr marL="0" indent="0">
              <a:buNone/>
            </a:pPr>
            <a:r>
              <a:rPr lang="en-IN" sz="1500" dirty="0" smtClean="0">
                <a:latin typeface="Times New Roman" panose="02020603050405020304" pitchFamily="18" charset="0"/>
                <a:cs typeface="Times New Roman" panose="02020603050405020304" pitchFamily="18" charset="0"/>
              </a:rPr>
              <a:t>    "</a:t>
            </a:r>
            <a:r>
              <a:rPr lang="en-IN" sz="1500" dirty="0" err="1" smtClean="0">
                <a:latin typeface="Times New Roman" panose="02020603050405020304" pitchFamily="18" charset="0"/>
                <a:cs typeface="Times New Roman" panose="02020603050405020304" pitchFamily="18" charset="0"/>
              </a:rPr>
              <a:t>totalAmount</a:t>
            </a:r>
            <a:r>
              <a:rPr lang="en-IN" sz="1500" dirty="0" smtClean="0">
                <a:latin typeface="Times New Roman" panose="02020603050405020304" pitchFamily="18" charset="0"/>
                <a:cs typeface="Times New Roman" panose="02020603050405020304" pitchFamily="18" charset="0"/>
              </a:rPr>
              <a:t>": 39.99</a:t>
            </a:r>
          </a:p>
          <a:p>
            <a:pPr marL="0" indent="0">
              <a:buNone/>
            </a:pPr>
            <a:r>
              <a:rPr lang="en-IN" sz="1500" dirty="0" smtClean="0">
                <a:latin typeface="Times New Roman" panose="02020603050405020304" pitchFamily="18" charset="0"/>
                <a:cs typeface="Times New Roman" panose="02020603050405020304" pitchFamily="18" charset="0"/>
              </a:rPr>
              <a:t>  }</a:t>
            </a:r>
          </a:p>
          <a:p>
            <a:pPr marL="0" indent="0">
              <a:buNone/>
            </a:pPr>
            <a:r>
              <a:rPr lang="en-IN" sz="1500" dirty="0" smtClean="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977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88" y="224118"/>
            <a:ext cx="10842812" cy="50202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Sample </a:t>
            </a:r>
            <a:r>
              <a:rPr lang="en-US" sz="3600" dirty="0" smtClean="0">
                <a:solidFill>
                  <a:srgbClr val="7030A0"/>
                </a:solidFill>
                <a:latin typeface="Times New Roman" panose="02020603050405020304" pitchFamily="18" charset="0"/>
                <a:cs typeface="Times New Roman" panose="02020603050405020304" pitchFamily="18" charset="0"/>
              </a:rPr>
              <a:t>Dataset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988" y="923366"/>
            <a:ext cx="5504330" cy="5289175"/>
          </a:xfrm>
        </p:spPr>
        <p:txBody>
          <a:bodyPr>
            <a:noAutofit/>
          </a:bodyPr>
          <a:lstStyle/>
          <a:p>
            <a:pPr marL="0" indent="0">
              <a:lnSpc>
                <a:spcPct val="150000"/>
              </a:lnSpc>
              <a:buNone/>
            </a:pPr>
            <a:r>
              <a:rPr lang="en-IN" sz="1700" dirty="0">
                <a:solidFill>
                  <a:srgbClr val="0000FF"/>
                </a:solidFill>
                <a:latin typeface="Times New Roman" panose="02020603050405020304" pitchFamily="18" charset="0"/>
                <a:cs typeface="Times New Roman" panose="02020603050405020304" pitchFamily="18" charset="0"/>
              </a:rPr>
              <a:t>reviews Collection</a:t>
            </a:r>
          </a:p>
          <a:p>
            <a:pPr marL="0" indent="0">
              <a:lnSpc>
                <a:spcPct val="150000"/>
              </a:lnSpc>
              <a:buNone/>
            </a:pPr>
            <a:r>
              <a:rPr lang="en-IN" sz="1700" dirty="0" err="1">
                <a:latin typeface="Times New Roman" panose="02020603050405020304" pitchFamily="18" charset="0"/>
                <a:cs typeface="Times New Roman" panose="02020603050405020304" pitchFamily="18" charset="0"/>
              </a:rPr>
              <a:t>db.reviews.insertMany</a:t>
            </a:r>
            <a:r>
              <a:rPr lang="en-IN" sz="1700" dirty="0">
                <a:latin typeface="Times New Roman" panose="02020603050405020304" pitchFamily="18" charset="0"/>
                <a:cs typeface="Times New Roman" panose="02020603050405020304" pitchFamily="18" charset="0"/>
              </a:rPr>
              <a:t>([</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p>
          <a:p>
            <a:pPr marL="0" indent="0">
              <a:lnSpc>
                <a:spcPct val="150000"/>
              </a:lnSpc>
              <a:buNone/>
            </a:pPr>
            <a:r>
              <a:rPr lang="en-IN" sz="1700" dirty="0">
                <a:latin typeface="Times New Roman" panose="02020603050405020304" pitchFamily="18" charset="0"/>
                <a:cs typeface="Times New Roman" panose="02020603050405020304" pitchFamily="18" charset="0"/>
              </a:rPr>
              <a:t>    "_id":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("64b1f4c2e1d3f8b7c8e4d4b1"),</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productId</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("64b1f4c2e1d3f8b7c8e4a2b1"),</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userId</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("64b1f4c2e1d3f8b7c8e4a1b1"),</a:t>
            </a:r>
          </a:p>
          <a:p>
            <a:pPr marL="0" indent="0">
              <a:lnSpc>
                <a:spcPct val="150000"/>
              </a:lnSpc>
              <a:buNone/>
            </a:pPr>
            <a:r>
              <a:rPr lang="en-IN" sz="1700" dirty="0">
                <a:latin typeface="Times New Roman" panose="02020603050405020304" pitchFamily="18" charset="0"/>
                <a:cs typeface="Times New Roman" panose="02020603050405020304" pitchFamily="18" charset="0"/>
              </a:rPr>
              <a:t>    "rating": 5,</a:t>
            </a:r>
          </a:p>
          <a:p>
            <a:pPr marL="0" indent="0">
              <a:lnSpc>
                <a:spcPct val="150000"/>
              </a:lnSpc>
              <a:buNone/>
            </a:pPr>
            <a:r>
              <a:rPr lang="en-IN" sz="1700" dirty="0">
                <a:latin typeface="Times New Roman" panose="02020603050405020304" pitchFamily="18" charset="0"/>
                <a:cs typeface="Times New Roman" panose="02020603050405020304" pitchFamily="18" charset="0"/>
              </a:rPr>
              <a:t>    "comment": "Great introduction to MongoDB!",</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reviewDate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ISODate</a:t>
            </a:r>
            <a:r>
              <a:rPr lang="en-IN" sz="1700" dirty="0">
                <a:latin typeface="Times New Roman" panose="02020603050405020304" pitchFamily="18" charset="0"/>
                <a:cs typeface="Times New Roman" panose="02020603050405020304" pitchFamily="18" charset="0"/>
              </a:rPr>
              <a:t>("2023-04-15T12:00:00Z")</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smtClean="0">
                <a:latin typeface="Times New Roman" panose="02020603050405020304" pitchFamily="18" charset="0"/>
                <a:cs typeface="Times New Roman" panose="02020603050405020304" pitchFamily="18" charset="0"/>
              </a:rPr>
              <a:t>},</a:t>
            </a:r>
            <a:endParaRPr lang="en-IN" sz="1700" dirty="0">
              <a:latin typeface="Times New Roman" panose="02020603050405020304" pitchFamily="18" charset="0"/>
              <a:cs typeface="Times New Roman" panose="02020603050405020304" pitchFamily="18" charset="0"/>
            </a:endParaRPr>
          </a:p>
        </p:txBody>
      </p:sp>
      <p:sp>
        <p:nvSpPr>
          <p:cNvPr id="5" name="Content Placeholder 4"/>
          <p:cNvSpPr txBox="1">
            <a:spLocks/>
          </p:cNvSpPr>
          <p:nvPr/>
        </p:nvSpPr>
        <p:spPr>
          <a:xfrm>
            <a:off x="5827059" y="1013013"/>
            <a:ext cx="5800164" cy="511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1700" dirty="0" smtClean="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a:t>
            </a:r>
          </a:p>
          <a:p>
            <a:pPr marL="0" indent="0">
              <a:lnSpc>
                <a:spcPct val="150000"/>
              </a:lnSpc>
              <a:buNone/>
            </a:pPr>
            <a:r>
              <a:rPr lang="en-IN" sz="1700" dirty="0">
                <a:latin typeface="Times New Roman" panose="02020603050405020304" pitchFamily="18" charset="0"/>
                <a:cs typeface="Times New Roman" panose="02020603050405020304" pitchFamily="18" charset="0"/>
              </a:rPr>
              <a:t>    "_id":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("64b1f4c2e1d3f8b7c8e4d4b2"),</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productId</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("64b1f4c2e1d3f8b7c8e4a2b2"),</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userId</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ObjectId</a:t>
            </a:r>
            <a:r>
              <a:rPr lang="en-IN" sz="1700" dirty="0">
                <a:latin typeface="Times New Roman" panose="02020603050405020304" pitchFamily="18" charset="0"/>
                <a:cs typeface="Times New Roman" panose="02020603050405020304" pitchFamily="18" charset="0"/>
              </a:rPr>
              <a:t>("64b1f4c2e1d3f8b7c8e4a1b3"),</a:t>
            </a:r>
          </a:p>
          <a:p>
            <a:pPr marL="0" indent="0">
              <a:lnSpc>
                <a:spcPct val="150000"/>
              </a:lnSpc>
              <a:buNone/>
            </a:pPr>
            <a:r>
              <a:rPr lang="en-IN" sz="1700" dirty="0">
                <a:latin typeface="Times New Roman" panose="02020603050405020304" pitchFamily="18" charset="0"/>
                <a:cs typeface="Times New Roman" panose="02020603050405020304" pitchFamily="18" charset="0"/>
              </a:rPr>
              <a:t>    "rating": 4,</a:t>
            </a:r>
          </a:p>
          <a:p>
            <a:pPr marL="0" indent="0">
              <a:lnSpc>
                <a:spcPct val="150000"/>
              </a:lnSpc>
              <a:buNone/>
            </a:pPr>
            <a:r>
              <a:rPr lang="en-IN" sz="1700" dirty="0">
                <a:latin typeface="Times New Roman" panose="02020603050405020304" pitchFamily="18" charset="0"/>
                <a:cs typeface="Times New Roman" panose="02020603050405020304" pitchFamily="18" charset="0"/>
              </a:rPr>
              <a:t>    "comment": "Very detailed and well-explained.",</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reviewDate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ISODate</a:t>
            </a:r>
            <a:r>
              <a:rPr lang="en-IN" sz="1700" dirty="0">
                <a:latin typeface="Times New Roman" panose="02020603050405020304" pitchFamily="18" charset="0"/>
                <a:cs typeface="Times New Roman" panose="02020603050405020304" pitchFamily="18" charset="0"/>
              </a:rPr>
              <a:t>("2023-07-25T14:30:00Z")</a:t>
            </a:r>
          </a:p>
          <a:p>
            <a:pPr marL="0" indent="0">
              <a:lnSpc>
                <a:spcPct val="150000"/>
              </a:lnSpc>
              <a:buNone/>
            </a:pPr>
            <a:r>
              <a:rPr lang="en-IN" sz="1700" dirty="0">
                <a:latin typeface="Times New Roman" panose="02020603050405020304" pitchFamily="18" charset="0"/>
                <a:cs typeface="Times New Roman" panose="02020603050405020304" pitchFamily="18" charset="0"/>
              </a:rPr>
              <a:t>  }</a:t>
            </a:r>
          </a:p>
          <a:p>
            <a:pPr marL="0" indent="0">
              <a:lnSpc>
                <a:spcPct val="150000"/>
              </a:lnSpc>
              <a:buNone/>
            </a:pPr>
            <a:r>
              <a:rPr lang="en-IN" sz="17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96367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0988" y="224118"/>
            <a:ext cx="10842812" cy="50202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Sample </a:t>
            </a:r>
            <a:r>
              <a:rPr lang="en-US" sz="3600" dirty="0" smtClean="0">
                <a:solidFill>
                  <a:srgbClr val="7030A0"/>
                </a:solidFill>
                <a:latin typeface="Times New Roman" panose="02020603050405020304" pitchFamily="18" charset="0"/>
                <a:cs typeface="Times New Roman" panose="02020603050405020304" pitchFamily="18" charset="0"/>
              </a:rPr>
              <a:t>Dataset</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0988" y="923366"/>
            <a:ext cx="5504330" cy="5289175"/>
          </a:xfrm>
        </p:spPr>
        <p:txBody>
          <a:bodyPr>
            <a:noAutofit/>
          </a:bodyPr>
          <a:lstStyle/>
          <a:p>
            <a:pPr marL="0" indent="0">
              <a:buNone/>
            </a:pPr>
            <a:r>
              <a:rPr lang="en-US" sz="1800" dirty="0">
                <a:solidFill>
                  <a:srgbClr val="0000FF"/>
                </a:solidFill>
                <a:latin typeface="Times New Roman" panose="02020603050405020304" pitchFamily="18" charset="0"/>
                <a:cs typeface="Times New Roman" panose="02020603050405020304" pitchFamily="18" charset="0"/>
              </a:rPr>
              <a:t>inventory Collection</a:t>
            </a:r>
          </a:p>
          <a:p>
            <a:pPr marL="0" indent="0">
              <a:buNone/>
            </a:pPr>
            <a:r>
              <a:rPr lang="en-US" sz="1800" dirty="0" err="1">
                <a:latin typeface="Times New Roman" panose="02020603050405020304" pitchFamily="18" charset="0"/>
                <a:cs typeface="Times New Roman" panose="02020603050405020304" pitchFamily="18" charset="0"/>
              </a:rPr>
              <a:t>db.inventory.insertMany</a:t>
            </a:r>
            <a:r>
              <a:rPr lang="en-US" sz="1800" dirty="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"_id":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("64b1f4c2e1d3f8b7c8e4e5b1"),</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productId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("64b1f4c2e1d3f8b7c8e4a2b1"),</a:t>
            </a:r>
          </a:p>
          <a:p>
            <a:pPr marL="0" indent="0">
              <a:buNone/>
            </a:pPr>
            <a:r>
              <a:rPr lang="en-US" sz="1800" dirty="0">
                <a:latin typeface="Times New Roman" panose="02020603050405020304" pitchFamily="18" charset="0"/>
                <a:cs typeface="Times New Roman" panose="02020603050405020304" pitchFamily="18" charset="0"/>
              </a:rPr>
              <a:t>    "warehouse": "A1",</a:t>
            </a:r>
          </a:p>
          <a:p>
            <a:pPr marL="0" indent="0">
              <a:buNone/>
            </a:pPr>
            <a:r>
              <a:rPr lang="en-US" sz="1800" dirty="0">
                <a:latin typeface="Times New Roman" panose="02020603050405020304" pitchFamily="18" charset="0"/>
                <a:cs typeface="Times New Roman" panose="02020603050405020304" pitchFamily="18" charset="0"/>
              </a:rPr>
              <a:t>    "quantity": 50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"_id":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("64b1f4c2e1d3f8b7c8e4e5b2"),</a:t>
            </a:r>
          </a:p>
          <a:p>
            <a:pPr marL="0"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productId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("64b1f4c2e1d3f8b7c8e4a2b2"),</a:t>
            </a:r>
          </a:p>
          <a:p>
            <a:pPr marL="0" indent="0">
              <a:buNone/>
            </a:pPr>
            <a:r>
              <a:rPr lang="en-US" sz="1800" dirty="0">
                <a:latin typeface="Times New Roman" panose="02020603050405020304" pitchFamily="18" charset="0"/>
                <a:cs typeface="Times New Roman" panose="02020603050405020304" pitchFamily="18" charset="0"/>
              </a:rPr>
              <a:t>    "warehouse": "B1",</a:t>
            </a:r>
          </a:p>
          <a:p>
            <a:pPr marL="0" indent="0">
              <a:buNone/>
            </a:pPr>
            <a:r>
              <a:rPr lang="en-US" sz="1800" dirty="0">
                <a:latin typeface="Times New Roman" panose="02020603050405020304" pitchFamily="18" charset="0"/>
                <a:cs typeface="Times New Roman" panose="02020603050405020304" pitchFamily="18" charset="0"/>
              </a:rPr>
              <a:t>    "quantity": 30</a:t>
            </a: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dirty="0">
                <a:solidFill>
                  <a:srgbClr val="7030A0"/>
                </a:solidFill>
                <a:latin typeface="Times New Roman" panose="02020603050405020304" pitchFamily="18" charset="0"/>
                <a:cs typeface="Times New Roman" panose="02020603050405020304" pitchFamily="18" charset="0"/>
              </a:rPr>
              <a:t>  </a:t>
            </a:r>
          </a:p>
        </p:txBody>
      </p:sp>
      <p:sp>
        <p:nvSpPr>
          <p:cNvPr id="5" name="Content Placeholder 4"/>
          <p:cNvSpPr txBox="1">
            <a:spLocks/>
          </p:cNvSpPr>
          <p:nvPr/>
        </p:nvSpPr>
        <p:spPr>
          <a:xfrm>
            <a:off x="6212541" y="1013013"/>
            <a:ext cx="5414682" cy="51188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sz="1800" dirty="0">
                <a:latin typeface="Times New Roman" panose="02020603050405020304" pitchFamily="18" charset="0"/>
                <a:cs typeface="Times New Roman" panose="02020603050405020304" pitchFamily="18" charset="0"/>
              </a:rPr>
              <a:t>{</a:t>
            </a:r>
          </a:p>
          <a:p>
            <a:pPr marL="0" indent="0">
              <a:lnSpc>
                <a:spcPct val="150000"/>
              </a:lnSpc>
              <a:buNone/>
            </a:pPr>
            <a:r>
              <a:rPr lang="en-US" sz="1800" dirty="0">
                <a:latin typeface="Times New Roman" panose="02020603050405020304" pitchFamily="18" charset="0"/>
                <a:cs typeface="Times New Roman" panose="02020603050405020304" pitchFamily="18" charset="0"/>
              </a:rPr>
              <a:t>    "_id":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("64b1f4c2e1d3f8b7c8e4e5b3"),</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productId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ObjectId</a:t>
            </a:r>
            <a:r>
              <a:rPr lang="en-US" sz="1800" dirty="0">
                <a:latin typeface="Times New Roman" panose="02020603050405020304" pitchFamily="18" charset="0"/>
                <a:cs typeface="Times New Roman" panose="02020603050405020304" pitchFamily="18" charset="0"/>
              </a:rPr>
              <a:t>("64b1f4c2e1d3f8b7c8e4a2b3"),</a:t>
            </a:r>
          </a:p>
          <a:p>
            <a:pPr marL="0" indent="0">
              <a:lnSpc>
                <a:spcPct val="150000"/>
              </a:lnSpc>
              <a:buNone/>
            </a:pPr>
            <a:r>
              <a:rPr lang="en-US" sz="1800" dirty="0">
                <a:latin typeface="Times New Roman" panose="02020603050405020304" pitchFamily="18" charset="0"/>
                <a:cs typeface="Times New Roman" panose="02020603050405020304" pitchFamily="18" charset="0"/>
              </a:rPr>
              <a:t>    "warehouse": "A1",</a:t>
            </a:r>
          </a:p>
          <a:p>
            <a:pPr marL="0" indent="0">
              <a:lnSpc>
                <a:spcPct val="150000"/>
              </a:lnSpc>
              <a:buNone/>
            </a:pPr>
            <a:r>
              <a:rPr lang="en-US" sz="1800" dirty="0">
                <a:latin typeface="Times New Roman" panose="02020603050405020304" pitchFamily="18" charset="0"/>
                <a:cs typeface="Times New Roman" panose="02020603050405020304" pitchFamily="18" charset="0"/>
              </a:rPr>
              <a:t>    "quantity": 150</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p>
          <a:p>
            <a:pPr marL="0" indent="0">
              <a:lnSpc>
                <a:spcPct val="150000"/>
              </a:lnSpc>
              <a:buNone/>
            </a:pPr>
            <a:r>
              <a:rPr lang="en-US" sz="1800" dirty="0">
                <a:latin typeface="Times New Roman" panose="02020603050405020304" pitchFamily="18" charset="0"/>
                <a:cs typeface="Times New Roman" panose="02020603050405020304" pitchFamily="18" charset="0"/>
              </a:rPr>
              <a:t>])</a:t>
            </a:r>
          </a:p>
          <a:p>
            <a:pPr marL="0" indent="0">
              <a:lnSpc>
                <a:spcPct val="150000"/>
              </a:lnSpc>
              <a:buNone/>
            </a:pPr>
            <a:endParaRPr lang="en-IN" sz="17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303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215153"/>
            <a:ext cx="10515600" cy="5961810"/>
          </a:xfrm>
        </p:spPr>
        <p:txBody>
          <a:bodyPr>
            <a:normAutofit lnSpcReduction="10000"/>
          </a:bodyPr>
          <a:lstStyle/>
          <a:p>
            <a:pPr marL="0" indent="0">
              <a:lnSpc>
                <a:spcPct val="200000"/>
              </a:lnSpc>
              <a:buNone/>
            </a:pPr>
            <a:r>
              <a:rPr lang="en-US" sz="2400" dirty="0">
                <a:solidFill>
                  <a:srgbClr val="0000FF"/>
                </a:solidFill>
                <a:latin typeface="Times New Roman" panose="02020603050405020304" pitchFamily="18" charset="0"/>
                <a:cs typeface="Times New Roman" panose="02020603050405020304" pitchFamily="18" charset="0"/>
              </a:rPr>
              <a:t>1. Comparison </a:t>
            </a:r>
            <a:r>
              <a:rPr lang="en-US" sz="2400" dirty="0" smtClean="0">
                <a:solidFill>
                  <a:srgbClr val="0000FF"/>
                </a:solidFill>
                <a:latin typeface="Times New Roman" panose="02020603050405020304" pitchFamily="18" charset="0"/>
                <a:cs typeface="Times New Roman" panose="02020603050405020304" pitchFamily="18" charset="0"/>
              </a:rPr>
              <a:t>Operators</a:t>
            </a:r>
            <a:endParaRPr lang="en-US" sz="2400" dirty="0">
              <a:solidFill>
                <a:srgbClr val="0000FF"/>
              </a:solidFill>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 </a:t>
            </a:r>
            <a:r>
              <a:rPr lang="en-US" sz="2400" dirty="0">
                <a:solidFill>
                  <a:srgbClr val="FF0000"/>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Find users older than 25</a:t>
            </a:r>
          </a:p>
          <a:p>
            <a:pPr marL="0" indent="0">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db.users.find</a:t>
            </a:r>
            <a:r>
              <a:rPr lang="en-US" sz="2400" dirty="0">
                <a:latin typeface="Times New Roman" panose="02020603050405020304" pitchFamily="18" charset="0"/>
                <a:cs typeface="Times New Roman" panose="02020603050405020304" pitchFamily="18" charset="0"/>
              </a:rPr>
              <a:t>({ age: { $</a:t>
            </a:r>
            <a:r>
              <a:rPr lang="en-US" sz="2400" dirty="0" err="1">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25 }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20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 </a:t>
            </a:r>
            <a:r>
              <a:rPr lang="en-US" sz="2400" dirty="0">
                <a:solidFill>
                  <a:srgbClr val="FF0000"/>
                </a:solidFill>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Find products priced between $25 and $35</a:t>
            </a:r>
          </a:p>
          <a:p>
            <a:pPr marL="0" indent="0">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db.products.find</a:t>
            </a:r>
            <a:r>
              <a:rPr lang="en-US" sz="2400" dirty="0">
                <a:latin typeface="Times New Roman" panose="02020603050405020304" pitchFamily="18" charset="0"/>
                <a:cs typeface="Times New Roman" panose="02020603050405020304" pitchFamily="18" charset="0"/>
              </a:rPr>
              <a:t>({ price: { $</a:t>
            </a:r>
            <a:r>
              <a:rPr lang="en-US" sz="2400" dirty="0" err="1">
                <a:latin typeface="Times New Roman" panose="02020603050405020304" pitchFamily="18" charset="0"/>
                <a:cs typeface="Times New Roman" panose="02020603050405020304" pitchFamily="18" charset="0"/>
              </a:rPr>
              <a:t>gte</a:t>
            </a:r>
            <a:r>
              <a:rPr lang="en-US" sz="2400" dirty="0">
                <a:latin typeface="Times New Roman" panose="02020603050405020304" pitchFamily="18" charset="0"/>
                <a:cs typeface="Times New Roman" panose="02020603050405020304" pitchFamily="18" charset="0"/>
              </a:rPr>
              <a:t>: 25, $</a:t>
            </a:r>
            <a:r>
              <a:rPr lang="en-US" sz="2400" dirty="0" err="1">
                <a:latin typeface="Times New Roman" panose="02020603050405020304" pitchFamily="18" charset="0"/>
                <a:cs typeface="Times New Roman" panose="02020603050405020304" pitchFamily="18" charset="0"/>
              </a:rPr>
              <a:t>lte</a:t>
            </a:r>
            <a:r>
              <a:rPr lang="en-US" sz="2400" dirty="0">
                <a:latin typeface="Times New Roman" panose="02020603050405020304" pitchFamily="18" charset="0"/>
                <a:cs typeface="Times New Roman" panose="02020603050405020304" pitchFamily="18" charset="0"/>
              </a:rPr>
              <a:t>: 35 }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nSpc>
                <a:spcPct val="200000"/>
              </a:lnSpc>
              <a:buNone/>
            </a:pPr>
            <a:r>
              <a:rPr lang="en-US" sz="2400" dirty="0">
                <a:solidFill>
                  <a:srgbClr val="FF0000"/>
                </a:solidFill>
                <a:latin typeface="Times New Roman" panose="02020603050405020304" pitchFamily="18" charset="0"/>
                <a:cs typeface="Times New Roman" panose="02020603050405020304" pitchFamily="18" charset="0"/>
              </a:rPr>
              <a:t>Example 3: </a:t>
            </a:r>
            <a:r>
              <a:rPr lang="en-US" sz="2400" dirty="0">
                <a:latin typeface="Times New Roman" panose="02020603050405020304" pitchFamily="18" charset="0"/>
                <a:cs typeface="Times New Roman" panose="02020603050405020304" pitchFamily="18" charset="0"/>
              </a:rPr>
              <a:t>Find orders with a total amount greater than $50</a:t>
            </a:r>
          </a:p>
          <a:p>
            <a:pPr marL="0" indent="0">
              <a:lnSpc>
                <a:spcPct val="20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db.orders.find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totalAmount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50 } })</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17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30622" y="482647"/>
            <a:ext cx="10170459" cy="5622318"/>
          </a:xfrm>
          <a:prstGeom prst="rect">
            <a:avLst/>
          </a:prstGeom>
        </p:spPr>
      </p:pic>
    </p:spTree>
    <p:extLst>
      <p:ext uri="{BB962C8B-B14F-4D97-AF65-F5344CB8AC3E}">
        <p14:creationId xmlns:p14="http://schemas.microsoft.com/office/powerpoint/2010/main" val="41963047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506"/>
            <a:ext cx="10515600" cy="6463553"/>
          </a:xfrm>
        </p:spPr>
        <p:txBody>
          <a:bodyPr>
            <a:noAutofit/>
          </a:bodyPr>
          <a:lstStyle/>
          <a:p>
            <a:pPr marL="0" indent="0">
              <a:lnSpc>
                <a:spcPct val="150000"/>
              </a:lnSpc>
              <a:buNone/>
            </a:pPr>
            <a:r>
              <a:rPr lang="en-IN" sz="2400" dirty="0" smtClean="0">
                <a:solidFill>
                  <a:srgbClr val="0000FF"/>
                </a:solidFill>
                <a:latin typeface="Times New Roman" panose="02020603050405020304" pitchFamily="18" charset="0"/>
                <a:cs typeface="Times New Roman" panose="02020603050405020304" pitchFamily="18" charset="0"/>
              </a:rPr>
              <a:t>2</a:t>
            </a:r>
            <a:r>
              <a:rPr lang="en-IN" sz="2400" dirty="0">
                <a:solidFill>
                  <a:srgbClr val="0000FF"/>
                </a:solidFill>
                <a:latin typeface="Times New Roman" panose="02020603050405020304" pitchFamily="18" charset="0"/>
                <a:cs typeface="Times New Roman" panose="02020603050405020304" pitchFamily="18" charset="0"/>
              </a:rPr>
              <a:t>. Logical </a:t>
            </a:r>
            <a:r>
              <a:rPr lang="en-IN" sz="2400" dirty="0" smtClean="0">
                <a:solidFill>
                  <a:srgbClr val="0000FF"/>
                </a:solidFill>
                <a:latin typeface="Times New Roman" panose="02020603050405020304" pitchFamily="18" charset="0"/>
                <a:cs typeface="Times New Roman" panose="02020603050405020304" pitchFamily="18" charset="0"/>
              </a:rPr>
              <a:t>Operators</a:t>
            </a:r>
            <a:endParaRPr lang="en-IN" sz="2400" dirty="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Example 1: </a:t>
            </a:r>
            <a:r>
              <a:rPr lang="en-IN" sz="2400" dirty="0">
                <a:latin typeface="Times New Roman" panose="02020603050405020304" pitchFamily="18" charset="0"/>
                <a:cs typeface="Times New Roman" panose="02020603050405020304" pitchFamily="18" charset="0"/>
              </a:rPr>
              <a:t>Find active users older than 25</a:t>
            </a:r>
          </a:p>
          <a:p>
            <a:pPr marL="457200" lvl="1" indent="0">
              <a:lnSpc>
                <a:spcPct val="100000"/>
              </a:lnSpc>
              <a:buNone/>
            </a:pPr>
            <a:r>
              <a:rPr lang="en-IN" dirty="0" err="1">
                <a:latin typeface="Times New Roman" panose="02020603050405020304" pitchFamily="18" charset="0"/>
                <a:cs typeface="Times New Roman" panose="02020603050405020304" pitchFamily="18" charset="0"/>
              </a:rPr>
              <a:t>db.users.find</a:t>
            </a:r>
            <a:r>
              <a:rPr lang="en-IN" dirty="0">
                <a:latin typeface="Times New Roman" panose="02020603050405020304" pitchFamily="18" charset="0"/>
                <a:cs typeface="Times New Roman" panose="02020603050405020304" pitchFamily="18" charset="0"/>
              </a:rPr>
              <a:t>({  </a:t>
            </a:r>
          </a:p>
          <a:p>
            <a:pPr marL="457200" lvl="1" indent="0">
              <a:lnSpc>
                <a:spcPct val="100000"/>
              </a:lnSpc>
              <a:buNone/>
            </a:pPr>
            <a:r>
              <a:rPr lang="en-IN" dirty="0">
                <a:latin typeface="Times New Roman" panose="02020603050405020304" pitchFamily="18" charset="0"/>
                <a:cs typeface="Times New Roman" panose="02020603050405020304" pitchFamily="18" charset="0"/>
              </a:rPr>
              <a:t>	$and: [ { status: "active" },{ age: { $</a:t>
            </a:r>
            <a:r>
              <a:rPr lang="en-IN" dirty="0" err="1">
                <a:latin typeface="Times New Roman" panose="02020603050405020304" pitchFamily="18" charset="0"/>
                <a:cs typeface="Times New Roman" panose="02020603050405020304" pitchFamily="18" charset="0"/>
              </a:rPr>
              <a:t>gt</a:t>
            </a:r>
            <a:r>
              <a:rPr lang="en-IN" dirty="0">
                <a:latin typeface="Times New Roman" panose="02020603050405020304" pitchFamily="18" charset="0"/>
                <a:cs typeface="Times New Roman" panose="02020603050405020304" pitchFamily="18" charset="0"/>
              </a:rPr>
              <a:t>: 25 } }]</a:t>
            </a:r>
          </a:p>
          <a:p>
            <a:pPr marL="457200" lvl="1" indent="0">
              <a:lnSpc>
                <a:spcPct val="100000"/>
              </a:lnSpc>
              <a:buNone/>
            </a:pPr>
            <a:r>
              <a:rPr lang="en-IN" dirty="0">
                <a:latin typeface="Times New Roman" panose="02020603050405020304" pitchFamily="18" charset="0"/>
                <a:cs typeface="Times New Roman" panose="02020603050405020304" pitchFamily="18" charset="0"/>
              </a:rPr>
              <a:t>})</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Example 2: </a:t>
            </a:r>
            <a:r>
              <a:rPr lang="en-US" sz="2400" dirty="0">
                <a:latin typeface="Times New Roman" panose="02020603050405020304" pitchFamily="18" charset="0"/>
                <a:cs typeface="Times New Roman" panose="02020603050405020304" pitchFamily="18" charset="0"/>
              </a:rPr>
              <a:t>Find users who are admins or have the role of 'subscriber'</a:t>
            </a:r>
          </a:p>
          <a:p>
            <a:pPr marL="457200" lvl="1" indent="0">
              <a:lnSpc>
                <a:spcPct val="100000"/>
              </a:lnSpc>
              <a:buNone/>
            </a:pPr>
            <a:r>
              <a:rPr lang="en-US" dirty="0" err="1">
                <a:latin typeface="Times New Roman" panose="02020603050405020304" pitchFamily="18" charset="0"/>
                <a:cs typeface="Times New Roman" panose="02020603050405020304" pitchFamily="18" charset="0"/>
              </a:rPr>
              <a:t>db.users.find</a:t>
            </a:r>
            <a:r>
              <a:rPr lang="en-US" dirty="0">
                <a:latin typeface="Times New Roman" panose="02020603050405020304" pitchFamily="18" charset="0"/>
                <a:cs typeface="Times New Roman" panose="02020603050405020304" pitchFamily="18" charset="0"/>
              </a:rPr>
              <a:t>({</a:t>
            </a:r>
          </a:p>
          <a:p>
            <a:pPr marL="457200" lvl="1" indent="0">
              <a:lnSpc>
                <a:spcPct val="100000"/>
              </a:lnSpc>
              <a:buNone/>
            </a:pPr>
            <a:r>
              <a:rPr lang="en-US" dirty="0">
                <a:latin typeface="Times New Roman" panose="02020603050405020304" pitchFamily="18" charset="0"/>
                <a:cs typeface="Times New Roman" panose="02020603050405020304" pitchFamily="18" charset="0"/>
              </a:rPr>
              <a:t>  	$or: [{ roles: "admin" },{ roles: "subscriber" }]</a:t>
            </a:r>
          </a:p>
          <a:p>
            <a:pPr marL="457200" lvl="1" indent="0">
              <a:lnSpc>
                <a:spcPct val="100000"/>
              </a:lnSpc>
              <a:buNone/>
            </a:pPr>
            <a:r>
              <a:rPr lang="en-US" dirty="0" smtClean="0">
                <a:latin typeface="Times New Roman" panose="02020603050405020304" pitchFamily="18" charset="0"/>
                <a:cs typeface="Times New Roman" panose="02020603050405020304" pitchFamily="18" charset="0"/>
              </a:rPr>
              <a:t>})</a:t>
            </a:r>
            <a:endParaRPr lang="en-IN" sz="2400" dirty="0" smtClean="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IN" sz="2400" dirty="0">
                <a:solidFill>
                  <a:srgbClr val="FF0000"/>
                </a:solidFill>
                <a:latin typeface="Times New Roman" panose="02020603050405020304" pitchFamily="18" charset="0"/>
                <a:cs typeface="Times New Roman" panose="02020603050405020304" pitchFamily="18" charset="0"/>
              </a:rPr>
              <a:t>Example 3: </a:t>
            </a:r>
            <a:r>
              <a:rPr lang="en-IN" sz="2400" dirty="0">
                <a:latin typeface="Times New Roman" panose="02020603050405020304" pitchFamily="18" charset="0"/>
                <a:cs typeface="Times New Roman" panose="02020603050405020304" pitchFamily="18" charset="0"/>
              </a:rPr>
              <a:t>Find users who are not inactive</a:t>
            </a:r>
          </a:p>
          <a:p>
            <a:pPr marL="457200" lvl="1" indent="0">
              <a:lnSpc>
                <a:spcPct val="100000"/>
              </a:lnSpc>
              <a:buNone/>
            </a:pPr>
            <a:r>
              <a:rPr lang="en-IN" dirty="0" err="1">
                <a:latin typeface="Times New Roman" panose="02020603050405020304" pitchFamily="18" charset="0"/>
                <a:cs typeface="Times New Roman" panose="02020603050405020304" pitchFamily="18" charset="0"/>
              </a:rPr>
              <a:t>db.users.find</a:t>
            </a:r>
            <a:r>
              <a:rPr lang="en-IN" dirty="0">
                <a:latin typeface="Times New Roman" panose="02020603050405020304" pitchFamily="18" charset="0"/>
                <a:cs typeface="Times New Roman" panose="02020603050405020304" pitchFamily="18" charset="0"/>
              </a:rPr>
              <a:t>({</a:t>
            </a:r>
          </a:p>
          <a:p>
            <a:pPr marL="457200" lvl="1" indent="0">
              <a:lnSpc>
                <a:spcPct val="100000"/>
              </a:lnSpc>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	status</a:t>
            </a:r>
            <a:r>
              <a:rPr lang="en-IN" dirty="0">
                <a:latin typeface="Times New Roman" panose="02020603050405020304" pitchFamily="18" charset="0"/>
                <a:cs typeface="Times New Roman" panose="02020603050405020304" pitchFamily="18" charset="0"/>
              </a:rPr>
              <a:t>: { $ne: "inactive" }</a:t>
            </a:r>
          </a:p>
          <a:p>
            <a:pPr marL="457200" lvl="1" indent="0">
              <a:lnSpc>
                <a:spcPct val="100000"/>
              </a:lnSpc>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Content Placeholder 5"/>
          <p:cNvSpPr txBox="1">
            <a:spLocks/>
          </p:cNvSpPr>
          <p:nvPr/>
        </p:nvSpPr>
        <p:spPr>
          <a:xfrm>
            <a:off x="6477000" y="4589929"/>
            <a:ext cx="5181600" cy="1999130"/>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IN" sz="2400" dirty="0" smtClean="0">
                <a:solidFill>
                  <a:srgbClr val="FF0000"/>
                </a:solidFill>
                <a:latin typeface="Times New Roman" panose="02020603050405020304" pitchFamily="18" charset="0"/>
                <a:cs typeface="Times New Roman" panose="02020603050405020304" pitchFamily="18" charset="0"/>
              </a:rPr>
              <a:t>Alternatively, using $not operator:</a:t>
            </a:r>
          </a:p>
          <a:p>
            <a:pPr marL="457200" lvl="1" indent="0">
              <a:lnSpc>
                <a:spcPct val="150000"/>
              </a:lnSpc>
              <a:buFont typeface="Arial" panose="020B0604020202020204" pitchFamily="34" charset="0"/>
              <a:buNone/>
            </a:pPr>
            <a:r>
              <a:rPr lang="en-IN" dirty="0" err="1" smtClean="0">
                <a:latin typeface="Times New Roman" panose="02020603050405020304" pitchFamily="18" charset="0"/>
                <a:cs typeface="Times New Roman" panose="02020603050405020304" pitchFamily="18" charset="0"/>
              </a:rPr>
              <a:t>db.users.find</a:t>
            </a:r>
            <a:r>
              <a:rPr lang="en-IN" dirty="0" smtClean="0">
                <a:latin typeface="Times New Roman" panose="02020603050405020304" pitchFamily="18" charset="0"/>
                <a:cs typeface="Times New Roman" panose="02020603050405020304" pitchFamily="18" charset="0"/>
              </a:rPr>
              <a:t>({</a:t>
            </a:r>
          </a:p>
          <a:p>
            <a:pPr marL="457200" lvl="1" indent="0">
              <a:lnSpc>
                <a:spcPct val="150000"/>
              </a:lnSpc>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  status: { $not: { $</a:t>
            </a:r>
            <a:r>
              <a:rPr lang="en-IN" dirty="0" err="1" smtClean="0">
                <a:latin typeface="Times New Roman" panose="02020603050405020304" pitchFamily="18" charset="0"/>
                <a:cs typeface="Times New Roman" panose="02020603050405020304" pitchFamily="18" charset="0"/>
              </a:rPr>
              <a:t>eq</a:t>
            </a:r>
            <a:r>
              <a:rPr lang="en-IN" dirty="0" smtClean="0">
                <a:latin typeface="Times New Roman" panose="02020603050405020304" pitchFamily="18" charset="0"/>
                <a:cs typeface="Times New Roman" panose="02020603050405020304" pitchFamily="18" charset="0"/>
              </a:rPr>
              <a:t>: "inactive" } }</a:t>
            </a:r>
          </a:p>
          <a:p>
            <a:pPr marL="457200" lvl="1" indent="0">
              <a:lnSpc>
                <a:spcPct val="150000"/>
              </a:lnSpc>
              <a:buFont typeface="Arial" panose="020B0604020202020204" pitchFamily="34" charset="0"/>
              <a:buNone/>
            </a:pP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692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838200" y="322729"/>
            <a:ext cx="10515600" cy="5854234"/>
          </a:xfrm>
        </p:spPr>
        <p:txBody>
          <a:bodyPr>
            <a:normAutofit/>
          </a:bodyPr>
          <a:lstStyle/>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3. Element </a:t>
            </a:r>
            <a:r>
              <a:rPr lang="en-US" sz="2400" dirty="0" smtClean="0">
                <a:solidFill>
                  <a:srgbClr val="0000FF"/>
                </a:solidFill>
                <a:latin typeface="Times New Roman" panose="02020603050405020304" pitchFamily="18" charset="0"/>
                <a:cs typeface="Times New Roman" panose="02020603050405020304" pitchFamily="18" charset="0"/>
              </a:rPr>
              <a:t>Operators</a:t>
            </a:r>
            <a:endParaRPr lang="en-US" sz="2400" dirty="0">
              <a:solidFill>
                <a:srgbClr val="0000FF"/>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Example 1: </a:t>
            </a:r>
            <a:r>
              <a:rPr lang="en-US" sz="2400" dirty="0">
                <a:latin typeface="Times New Roman" panose="02020603050405020304" pitchFamily="18" charset="0"/>
                <a:cs typeface="Times New Roman" panose="02020603050405020304" pitchFamily="18" charset="0"/>
              </a:rPr>
              <a:t>Find users who have an email address</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db.users.find</a:t>
            </a:r>
            <a:r>
              <a:rPr lang="en-US" sz="2400" dirty="0">
                <a:latin typeface="Times New Roman" panose="02020603050405020304" pitchFamily="18" charset="0"/>
                <a:cs typeface="Times New Roman" panose="02020603050405020304" pitchFamily="18" charset="0"/>
              </a:rPr>
              <a:t>({ email: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$exists: true } </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Example 2: </a:t>
            </a:r>
            <a:r>
              <a:rPr lang="en-US" sz="2400" dirty="0">
                <a:latin typeface="Times New Roman" panose="02020603050405020304" pitchFamily="18" charset="0"/>
                <a:cs typeface="Times New Roman" panose="02020603050405020304" pitchFamily="18" charset="0"/>
              </a:rPr>
              <a:t>Find products where the 'ratings' field is of type double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db.products.find</a:t>
            </a:r>
            <a:r>
              <a:rPr lang="en-US" sz="2400" dirty="0">
                <a:latin typeface="Times New Roman" panose="02020603050405020304" pitchFamily="18" charset="0"/>
                <a:cs typeface="Times New Roman" panose="02020603050405020304" pitchFamily="18" charset="0"/>
              </a:rPr>
              <a:t>({ ratings: { $type: "double" } </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4. Evaluation Operators</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Example </a:t>
            </a:r>
            <a:r>
              <a:rPr lang="en-US" sz="2400" dirty="0">
                <a:solidFill>
                  <a:srgbClr val="FF0000"/>
                </a:solidFill>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Find products with titles starting with 'L' (case-insensitive)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db.products.find</a:t>
            </a:r>
            <a:r>
              <a:rPr lang="en-US" sz="2400" dirty="0">
                <a:latin typeface="Times New Roman" panose="02020603050405020304" pitchFamily="18" charset="0"/>
                <a:cs typeface="Times New Roman" panose="02020603050405020304" pitchFamily="18" charset="0"/>
              </a:rPr>
              <a:t>({ title: { $regex: /^L/, $options: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0782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3412"/>
            <a:ext cx="10515600" cy="6302188"/>
          </a:xfrm>
        </p:spPr>
        <p:txBody>
          <a:bodyPr>
            <a:normAutofit fontScale="62500" lnSpcReduction="20000"/>
          </a:bodyPr>
          <a:lstStyle/>
          <a:p>
            <a:pPr marL="0" indent="0">
              <a:buNone/>
            </a:pPr>
            <a:r>
              <a:rPr lang="en-IN" sz="2400" dirty="0">
                <a:solidFill>
                  <a:srgbClr val="0000FF"/>
                </a:solidFill>
                <a:latin typeface="Times New Roman" panose="02020603050405020304" pitchFamily="18" charset="0"/>
                <a:cs typeface="Times New Roman" panose="02020603050405020304" pitchFamily="18" charset="0"/>
              </a:rPr>
              <a:t>Sample Dataset (employees collection):</a:t>
            </a:r>
          </a:p>
          <a:p>
            <a:pPr marL="0" indent="0">
              <a:buNone/>
            </a:pPr>
            <a:r>
              <a:rPr lang="en-IN" sz="2400" dirty="0" err="1">
                <a:latin typeface="Times New Roman" panose="02020603050405020304" pitchFamily="18" charset="0"/>
                <a:cs typeface="Times New Roman" panose="02020603050405020304" pitchFamily="18" charset="0"/>
              </a:rPr>
              <a:t>db.employees.insertMany</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"_id": 1,</a:t>
            </a:r>
          </a:p>
          <a:p>
            <a:pPr marL="0" indent="0">
              <a:buNone/>
            </a:pPr>
            <a:r>
              <a:rPr lang="en-IN" sz="2400" dirty="0">
                <a:latin typeface="Times New Roman" panose="02020603050405020304" pitchFamily="18" charset="0"/>
                <a:cs typeface="Times New Roman" panose="02020603050405020304" pitchFamily="18" charset="0"/>
              </a:rPr>
              <a:t>  "name": "Alice",</a:t>
            </a:r>
          </a:p>
          <a:p>
            <a:pPr marL="0" indent="0">
              <a:buNone/>
            </a:pPr>
            <a:r>
              <a:rPr lang="en-IN" sz="2400" dirty="0">
                <a:latin typeface="Times New Roman" panose="02020603050405020304" pitchFamily="18" charset="0"/>
                <a:cs typeface="Times New Roman" panose="02020603050405020304" pitchFamily="18" charset="0"/>
              </a:rPr>
              <a:t>  "age": 28,</a:t>
            </a:r>
          </a:p>
          <a:p>
            <a:pPr marL="0" indent="0">
              <a:buNone/>
            </a:pPr>
            <a:r>
              <a:rPr lang="en-IN" sz="2400" dirty="0">
                <a:latin typeface="Times New Roman" panose="02020603050405020304" pitchFamily="18" charset="0"/>
                <a:cs typeface="Times New Roman" panose="02020603050405020304" pitchFamily="18" charset="0"/>
              </a:rPr>
              <a:t>  "position": "Developer",</a:t>
            </a:r>
          </a:p>
          <a:p>
            <a:pPr marL="0" indent="0">
              <a:buNone/>
            </a:pPr>
            <a:r>
              <a:rPr lang="en-IN" sz="2400" dirty="0">
                <a:latin typeface="Times New Roman" panose="02020603050405020304" pitchFamily="18" charset="0"/>
                <a:cs typeface="Times New Roman" panose="02020603050405020304" pitchFamily="18" charset="0"/>
              </a:rPr>
              <a:t>  "skills": ["JavaScript", "React"],</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join_date</a:t>
            </a:r>
            <a:r>
              <a:rPr lang="en-IN" sz="2400" dirty="0">
                <a:latin typeface="Times New Roman" panose="02020603050405020304" pitchFamily="18" charset="0"/>
                <a:cs typeface="Times New Roman" panose="02020603050405020304" pitchFamily="18" charset="0"/>
              </a:rPr>
              <a:t>": "2020-01-15",</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projects_completed</a:t>
            </a:r>
            <a:r>
              <a:rPr lang="en-IN" sz="2400" dirty="0">
                <a:latin typeface="Times New Roman" panose="02020603050405020304" pitchFamily="18" charset="0"/>
                <a:cs typeface="Times New Roman" panose="02020603050405020304" pitchFamily="18" charset="0"/>
              </a:rPr>
              <a:t>": 5</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"_id": 2,</a:t>
            </a:r>
          </a:p>
          <a:p>
            <a:pPr marL="0" indent="0">
              <a:buNone/>
            </a:pPr>
            <a:r>
              <a:rPr lang="en-IN" sz="2400" dirty="0">
                <a:latin typeface="Times New Roman" panose="02020603050405020304" pitchFamily="18" charset="0"/>
                <a:cs typeface="Times New Roman" panose="02020603050405020304" pitchFamily="18" charset="0"/>
              </a:rPr>
              <a:t>  "name": "Bob",</a:t>
            </a:r>
          </a:p>
          <a:p>
            <a:pPr marL="0" indent="0">
              <a:buNone/>
            </a:pPr>
            <a:r>
              <a:rPr lang="en-IN" sz="2400" dirty="0">
                <a:latin typeface="Times New Roman" panose="02020603050405020304" pitchFamily="18" charset="0"/>
                <a:cs typeface="Times New Roman" panose="02020603050405020304" pitchFamily="18" charset="0"/>
              </a:rPr>
              <a:t>  "age": 35,</a:t>
            </a:r>
          </a:p>
          <a:p>
            <a:pPr marL="0" indent="0">
              <a:buNone/>
            </a:pPr>
            <a:r>
              <a:rPr lang="en-IN" sz="2400" dirty="0">
                <a:latin typeface="Times New Roman" panose="02020603050405020304" pitchFamily="18" charset="0"/>
                <a:cs typeface="Times New Roman" panose="02020603050405020304" pitchFamily="18" charset="0"/>
              </a:rPr>
              <a:t>  "position": "Manager",</a:t>
            </a:r>
          </a:p>
          <a:p>
            <a:pPr marL="0" indent="0">
              <a:buNone/>
            </a:pPr>
            <a:r>
              <a:rPr lang="en-IN" sz="2400" dirty="0">
                <a:latin typeface="Times New Roman" panose="02020603050405020304" pitchFamily="18" charset="0"/>
                <a:cs typeface="Times New Roman" panose="02020603050405020304" pitchFamily="18" charset="0"/>
              </a:rPr>
              <a:t>  "skills": ["Management", "Communication"],</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join_date</a:t>
            </a:r>
            <a:r>
              <a:rPr lang="en-IN" sz="2400" dirty="0">
                <a:latin typeface="Times New Roman" panose="02020603050405020304" pitchFamily="18" charset="0"/>
                <a:cs typeface="Times New Roman" panose="02020603050405020304" pitchFamily="18" charset="0"/>
              </a:rPr>
              <a:t>": "2018-07-23",</a:t>
            </a:r>
          </a:p>
          <a:p>
            <a:pPr marL="0" indent="0">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projects_completed</a:t>
            </a:r>
            <a:r>
              <a:rPr lang="en-IN" sz="2400" dirty="0">
                <a:latin typeface="Times New Roman" panose="02020603050405020304" pitchFamily="18" charset="0"/>
                <a:cs typeface="Times New Roman" panose="02020603050405020304" pitchFamily="18" charset="0"/>
              </a:rPr>
              <a:t>": 12</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61995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1012"/>
            <a:ext cx="10515600" cy="5925951"/>
          </a:xfrm>
        </p:spPr>
        <p:txBody>
          <a:bodyPr>
            <a:normAutofit lnSpcReduction="10000"/>
          </a:bodyPr>
          <a:lstStyle/>
          <a:p>
            <a:pPr marL="0" indent="0">
              <a:buNone/>
            </a:pPr>
            <a:r>
              <a:rPr lang="en-US" sz="2400" dirty="0">
                <a:solidFill>
                  <a:srgbClr val="0000FF"/>
                </a:solidFill>
                <a:latin typeface="Times New Roman" panose="02020603050405020304" pitchFamily="18" charset="0"/>
                <a:cs typeface="Times New Roman" panose="02020603050405020304" pitchFamily="18" charset="0"/>
              </a:rPr>
              <a:t>Fields </a:t>
            </a:r>
            <a:endParaRPr lang="en-US" sz="2400" dirty="0" smtClean="0">
              <a:solidFill>
                <a:srgbClr val="0000FF"/>
              </a:solidFill>
              <a:latin typeface="Times New Roman" panose="02020603050405020304" pitchFamily="18" charset="0"/>
              <a:cs typeface="Times New Roman" panose="02020603050405020304" pitchFamily="18" charset="0"/>
            </a:endParaRPr>
          </a:p>
          <a:p>
            <a:pPr marL="0" indent="0">
              <a:buNone/>
            </a:pPr>
            <a:r>
              <a:rPr lang="en-US" sz="2400" dirty="0">
                <a:solidFill>
                  <a:srgbClr val="FF0000"/>
                </a:solidFill>
                <a:latin typeface="Times New Roman" panose="02020603050405020304" pitchFamily="18" charset="0"/>
                <a:cs typeface="Times New Roman" panose="02020603050405020304" pitchFamily="18" charset="0"/>
              </a:rPr>
              <a:t>1. $</a:t>
            </a:r>
            <a:r>
              <a:rPr lang="en-US" sz="2400" dirty="0" err="1">
                <a:solidFill>
                  <a:srgbClr val="FF0000"/>
                </a:solidFill>
                <a:latin typeface="Times New Roman" panose="02020603050405020304" pitchFamily="18" charset="0"/>
                <a:cs typeface="Times New Roman" panose="02020603050405020304" pitchFamily="18" charset="0"/>
              </a:rPr>
              <a:t>currentDate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Sets the field value to the current date</a:t>
            </a:r>
          </a:p>
          <a:p>
            <a:pPr marL="457200" lvl="1" indent="0">
              <a:buNone/>
            </a:pPr>
            <a:r>
              <a:rPr lang="en-IN" dirty="0" err="1">
                <a:latin typeface="Times New Roman" panose="02020603050405020304" pitchFamily="18" charset="0"/>
                <a:cs typeface="Times New Roman" panose="02020603050405020304" pitchFamily="18" charset="0"/>
              </a:rPr>
              <a:t>db.employees.updateOne</a:t>
            </a:r>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  { _id: 1 },</a:t>
            </a:r>
          </a:p>
          <a:p>
            <a:pPr marL="457200" lvl="1" indent="0">
              <a:buNone/>
            </a:pP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currentDate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lastUpdated</a:t>
            </a:r>
            <a:r>
              <a:rPr lang="en-IN" dirty="0">
                <a:latin typeface="Times New Roman" panose="02020603050405020304" pitchFamily="18" charset="0"/>
                <a:cs typeface="Times New Roman" panose="02020603050405020304" pitchFamily="18" charset="0"/>
              </a:rPr>
              <a:t>": true } }</a:t>
            </a:r>
          </a:p>
          <a:p>
            <a:pPr marL="457200" lvl="1" indent="0">
              <a:buNone/>
            </a:pPr>
            <a:r>
              <a:rPr lang="en-IN" dirty="0" smtClean="0">
                <a:latin typeface="Times New Roman" panose="02020603050405020304" pitchFamily="18" charset="0"/>
                <a:cs typeface="Times New Roman" panose="02020603050405020304" pitchFamily="18" charset="0"/>
              </a:rPr>
              <a:t>);</a:t>
            </a:r>
            <a:endParaRPr lang="en-US" sz="2400" dirty="0" smtClean="0">
              <a:solidFill>
                <a:srgbClr val="0000FF"/>
              </a:solidFill>
              <a:latin typeface="Times New Roman" panose="02020603050405020304" pitchFamily="18" charset="0"/>
              <a:cs typeface="Times New Roman" panose="02020603050405020304" pitchFamily="18" charset="0"/>
            </a:endParaRPr>
          </a:p>
          <a:p>
            <a:pPr marL="0" indent="0">
              <a:buNone/>
            </a:pPr>
            <a:r>
              <a:rPr lang="en-US" sz="2400" dirty="0">
                <a:solidFill>
                  <a:srgbClr val="FF0000"/>
                </a:solidFill>
                <a:latin typeface="Times New Roman" panose="02020603050405020304" pitchFamily="18" charset="0"/>
                <a:cs typeface="Times New Roman" panose="02020603050405020304" pitchFamily="18" charset="0"/>
              </a:rPr>
              <a:t>2. $</a:t>
            </a:r>
            <a:r>
              <a:rPr lang="en-US" sz="2400" dirty="0" err="1">
                <a:solidFill>
                  <a:srgbClr val="FF0000"/>
                </a:solidFill>
                <a:latin typeface="Times New Roman" panose="02020603050405020304" pitchFamily="18" charset="0"/>
                <a:cs typeface="Times New Roman" panose="02020603050405020304" pitchFamily="18" charset="0"/>
              </a:rPr>
              <a:t>inc</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Increment a numeric field</a:t>
            </a:r>
          </a:p>
          <a:p>
            <a:pPr marL="457200" lvl="1" indent="0">
              <a:buNone/>
            </a:pPr>
            <a:r>
              <a:rPr lang="en-US" dirty="0" smtClean="0">
                <a:latin typeface="Times New Roman" panose="02020603050405020304" pitchFamily="18" charset="0"/>
                <a:cs typeface="Times New Roman" panose="02020603050405020304" pitchFamily="18" charset="0"/>
              </a:rPr>
              <a:t>db.employees.updateOne</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 _id: 1 },</a:t>
            </a:r>
          </a:p>
          <a:p>
            <a:pPr marL="457200" lvl="1" indent="0">
              <a:buNone/>
            </a:pP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inc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projects_completed</a:t>
            </a:r>
            <a:r>
              <a:rPr lang="en-US" dirty="0">
                <a:latin typeface="Times New Roman" panose="02020603050405020304" pitchFamily="18" charset="0"/>
                <a:cs typeface="Times New Roman" panose="02020603050405020304" pitchFamily="18" charset="0"/>
              </a:rPr>
              <a:t>": 1 } }</a:t>
            </a:r>
          </a:p>
          <a:p>
            <a:pPr marL="457200" lvl="1"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3</a:t>
            </a:r>
            <a:r>
              <a:rPr lang="en-US" sz="2400" dirty="0" smtClean="0">
                <a:solidFill>
                  <a:srgbClr val="FF0000"/>
                </a:solidFill>
                <a:latin typeface="Times New Roman" panose="02020603050405020304" pitchFamily="18" charset="0"/>
                <a:cs typeface="Times New Roman" panose="02020603050405020304" pitchFamily="18" charset="0"/>
              </a:rPr>
              <a:t>.$rename</a:t>
            </a:r>
            <a:r>
              <a:rPr lang="en-US" sz="2400" dirty="0">
                <a:latin typeface="Times New Roman" panose="02020603050405020304" pitchFamily="18" charset="0"/>
                <a:cs typeface="Times New Roman" panose="02020603050405020304" pitchFamily="18" charset="0"/>
              </a:rPr>
              <a:t>: Rename a field</a:t>
            </a:r>
          </a:p>
          <a:p>
            <a:pPr marL="457200" lvl="1" indent="0">
              <a:buNone/>
            </a:pPr>
            <a:r>
              <a:rPr lang="en-US" dirty="0" smtClean="0">
                <a:latin typeface="Times New Roman" panose="02020603050405020304" pitchFamily="18" charset="0"/>
                <a:cs typeface="Times New Roman" panose="02020603050405020304" pitchFamily="18" charset="0"/>
              </a:rPr>
              <a:t>db.employees.updateOne</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  { _id: 1 },</a:t>
            </a:r>
          </a:p>
          <a:p>
            <a:pPr marL="457200" lvl="1" indent="0">
              <a:buNone/>
            </a:pPr>
            <a:r>
              <a:rPr lang="en-US" dirty="0">
                <a:latin typeface="Times New Roman" panose="02020603050405020304" pitchFamily="18" charset="0"/>
                <a:cs typeface="Times New Roman" panose="02020603050405020304" pitchFamily="18" charset="0"/>
              </a:rPr>
              <a:t>  { $rename: { "</a:t>
            </a:r>
            <a:r>
              <a:rPr lang="en-US" dirty="0" err="1">
                <a:latin typeface="Times New Roman" panose="02020603050405020304" pitchFamily="18" charset="0"/>
                <a:cs typeface="Times New Roman" panose="02020603050405020304" pitchFamily="18" charset="0"/>
              </a:rPr>
              <a:t>join_date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start_date</a:t>
            </a:r>
            <a:r>
              <a:rPr lang="en-US" dirty="0">
                <a:latin typeface="Times New Roman" panose="02020603050405020304" pitchFamily="18" charset="0"/>
                <a:cs typeface="Times New Roman" panose="02020603050405020304" pitchFamily="18" charset="0"/>
              </a:rPr>
              <a:t>" } }</a:t>
            </a:r>
          </a:p>
          <a:p>
            <a:pPr marL="457200" lvl="1" indent="0">
              <a:buNone/>
            </a:pP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8469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6164"/>
            <a:ext cx="10515600" cy="6042211"/>
          </a:xfrm>
        </p:spPr>
        <p:txBody>
          <a:bodyPr>
            <a:normAutofit fontScale="92500" lnSpcReduction="20000"/>
          </a:bodyPr>
          <a:lstStyle/>
          <a:p>
            <a:pPr marL="0" indent="0">
              <a:lnSpc>
                <a:spcPct val="110000"/>
              </a:lnSpc>
              <a:buNone/>
            </a:pPr>
            <a:r>
              <a:rPr lang="en-US" sz="2400" dirty="0" smtClean="0">
                <a:solidFill>
                  <a:srgbClr val="FF0000"/>
                </a:solidFill>
                <a:latin typeface="Times New Roman" panose="02020603050405020304" pitchFamily="18" charset="0"/>
                <a:cs typeface="Times New Roman" panose="02020603050405020304" pitchFamily="18" charset="0"/>
              </a:rPr>
              <a:t>4</a:t>
            </a:r>
            <a:r>
              <a:rPr lang="en-US" sz="2400" dirty="0">
                <a:solidFill>
                  <a:srgbClr val="FF0000"/>
                </a:solidFill>
                <a:latin typeface="Times New Roman" panose="02020603050405020304" pitchFamily="18" charset="0"/>
                <a:cs typeface="Times New Roman" panose="02020603050405020304" pitchFamily="18" charset="0"/>
              </a:rPr>
              <a:t>. $set: </a:t>
            </a:r>
            <a:r>
              <a:rPr lang="en-US" sz="2400" dirty="0">
                <a:latin typeface="Times New Roman" panose="02020603050405020304" pitchFamily="18" charset="0"/>
                <a:cs typeface="Times New Roman" panose="02020603050405020304" pitchFamily="18" charset="0"/>
              </a:rPr>
              <a:t>Set the value of a field</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db.employees.updateOne</a:t>
            </a:r>
            <a:r>
              <a:rPr lang="en-US" dirty="0">
                <a:latin typeface="Times New Roman" panose="02020603050405020304" pitchFamily="18" charset="0"/>
                <a:cs typeface="Times New Roman" panose="02020603050405020304" pitchFamily="18" charset="0"/>
              </a:rPr>
              <a:t>(</a:t>
            </a:r>
          </a:p>
          <a:p>
            <a:pPr marL="457200" lvl="1" indent="0">
              <a:lnSpc>
                <a:spcPct val="110000"/>
              </a:lnSpc>
              <a:buNone/>
            </a:pPr>
            <a:r>
              <a:rPr lang="en-US" dirty="0">
                <a:latin typeface="Times New Roman" panose="02020603050405020304" pitchFamily="18" charset="0"/>
                <a:cs typeface="Times New Roman" panose="02020603050405020304" pitchFamily="18" charset="0"/>
              </a:rPr>
              <a:t>  { _id: 2 },</a:t>
            </a:r>
          </a:p>
          <a:p>
            <a:pPr marL="457200" lvl="1" indent="0">
              <a:lnSpc>
                <a:spcPct val="110000"/>
              </a:lnSpc>
              <a:buNone/>
            </a:pPr>
            <a:r>
              <a:rPr lang="en-US" dirty="0">
                <a:latin typeface="Times New Roman" panose="02020603050405020304" pitchFamily="18" charset="0"/>
                <a:cs typeface="Times New Roman" panose="02020603050405020304" pitchFamily="18" charset="0"/>
              </a:rPr>
              <a:t>  { $set: { "position": "Senior Manager" } }</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a:t>
            </a:r>
          </a:p>
          <a:p>
            <a:pPr marL="0" indent="0">
              <a:lnSpc>
                <a:spcPct val="110000"/>
              </a:lnSpc>
              <a:buNone/>
            </a:pPr>
            <a:r>
              <a:rPr lang="en-US" sz="2400" dirty="0">
                <a:solidFill>
                  <a:srgbClr val="FF0000"/>
                </a:solidFill>
                <a:latin typeface="Times New Roman" panose="02020603050405020304" pitchFamily="18" charset="0"/>
                <a:cs typeface="Times New Roman" panose="02020603050405020304" pitchFamily="18" charset="0"/>
              </a:rPr>
              <a:t>5. $unset: </a:t>
            </a:r>
            <a:r>
              <a:rPr lang="en-US" sz="2400" dirty="0">
                <a:latin typeface="Times New Roman" panose="02020603050405020304" pitchFamily="18" charset="0"/>
                <a:cs typeface="Times New Roman" panose="02020603050405020304" pitchFamily="18" charset="0"/>
              </a:rPr>
              <a:t>Remove a field</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db.employees.updateOne</a:t>
            </a:r>
            <a:r>
              <a:rPr lang="en-US" dirty="0">
                <a:latin typeface="Times New Roman" panose="02020603050405020304" pitchFamily="18" charset="0"/>
                <a:cs typeface="Times New Roman" panose="02020603050405020304" pitchFamily="18" charset="0"/>
              </a:rPr>
              <a:t>(</a:t>
            </a:r>
          </a:p>
          <a:p>
            <a:pPr marL="457200" lvl="1" indent="0">
              <a:lnSpc>
                <a:spcPct val="110000"/>
              </a:lnSpc>
              <a:buNone/>
            </a:pPr>
            <a:r>
              <a:rPr lang="en-US" dirty="0">
                <a:latin typeface="Times New Roman" panose="02020603050405020304" pitchFamily="18" charset="0"/>
                <a:cs typeface="Times New Roman" panose="02020603050405020304" pitchFamily="18" charset="0"/>
              </a:rPr>
              <a:t>  { _id: 1 },</a:t>
            </a:r>
          </a:p>
          <a:p>
            <a:pPr marL="457200" lvl="1" indent="0">
              <a:lnSpc>
                <a:spcPct val="110000"/>
              </a:lnSpc>
              <a:buNone/>
            </a:pPr>
            <a:r>
              <a:rPr lang="en-US" dirty="0">
                <a:latin typeface="Times New Roman" panose="02020603050405020304" pitchFamily="18" charset="0"/>
                <a:cs typeface="Times New Roman" panose="02020603050405020304" pitchFamily="18" charset="0"/>
              </a:rPr>
              <a:t>  { $unset: { "skills": "" } }</a:t>
            </a:r>
          </a:p>
          <a:p>
            <a:pPr marL="457200" lvl="1" indent="0">
              <a:lnSpc>
                <a:spcPct val="110000"/>
              </a:lnSpc>
              <a:buNone/>
            </a:pPr>
            <a:r>
              <a:rPr lang="en-US" dirty="0" smtClean="0">
                <a:latin typeface="Times New Roman" panose="02020603050405020304" pitchFamily="18" charset="0"/>
                <a:cs typeface="Times New Roman" panose="02020603050405020304" pitchFamily="18" charset="0"/>
              </a:rPr>
              <a:t>);</a:t>
            </a:r>
          </a:p>
          <a:p>
            <a:pPr marL="0" indent="0">
              <a:buNone/>
            </a:pPr>
            <a:r>
              <a:rPr lang="en-IN" sz="2400" dirty="0">
                <a:solidFill>
                  <a:srgbClr val="0000FF"/>
                </a:solidFill>
                <a:latin typeface="Times New Roman" panose="02020603050405020304" pitchFamily="18" charset="0"/>
                <a:cs typeface="Times New Roman" panose="02020603050405020304" pitchFamily="18" charset="0"/>
              </a:rPr>
              <a:t>Array Modifiers:</a:t>
            </a:r>
          </a:p>
          <a:p>
            <a:pPr marL="0" indent="0">
              <a:buNone/>
            </a:pPr>
            <a:r>
              <a:rPr lang="en-IN" sz="2400" dirty="0">
                <a:solidFill>
                  <a:srgbClr val="FF0000"/>
                </a:solidFill>
                <a:latin typeface="Times New Roman" panose="02020603050405020304" pitchFamily="18" charset="0"/>
                <a:cs typeface="Times New Roman" panose="02020603050405020304" pitchFamily="18" charset="0"/>
              </a:rPr>
              <a:t>1. $</a:t>
            </a:r>
            <a:r>
              <a:rPr lang="en-IN" sz="2400" dirty="0" err="1">
                <a:solidFill>
                  <a:srgbClr val="FF0000"/>
                </a:solidFill>
                <a:latin typeface="Times New Roman" panose="02020603050405020304" pitchFamily="18" charset="0"/>
                <a:cs typeface="Times New Roman" panose="02020603050405020304" pitchFamily="18" charset="0"/>
              </a:rPr>
              <a:t>addToSet</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Add an element to an array, ensuring no duplicates</a:t>
            </a:r>
          </a:p>
          <a:p>
            <a:pPr marL="457200" lvl="1" indent="0">
              <a:buNone/>
            </a:pPr>
            <a:r>
              <a:rPr lang="en-IN" dirty="0" err="1">
                <a:latin typeface="Times New Roman" panose="02020603050405020304" pitchFamily="18" charset="0"/>
                <a:cs typeface="Times New Roman" panose="02020603050405020304" pitchFamily="18" charset="0"/>
              </a:rPr>
              <a:t>db.employees.updateOne</a:t>
            </a:r>
            <a:r>
              <a:rPr lang="en-IN" dirty="0">
                <a:latin typeface="Times New Roman" panose="02020603050405020304" pitchFamily="18" charset="0"/>
                <a:cs typeface="Times New Roman" panose="02020603050405020304" pitchFamily="18" charset="0"/>
              </a:rPr>
              <a:t>(</a:t>
            </a:r>
          </a:p>
          <a:p>
            <a:pPr marL="457200" lvl="1" indent="0">
              <a:buNone/>
            </a:pPr>
            <a:r>
              <a:rPr lang="en-IN" dirty="0">
                <a:latin typeface="Times New Roman" panose="02020603050405020304" pitchFamily="18" charset="0"/>
                <a:cs typeface="Times New Roman" panose="02020603050405020304" pitchFamily="18" charset="0"/>
              </a:rPr>
              <a:t>  { _id: 1 },</a:t>
            </a:r>
          </a:p>
          <a:p>
            <a:pPr marL="457200" lvl="1" indent="0">
              <a:buNone/>
            </a:pP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addToSet</a:t>
            </a:r>
            <a:r>
              <a:rPr lang="en-IN" dirty="0">
                <a:latin typeface="Times New Roman" panose="02020603050405020304" pitchFamily="18" charset="0"/>
                <a:cs typeface="Times New Roman" panose="02020603050405020304" pitchFamily="18" charset="0"/>
              </a:rPr>
              <a:t>: { "skills": "Node.js" } }</a:t>
            </a:r>
          </a:p>
          <a:p>
            <a:pPr marL="457200" lvl="1" indent="0">
              <a:buNone/>
            </a:pPr>
            <a:r>
              <a:rPr lang="en-IN" dirty="0">
                <a:latin typeface="Times New Roman" panose="02020603050405020304" pitchFamily="18" charset="0"/>
                <a:cs typeface="Times New Roman" panose="02020603050405020304" pitchFamily="18" charset="0"/>
              </a:rPr>
              <a:t>);</a:t>
            </a:r>
          </a:p>
          <a:p>
            <a:pPr marL="457200" lvl="1" indent="0">
              <a:lnSpc>
                <a:spcPct val="110000"/>
              </a:lnSpc>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5306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2729"/>
            <a:ext cx="10515600" cy="6320118"/>
          </a:xfrm>
        </p:spPr>
        <p:txBody>
          <a:bodyPr>
            <a:normAutofit/>
          </a:bodyPr>
          <a:lstStyle/>
          <a:p>
            <a:pPr marL="0" indent="0">
              <a:buNone/>
            </a:pPr>
            <a:r>
              <a:rPr lang="en-US" sz="2400" dirty="0" smtClean="0">
                <a:solidFill>
                  <a:srgbClr val="FF0000"/>
                </a:solidFill>
                <a:latin typeface="Times New Roman" panose="02020603050405020304" pitchFamily="18" charset="0"/>
                <a:cs typeface="Times New Roman" panose="02020603050405020304" pitchFamily="18" charset="0"/>
              </a:rPr>
              <a:t>2.$</a:t>
            </a:r>
            <a:r>
              <a:rPr lang="en-US" sz="2400" dirty="0">
                <a:solidFill>
                  <a:srgbClr val="FF0000"/>
                </a:solidFill>
                <a:latin typeface="Times New Roman" panose="02020603050405020304" pitchFamily="18" charset="0"/>
                <a:cs typeface="Times New Roman" panose="02020603050405020304" pitchFamily="18" charset="0"/>
              </a:rPr>
              <a:t>pop: </a:t>
            </a:r>
            <a:r>
              <a:rPr lang="en-US" sz="2400" dirty="0">
                <a:latin typeface="Times New Roman" panose="02020603050405020304" pitchFamily="18" charset="0"/>
                <a:cs typeface="Times New Roman" panose="02020603050405020304" pitchFamily="18" charset="0"/>
              </a:rPr>
              <a:t>Remove the first or last element of an array</a:t>
            </a:r>
          </a:p>
          <a:p>
            <a:pPr marL="457200" lvl="1" indent="0">
              <a:buNone/>
            </a:pPr>
            <a:r>
              <a:rPr lang="en-US" dirty="0">
                <a:latin typeface="Times New Roman" panose="02020603050405020304" pitchFamily="18" charset="0"/>
                <a:cs typeface="Times New Roman" panose="02020603050405020304" pitchFamily="18" charset="0"/>
              </a:rPr>
              <a:t>db.employees.updateOne(</a:t>
            </a:r>
          </a:p>
          <a:p>
            <a:pPr marL="457200" lvl="1" indent="0">
              <a:buNone/>
            </a:pPr>
            <a:r>
              <a:rPr lang="en-US" dirty="0">
                <a:latin typeface="Times New Roman" panose="02020603050405020304" pitchFamily="18" charset="0"/>
                <a:cs typeface="Times New Roman" panose="02020603050405020304" pitchFamily="18" charset="0"/>
              </a:rPr>
              <a:t>  { _id: 1 },</a:t>
            </a:r>
          </a:p>
          <a:p>
            <a:pPr marL="457200" lvl="1" indent="0">
              <a:buNone/>
            </a:pPr>
            <a:r>
              <a:rPr lang="en-US" dirty="0">
                <a:latin typeface="Times New Roman" panose="02020603050405020304" pitchFamily="18" charset="0"/>
                <a:cs typeface="Times New Roman" panose="02020603050405020304" pitchFamily="18" charset="0"/>
              </a:rPr>
              <a:t>  { $pop: { "skills": -1 } }</a:t>
            </a:r>
          </a:p>
          <a:p>
            <a:pPr marL="457200" lvl="1"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3. $pull: </a:t>
            </a:r>
            <a:r>
              <a:rPr lang="en-US" sz="2400" dirty="0">
                <a:latin typeface="Times New Roman" panose="02020603050405020304" pitchFamily="18" charset="0"/>
                <a:cs typeface="Times New Roman" panose="02020603050405020304" pitchFamily="18" charset="0"/>
              </a:rPr>
              <a:t>Remove specific elements from an array</a:t>
            </a:r>
          </a:p>
          <a:p>
            <a:pPr marL="457200" lvl="1" indent="0">
              <a:buNone/>
            </a:pPr>
            <a:r>
              <a:rPr lang="en-US" dirty="0">
                <a:latin typeface="Times New Roman" panose="02020603050405020304" pitchFamily="18" charset="0"/>
                <a:cs typeface="Times New Roman" panose="02020603050405020304" pitchFamily="18" charset="0"/>
              </a:rPr>
              <a:t>db.employees.updateOne(</a:t>
            </a:r>
          </a:p>
          <a:p>
            <a:pPr marL="457200" lvl="1" indent="0">
              <a:buNone/>
            </a:pPr>
            <a:r>
              <a:rPr lang="en-US" dirty="0">
                <a:latin typeface="Times New Roman" panose="02020603050405020304" pitchFamily="18" charset="0"/>
                <a:cs typeface="Times New Roman" panose="02020603050405020304" pitchFamily="18" charset="0"/>
              </a:rPr>
              <a:t>  { _id: 1 },</a:t>
            </a:r>
          </a:p>
          <a:p>
            <a:pPr marL="457200" lvl="1" indent="0">
              <a:buNone/>
            </a:pPr>
            <a:r>
              <a:rPr lang="en-US" dirty="0">
                <a:latin typeface="Times New Roman" panose="02020603050405020304" pitchFamily="18" charset="0"/>
                <a:cs typeface="Times New Roman" panose="02020603050405020304" pitchFamily="18" charset="0"/>
              </a:rPr>
              <a:t>  { $pull: { "skills": "React" } }</a:t>
            </a:r>
          </a:p>
          <a:p>
            <a:pPr marL="457200" lvl="1" indent="0">
              <a:buNone/>
            </a:pPr>
            <a:r>
              <a:rPr lang="en-US" dirty="0" smtClean="0">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4. $push: </a:t>
            </a:r>
            <a:r>
              <a:rPr lang="en-US" sz="2400" dirty="0">
                <a:latin typeface="Times New Roman" panose="02020603050405020304" pitchFamily="18" charset="0"/>
                <a:cs typeface="Times New Roman" panose="02020603050405020304" pitchFamily="18" charset="0"/>
              </a:rPr>
              <a:t>Add an element to an array</a:t>
            </a:r>
          </a:p>
          <a:p>
            <a:pPr marL="457200" lvl="1" indent="0">
              <a:buNone/>
            </a:pPr>
            <a:r>
              <a:rPr lang="en-US" dirty="0">
                <a:latin typeface="Times New Roman" panose="02020603050405020304" pitchFamily="18" charset="0"/>
                <a:cs typeface="Times New Roman" panose="02020603050405020304" pitchFamily="18" charset="0"/>
              </a:rPr>
              <a:t>db.employees.updateOne(</a:t>
            </a:r>
          </a:p>
          <a:p>
            <a:pPr marL="457200" lvl="1" indent="0">
              <a:buNone/>
            </a:pPr>
            <a:r>
              <a:rPr lang="en-US" dirty="0">
                <a:latin typeface="Times New Roman" panose="02020603050405020304" pitchFamily="18" charset="0"/>
                <a:cs typeface="Times New Roman" panose="02020603050405020304" pitchFamily="18" charset="0"/>
              </a:rPr>
              <a:t>  { _id: 2 },</a:t>
            </a:r>
          </a:p>
          <a:p>
            <a:pPr marL="457200" lvl="1" indent="0">
              <a:buNone/>
            </a:pPr>
            <a:r>
              <a:rPr lang="en-US" dirty="0">
                <a:latin typeface="Times New Roman" panose="02020603050405020304" pitchFamily="18" charset="0"/>
                <a:cs typeface="Times New Roman" panose="02020603050405020304" pitchFamily="18" charset="0"/>
              </a:rPr>
              <a:t>  { $push: { "skills": "Leadership" } }</a:t>
            </a:r>
          </a:p>
          <a:p>
            <a:pPr marL="457200" lvl="1" indent="0">
              <a:buNone/>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7985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118"/>
            <a:ext cx="10515600" cy="708212"/>
          </a:xfrm>
        </p:spPr>
        <p:txBody>
          <a:bodyPr>
            <a:normAutofit/>
          </a:bodyPr>
          <a:lstStyle/>
          <a:p>
            <a:r>
              <a:rPr lang="en-US" sz="3600" dirty="0" smtClean="0">
                <a:solidFill>
                  <a:srgbClr val="7030A0"/>
                </a:solidFill>
                <a:latin typeface="Times New Roman" panose="02020603050405020304" pitchFamily="18" charset="0"/>
                <a:cs typeface="Times New Roman" panose="02020603050405020304" pitchFamily="18" charset="0"/>
              </a:rPr>
              <a:t>Relational concepts</a:t>
            </a: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29553"/>
            <a:ext cx="10515600" cy="504741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MongoDB is a </a:t>
            </a:r>
            <a:r>
              <a:rPr lang="en-US" sz="2400" b="1" dirty="0">
                <a:latin typeface="Times New Roman" panose="02020603050405020304" pitchFamily="18" charset="0"/>
                <a:cs typeface="Times New Roman" panose="02020603050405020304" pitchFamily="18" charset="0"/>
              </a:rPr>
              <a:t>NoSQL</a:t>
            </a:r>
            <a:r>
              <a:rPr lang="en-US" sz="2400" dirty="0">
                <a:latin typeface="Times New Roman" panose="02020603050405020304" pitchFamily="18" charset="0"/>
                <a:cs typeface="Times New Roman" panose="02020603050405020304" pitchFamily="18" charset="0"/>
              </a:rPr>
              <a:t> document-oriented database that differs fundamentally from traditional </a:t>
            </a:r>
            <a:r>
              <a:rPr lang="en-US" sz="2400" b="1" dirty="0">
                <a:latin typeface="Times New Roman" panose="02020603050405020304" pitchFamily="18" charset="0"/>
                <a:cs typeface="Times New Roman" panose="02020603050405020304" pitchFamily="18" charset="0"/>
              </a:rPr>
              <a:t>relational databases</a:t>
            </a:r>
            <a:r>
              <a:rPr lang="en-US" sz="2400" dirty="0">
                <a:latin typeface="Times New Roman" panose="02020603050405020304" pitchFamily="18" charset="0"/>
                <a:cs typeface="Times New Roman" panose="02020603050405020304" pitchFamily="18" charset="0"/>
              </a:rPr>
              <a:t> in how it handles data and relationships.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While </a:t>
            </a:r>
            <a:r>
              <a:rPr lang="en-US" sz="2400" dirty="0">
                <a:latin typeface="Times New Roman" panose="02020603050405020304" pitchFamily="18" charset="0"/>
                <a:cs typeface="Times New Roman" panose="02020603050405020304" pitchFamily="18" charset="0"/>
              </a:rPr>
              <a:t>relational databases use structured tables with defined schemas and relationships, MongoDB offers a more flexible, schema-less approach. </a:t>
            </a:r>
            <a:endParaRPr lang="en-US" sz="2400" dirty="0" smtClean="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understanding relational concepts within MongoDB is crucial for designing efficient and scalable applications. Below, we'll explore how relational concepts translate to MongoDB, including modeling relationships, best practices, and tools available within MongoDB to manage these relationships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4095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906"/>
            <a:ext cx="10515600" cy="6176682"/>
          </a:xfrm>
        </p:spPr>
        <p:txBody>
          <a:bodyPr>
            <a:normAutofit fontScale="92500" lnSpcReduction="10000"/>
          </a:bodyPr>
          <a:lstStyle/>
          <a:p>
            <a:pPr marL="0" indent="0" algn="just">
              <a:lnSpc>
                <a:spcPct val="150000"/>
              </a:lnSpc>
              <a:buNone/>
            </a:pPr>
            <a:r>
              <a:rPr lang="en-US" sz="2400" dirty="0">
                <a:solidFill>
                  <a:srgbClr val="0000FF"/>
                </a:solidFill>
                <a:latin typeface="Times New Roman" panose="02020603050405020304" pitchFamily="18" charset="0"/>
                <a:cs typeface="Times New Roman" panose="02020603050405020304" pitchFamily="18" charset="0"/>
              </a:rPr>
              <a:t>1. Understanding Relationships in MongoDB</a:t>
            </a:r>
          </a:p>
          <a:p>
            <a:pPr algn="just">
              <a:lnSpc>
                <a:spcPct val="150000"/>
              </a:lnSpc>
            </a:pPr>
            <a:r>
              <a:rPr lang="en-US" sz="2400" dirty="0">
                <a:latin typeface="Times New Roman" panose="02020603050405020304" pitchFamily="18" charset="0"/>
                <a:cs typeface="Times New Roman" panose="02020603050405020304" pitchFamily="18" charset="0"/>
              </a:rPr>
              <a:t>In relational databases, relationships are typically defined using foreign keys and join operations. MongoDB, being a document store, handles relationships differently, primarily through embedding and referencing.</a:t>
            </a:r>
          </a:p>
          <a:p>
            <a:pPr marL="0" indent="0" algn="just">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Embedding </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Denormalization</a:t>
            </a:r>
            <a:r>
              <a:rPr lang="en-US" sz="2400" dirty="0">
                <a:solidFill>
                  <a:srgbClr val="FF0000"/>
                </a:solidFill>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Embedding involves nesting related data within a single document. This approach is suitable for scenarios where related data is frequently accessed together and doesn't grow unbounded.</a:t>
            </a:r>
          </a:p>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Advantages:</a:t>
            </a:r>
          </a:p>
          <a:p>
            <a:pPr algn="just">
              <a:lnSpc>
                <a:spcPct val="150000"/>
              </a:lnSpc>
            </a:pPr>
            <a:r>
              <a:rPr lang="en-US" sz="2400" dirty="0">
                <a:latin typeface="Times New Roman" panose="02020603050405020304" pitchFamily="18" charset="0"/>
                <a:cs typeface="Times New Roman" panose="02020603050405020304" pitchFamily="18" charset="0"/>
              </a:rPr>
              <a:t>Performance: Faster read operations since all related data is retrieved in a single query.</a:t>
            </a:r>
          </a:p>
          <a:p>
            <a:pPr algn="just">
              <a:lnSpc>
                <a:spcPct val="150000"/>
              </a:lnSpc>
            </a:pPr>
            <a:r>
              <a:rPr lang="en-US" sz="2400" dirty="0">
                <a:latin typeface="Times New Roman" panose="02020603050405020304" pitchFamily="18" charset="0"/>
                <a:cs typeface="Times New Roman" panose="02020603050405020304" pitchFamily="18" charset="0"/>
              </a:rPr>
              <a:t>Atomicity: Updates to the document are atomic.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7311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024" y="134471"/>
            <a:ext cx="11412069" cy="6436658"/>
          </a:xfrm>
        </p:spPr>
        <p:txBody>
          <a:bodyPr>
            <a:noAutofit/>
          </a:bodyPr>
          <a:lstStyle/>
          <a:p>
            <a:pPr marL="0" indent="0">
              <a:lnSpc>
                <a:spcPct val="100000"/>
              </a:lnSpc>
              <a:buNone/>
            </a:pPr>
            <a:r>
              <a:rPr lang="en-IN" dirty="0">
                <a:solidFill>
                  <a:srgbClr val="0000FF"/>
                </a:solidFill>
                <a:latin typeface="Times New Roman" panose="02020603050405020304" pitchFamily="18" charset="0"/>
                <a:cs typeface="Times New Roman" panose="02020603050405020304" pitchFamily="18" charset="0"/>
              </a:rPr>
              <a:t>One to One </a:t>
            </a:r>
            <a:r>
              <a:rPr lang="en-IN" dirty="0" smtClean="0">
                <a:solidFill>
                  <a:srgbClr val="0000FF"/>
                </a:solidFill>
                <a:latin typeface="Times New Roman" panose="02020603050405020304" pitchFamily="18" charset="0"/>
                <a:cs typeface="Times New Roman" panose="02020603050405020304" pitchFamily="18" charset="0"/>
              </a:rPr>
              <a:t>Relation</a:t>
            </a:r>
            <a:endParaRPr lang="en-US" dirty="0" smtClean="0">
              <a:solidFill>
                <a:srgbClr val="0000FF"/>
              </a:solidFill>
              <a:latin typeface="Times New Roman" panose="02020603050405020304" pitchFamily="18" charset="0"/>
              <a:cs typeface="Times New Roman" panose="02020603050405020304" pitchFamily="18" charset="0"/>
            </a:endParaRPr>
          </a:p>
          <a:p>
            <a:pPr marL="0" indent="0">
              <a:lnSpc>
                <a:spcPct val="100000"/>
              </a:lnSpc>
              <a:buNone/>
            </a:pPr>
            <a:r>
              <a:rPr lang="en-US" sz="2400" dirty="0" smtClean="0">
                <a:solidFill>
                  <a:srgbClr val="FF0000"/>
                </a:solidFill>
                <a:latin typeface="Times New Roman" panose="02020603050405020304" pitchFamily="18" charset="0"/>
                <a:cs typeface="Times New Roman" panose="02020603050405020304" pitchFamily="18" charset="0"/>
              </a:rPr>
              <a:t>Step 1: </a:t>
            </a:r>
            <a:r>
              <a:rPr lang="en-US" sz="2400" dirty="0" smtClean="0">
                <a:latin typeface="Times New Roman" panose="02020603050405020304" pitchFamily="18" charset="0"/>
                <a:cs typeface="Times New Roman" panose="02020603050405020304" pitchFamily="18" charset="0"/>
              </a:rPr>
              <a:t>use company</a:t>
            </a:r>
          </a:p>
          <a:p>
            <a:pPr marL="0" indent="0">
              <a:lnSpc>
                <a:spcPct val="100000"/>
              </a:lnSpc>
              <a:buNone/>
            </a:pPr>
            <a:r>
              <a:rPr lang="en-US" sz="2400" dirty="0" smtClean="0">
                <a:solidFill>
                  <a:srgbClr val="FF0000"/>
                </a:solidFill>
                <a:latin typeface="Times New Roman" panose="02020603050405020304" pitchFamily="18" charset="0"/>
                <a:cs typeface="Times New Roman" panose="02020603050405020304" pitchFamily="18" charset="0"/>
              </a:rPr>
              <a:t>Step 2: </a:t>
            </a:r>
            <a:r>
              <a:rPr lang="en-US" sz="2400" dirty="0" smtClean="0">
                <a:latin typeface="Times New Roman" panose="02020603050405020304" pitchFamily="18" charset="0"/>
                <a:cs typeface="Times New Roman" panose="02020603050405020304" pitchFamily="18" charset="0"/>
              </a:rPr>
              <a:t>create collection</a:t>
            </a:r>
          </a:p>
          <a:p>
            <a:pPr marL="0" indent="0">
              <a:lnSpc>
                <a:spcPct val="150000"/>
              </a:lnSpc>
              <a:buNone/>
            </a:pPr>
            <a:r>
              <a:rPr lang="en-US"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db.employees.insertOne</a:t>
            </a:r>
            <a:r>
              <a:rPr lang="en-US" sz="2400" dirty="0">
                <a:latin typeface="Times New Roman" panose="02020603050405020304" pitchFamily="18" charset="0"/>
                <a:cs typeface="Times New Roman" panose="02020603050405020304" pitchFamily="18" charset="0"/>
              </a:rPr>
              <a:t>({_id:'EMP001',name:'John Doe</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postion</a:t>
            </a:r>
            <a:r>
              <a:rPr lang="en-US" sz="2400" dirty="0">
                <a:latin typeface="Times New Roman" panose="02020603050405020304" pitchFamily="18" charset="0"/>
                <a:cs typeface="Times New Roman" panose="02020603050405020304" pitchFamily="18" charset="0"/>
              </a:rPr>
              <a:t>:'Software </a:t>
            </a:r>
            <a:r>
              <a:rPr lang="en-US" sz="2400" dirty="0" err="1">
                <a:latin typeface="Times New Roman" panose="02020603050405020304" pitchFamily="18" charset="0"/>
                <a:cs typeface="Times New Roman" panose="02020603050405020304" pitchFamily="18" charset="0"/>
              </a:rPr>
              <a:t>Enginner</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db.profiles.insertOne</a:t>
            </a:r>
            <a:r>
              <a:rPr lang="en-US" sz="2400" dirty="0">
                <a:latin typeface="Times New Roman" panose="02020603050405020304" pitchFamily="18" charset="0"/>
                <a:cs typeface="Times New Roman" panose="02020603050405020304" pitchFamily="18" charset="0"/>
              </a:rPr>
              <a:t>({employee_id:'EMP001',age:26,address:'123 Main St</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phone</a:t>
            </a:r>
            <a:r>
              <a:rPr lang="en-US" sz="2400" dirty="0">
                <a:latin typeface="Times New Roman" panose="02020603050405020304" pitchFamily="18" charset="0"/>
                <a:cs typeface="Times New Roman" panose="02020603050405020304" pitchFamily="18" charset="0"/>
              </a:rPr>
              <a:t>:'555-555-5555</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Step 3: </a:t>
            </a:r>
            <a:r>
              <a:rPr lang="en-US" sz="2400" dirty="0" smtClean="0">
                <a:latin typeface="Times New Roman" panose="02020603050405020304" pitchFamily="18" charset="0"/>
                <a:cs typeface="Times New Roman" panose="02020603050405020304" pitchFamily="18" charset="0"/>
              </a:rPr>
              <a:t>Query For </a:t>
            </a:r>
            <a:r>
              <a:rPr lang="en-IN" sz="2400" dirty="0">
                <a:latin typeface="Times New Roman" panose="02020603050405020304" pitchFamily="18" charset="0"/>
                <a:cs typeface="Times New Roman" panose="02020603050405020304" pitchFamily="18" charset="0"/>
              </a:rPr>
              <a:t>One to One Relation</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db.employees.aggregate</a:t>
            </a:r>
            <a:r>
              <a:rPr lang="en-US" sz="2400" dirty="0">
                <a:latin typeface="Times New Roman" panose="02020603050405020304" pitchFamily="18" charset="0"/>
                <a:cs typeface="Times New Roman" panose="02020603050405020304" pitchFamily="18" charset="0"/>
              </a:rPr>
              <a:t>([{$lookup:{from:'profiles',localField:'_id</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foreignField</a:t>
            </a:r>
            <a:r>
              <a:rPr lang="en-US" sz="2400" dirty="0">
                <a:latin typeface="Times New Roman" panose="02020603050405020304" pitchFamily="18" charset="0"/>
                <a:cs typeface="Times New Roman" panose="02020603050405020304" pitchFamily="18" charset="0"/>
              </a:rPr>
              <a:t>:'employee_id',as:"personalDetails"}}])</a:t>
            </a:r>
            <a:r>
              <a:rPr lang="en-US" sz="2400" dirty="0" smtClean="0">
                <a:latin typeface="Times New Roman" panose="02020603050405020304" pitchFamily="18" charset="0"/>
                <a:cs typeface="Times New Roman" panose="02020603050405020304" pitchFamily="18" charset="0"/>
              </a:rPr>
              <a:t>	</a:t>
            </a:r>
          </a:p>
          <a:p>
            <a:pPr marL="0" indent="0">
              <a:lnSpc>
                <a:spcPct val="100000"/>
              </a:lnSpc>
              <a:buNone/>
            </a:pPr>
            <a:endParaRPr lang="en-IN"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971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5" y="636494"/>
            <a:ext cx="11412070" cy="5602941"/>
          </a:xfrm>
        </p:spPr>
        <p:txBody>
          <a:bodyPr>
            <a:normAutofit/>
          </a:bodyPr>
          <a:lstStyle/>
          <a:p>
            <a:pPr marL="0" indent="0">
              <a:lnSpc>
                <a:spcPct val="150000"/>
              </a:lnSpc>
              <a:buNone/>
            </a:pPr>
            <a:r>
              <a:rPr lang="en-IN" dirty="0">
                <a:solidFill>
                  <a:srgbClr val="0000FF"/>
                </a:solidFill>
                <a:latin typeface="Times New Roman" panose="02020603050405020304" pitchFamily="18" charset="0"/>
                <a:cs typeface="Times New Roman" panose="02020603050405020304" pitchFamily="18" charset="0"/>
              </a:rPr>
              <a:t>One to Many Relation</a:t>
            </a:r>
          </a:p>
          <a:p>
            <a:pPr marL="0" indent="0">
              <a:lnSpc>
                <a:spcPct val="150000"/>
              </a:lnSpc>
              <a:buNone/>
            </a:pPr>
            <a:r>
              <a:rPr lang="en-IN" sz="2400" dirty="0" smtClean="0">
                <a:solidFill>
                  <a:srgbClr val="FF0000"/>
                </a:solidFill>
                <a:latin typeface="Times New Roman" panose="02020603050405020304" pitchFamily="18" charset="0"/>
                <a:cs typeface="Times New Roman" panose="02020603050405020304" pitchFamily="18" charset="0"/>
              </a:rPr>
              <a:t>Step 1: </a:t>
            </a:r>
            <a:r>
              <a:rPr lang="en-IN" sz="2400" dirty="0" smtClean="0">
                <a:latin typeface="Times New Roman" panose="02020603050405020304" pitchFamily="18" charset="0"/>
                <a:cs typeface="Times New Roman" panose="02020603050405020304" pitchFamily="18" charset="0"/>
              </a:rPr>
              <a:t>Creating Companies collection</a:t>
            </a:r>
            <a:endParaRPr lang="en-IN" sz="2400" dirty="0">
              <a:latin typeface="Times New Roman" panose="02020603050405020304" pitchFamily="18" charset="0"/>
              <a:cs typeface="Times New Roman" panose="02020603050405020304" pitchFamily="18" charset="0"/>
            </a:endParaRPr>
          </a:p>
          <a:p>
            <a:pPr marL="457200" lvl="1" indent="0">
              <a:lnSpc>
                <a:spcPct val="150000"/>
              </a:lnSpc>
              <a:buNone/>
            </a:pPr>
            <a:r>
              <a:rPr lang="en-IN" dirty="0" err="1">
                <a:latin typeface="Times New Roman" panose="02020603050405020304" pitchFamily="18" charset="0"/>
                <a:cs typeface="Times New Roman" panose="02020603050405020304" pitchFamily="18" charset="0"/>
              </a:rPr>
              <a:t>db.companies.insertMany</a:t>
            </a:r>
            <a:r>
              <a:rPr lang="en-IN" dirty="0" smtClean="0">
                <a:latin typeface="Times New Roman" panose="02020603050405020304" pitchFamily="18" charset="0"/>
                <a:cs typeface="Times New Roman" panose="02020603050405020304" pitchFamily="18" charset="0"/>
              </a:rPr>
              <a:t>([</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{_</a:t>
            </a:r>
            <a:r>
              <a:rPr lang="en-IN" dirty="0">
                <a:latin typeface="Times New Roman" panose="02020603050405020304" pitchFamily="18" charset="0"/>
                <a:cs typeface="Times New Roman" panose="02020603050405020304" pitchFamily="18" charset="0"/>
              </a:rPr>
              <a:t>id:'CMP001',name:'Nule Soft',</a:t>
            </a:r>
            <a:r>
              <a:rPr lang="en-IN" dirty="0" err="1">
                <a:latin typeface="Times New Roman" panose="02020603050405020304" pitchFamily="18" charset="0"/>
                <a:cs typeface="Times New Roman" panose="02020603050405020304" pitchFamily="18" charset="0"/>
              </a:rPr>
              <a:t>isMNC:true</a:t>
            </a:r>
            <a:r>
              <a:rPr lang="en-IN" dirty="0" smtClean="0">
                <a:latin typeface="Times New Roman" panose="02020603050405020304" pitchFamily="18" charset="0"/>
                <a:cs typeface="Times New Roman" panose="02020603050405020304" pitchFamily="18" charset="0"/>
              </a:rPr>
              <a:t>},</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{_</a:t>
            </a:r>
            <a:r>
              <a:rPr lang="en-IN" dirty="0">
                <a:latin typeface="Times New Roman" panose="02020603050405020304" pitchFamily="18" charset="0"/>
                <a:cs typeface="Times New Roman" panose="02020603050405020304" pitchFamily="18" charset="0"/>
              </a:rPr>
              <a:t>id:'CMP002',name:'JexiTech',isMNC:false</a:t>
            </a:r>
            <a:r>
              <a:rPr lang="en-IN" dirty="0" smtClean="0">
                <a:latin typeface="Times New Roman" panose="02020603050405020304" pitchFamily="18" charset="0"/>
                <a:cs typeface="Times New Roman" panose="02020603050405020304" pitchFamily="18" charset="0"/>
              </a:rPr>
              <a:t>},</a:t>
            </a:r>
          </a:p>
          <a:p>
            <a:pPr marL="457200" lvl="1" indent="0">
              <a:lnSpc>
                <a:spcPct val="150000"/>
              </a:lnSpc>
              <a:buNone/>
            </a:pPr>
            <a:r>
              <a:rPr lang="en-IN" dirty="0" smtClean="0">
                <a:latin typeface="Times New Roman" panose="02020603050405020304" pitchFamily="18" charset="0"/>
                <a:cs typeface="Times New Roman" panose="02020603050405020304" pitchFamily="18" charset="0"/>
              </a:rPr>
              <a:t>{_</a:t>
            </a:r>
            <a:r>
              <a:rPr lang="en-IN" dirty="0">
                <a:latin typeface="Times New Roman" panose="02020603050405020304" pitchFamily="18" charset="0"/>
                <a:cs typeface="Times New Roman" panose="02020603050405020304" pitchFamily="18" charset="0"/>
              </a:rPr>
              <a:t>id:'CMP003',name:'DSA </a:t>
            </a:r>
            <a:r>
              <a:rPr lang="en-IN" dirty="0" err="1">
                <a:latin typeface="Times New Roman" panose="02020603050405020304" pitchFamily="18" charset="0"/>
                <a:cs typeface="Times New Roman" panose="02020603050405020304" pitchFamily="18" charset="0"/>
              </a:rPr>
              <a:t>Softwares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isMNC:true</a:t>
            </a:r>
            <a:r>
              <a:rPr lang="en-IN"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Step 2</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Updating </a:t>
            </a:r>
            <a:r>
              <a:rPr lang="en-US" sz="2400" dirty="0">
                <a:latin typeface="Times New Roman" panose="02020603050405020304" pitchFamily="18" charset="0"/>
                <a:cs typeface="Times New Roman" panose="02020603050405020304" pitchFamily="18" charset="0"/>
              </a:rPr>
              <a:t>old employee to </a:t>
            </a:r>
            <a:r>
              <a:rPr lang="en-US" sz="2400" dirty="0" smtClean="0">
                <a:latin typeface="Times New Roman" panose="02020603050405020304" pitchFamily="18" charset="0"/>
                <a:cs typeface="Times New Roman" panose="02020603050405020304" pitchFamily="18" charset="0"/>
              </a:rPr>
              <a:t>assign company</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db.employees.updateOne</a:t>
            </a:r>
            <a:r>
              <a:rPr lang="en-US" sz="2400" dirty="0">
                <a:latin typeface="Times New Roman" panose="02020603050405020304" pitchFamily="18" charset="0"/>
                <a:cs typeface="Times New Roman" panose="02020603050405020304" pitchFamily="18" charset="0"/>
              </a:rPr>
              <a:t>({_id:'EMP001'},{$set:{company_id:'CMP001'}})</a:t>
            </a:r>
            <a:endParaRPr lang="en-US" sz="2400" dirty="0" smtClean="0">
              <a:latin typeface="Times New Roman" panose="02020603050405020304" pitchFamily="18" charset="0"/>
              <a:cs typeface="Times New Roman" panose="02020603050405020304" pitchFamily="18" charset="0"/>
            </a:endParaRP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76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887"/>
          </a:xfrm>
        </p:spPr>
        <p:txBody>
          <a:bodyPr>
            <a:normAutofit/>
          </a:bodyPr>
          <a:lstStyle/>
          <a:p>
            <a:r>
              <a:rPr lang="en-US" sz="3600" dirty="0" smtClean="0">
                <a:solidFill>
                  <a:srgbClr val="7030A0"/>
                </a:solidFill>
                <a:latin typeface="Times New Roman" panose="02020603050405020304" pitchFamily="18" charset="0"/>
                <a:cs typeface="Times New Roman" panose="02020603050405020304" pitchFamily="18" charset="0"/>
              </a:rPr>
              <a:t>MongoDB Features</a:t>
            </a:r>
            <a:endParaRPr lang="en-IN" sz="3600" dirty="0">
              <a:solidFill>
                <a:srgbClr val="7030A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346061"/>
            <a:ext cx="9874624" cy="3853468"/>
          </a:xfrm>
          <a:prstGeom prst="rect">
            <a:avLst/>
          </a:prstGeom>
        </p:spPr>
      </p:pic>
    </p:spTree>
    <p:extLst>
      <p:ext uri="{BB962C8B-B14F-4D97-AF65-F5344CB8AC3E}">
        <p14:creationId xmlns:p14="http://schemas.microsoft.com/office/powerpoint/2010/main" val="3347539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094" y="708212"/>
            <a:ext cx="10869706" cy="5647764"/>
          </a:xfrm>
        </p:spPr>
        <p:txBody>
          <a:bodyPr>
            <a:normAutofit/>
          </a:bodyPr>
          <a:lstStyle/>
          <a:p>
            <a:pPr marL="0" indent="0">
              <a:lnSpc>
                <a:spcPct val="200000"/>
              </a:lnSpc>
              <a:buNone/>
            </a:pPr>
            <a:r>
              <a:rPr lang="en-US" sz="2200" dirty="0">
                <a:solidFill>
                  <a:srgbClr val="FF0000"/>
                </a:solidFill>
                <a:latin typeface="Times New Roman" panose="02020603050405020304" pitchFamily="18" charset="0"/>
                <a:cs typeface="Times New Roman" panose="02020603050405020304" pitchFamily="18" charset="0"/>
              </a:rPr>
              <a:t>Step 3</a:t>
            </a:r>
            <a:r>
              <a:rPr lang="en-US" sz="2200" dirty="0" smtClean="0">
                <a:solidFill>
                  <a:srgbClr val="FF0000"/>
                </a:solidFill>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Adding </a:t>
            </a:r>
            <a:r>
              <a:rPr lang="en-US" sz="2200" dirty="0">
                <a:latin typeface="Times New Roman" panose="02020603050405020304" pitchFamily="18" charset="0"/>
                <a:cs typeface="Times New Roman" panose="02020603050405020304" pitchFamily="18" charset="0"/>
              </a:rPr>
              <a:t>More Employee with different </a:t>
            </a:r>
            <a:r>
              <a:rPr lang="en-US" sz="2200" dirty="0" smtClean="0">
                <a:latin typeface="Times New Roman" panose="02020603050405020304" pitchFamily="18" charset="0"/>
                <a:cs typeface="Times New Roman" panose="02020603050405020304" pitchFamily="18" charset="0"/>
              </a:rPr>
              <a:t>companies</a:t>
            </a:r>
            <a:endParaRPr lang="en-US" sz="2200" dirty="0">
              <a:latin typeface="Times New Roman" panose="02020603050405020304" pitchFamily="18" charset="0"/>
              <a:cs typeface="Times New Roman" panose="02020603050405020304" pitchFamily="18" charset="0"/>
            </a:endParaRPr>
          </a:p>
          <a:p>
            <a:pPr marL="0" indent="0">
              <a:lnSpc>
                <a:spcPct val="200000"/>
              </a:lnSpc>
              <a:buNone/>
            </a:pPr>
            <a:r>
              <a:rPr lang="en-US" sz="2200" dirty="0" err="1">
                <a:latin typeface="Times New Roman" panose="02020603050405020304" pitchFamily="18" charset="0"/>
                <a:cs typeface="Times New Roman" panose="02020603050405020304" pitchFamily="18" charset="0"/>
              </a:rPr>
              <a:t>db.employees.insertMany</a:t>
            </a:r>
            <a:r>
              <a:rPr lang="en-US" sz="22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2200" dirty="0" smtClean="0">
                <a:latin typeface="Times New Roman" panose="02020603050405020304" pitchFamily="18" charset="0"/>
                <a:cs typeface="Times New Roman" panose="02020603050405020304" pitchFamily="18" charset="0"/>
              </a:rPr>
              <a:t>{_</a:t>
            </a:r>
            <a:r>
              <a:rPr lang="en-US" sz="2200" dirty="0">
                <a:latin typeface="Times New Roman" panose="02020603050405020304" pitchFamily="18" charset="0"/>
                <a:cs typeface="Times New Roman" panose="02020603050405020304" pitchFamily="18" charset="0"/>
              </a:rPr>
              <a:t>id:'EMP002',name:'Alice Smith',</a:t>
            </a:r>
            <a:r>
              <a:rPr lang="en-US" sz="2200" dirty="0" err="1">
                <a:latin typeface="Times New Roman" panose="02020603050405020304" pitchFamily="18" charset="0"/>
                <a:cs typeface="Times New Roman" panose="02020603050405020304" pitchFamily="18" charset="0"/>
              </a:rPr>
              <a:t>postion</a:t>
            </a:r>
            <a:r>
              <a:rPr lang="en-US" sz="2200" dirty="0">
                <a:latin typeface="Times New Roman" panose="02020603050405020304" pitchFamily="18" charset="0"/>
                <a:cs typeface="Times New Roman" panose="02020603050405020304" pitchFamily="18" charset="0"/>
              </a:rPr>
              <a:t>:'Product Manager',company_id:'CMP001</a:t>
            </a:r>
            <a:r>
              <a:rPr lang="en-US" sz="22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2200" dirty="0" smtClean="0">
                <a:latin typeface="Times New Roman" panose="02020603050405020304" pitchFamily="18" charset="0"/>
                <a:cs typeface="Times New Roman" panose="02020603050405020304" pitchFamily="18" charset="0"/>
              </a:rPr>
              <a:t>{_</a:t>
            </a:r>
            <a:r>
              <a:rPr lang="en-US" sz="2200" dirty="0">
                <a:latin typeface="Times New Roman" panose="02020603050405020304" pitchFamily="18" charset="0"/>
                <a:cs typeface="Times New Roman" panose="02020603050405020304" pitchFamily="18" charset="0"/>
              </a:rPr>
              <a:t>id:'EMP003',name:'Bob Brown',</a:t>
            </a:r>
            <a:r>
              <a:rPr lang="en-US" sz="2200" dirty="0" err="1">
                <a:latin typeface="Times New Roman" panose="02020603050405020304" pitchFamily="18" charset="0"/>
                <a:cs typeface="Times New Roman" panose="02020603050405020304" pitchFamily="18" charset="0"/>
              </a:rPr>
              <a:t>postion</a:t>
            </a:r>
            <a:r>
              <a:rPr lang="en-US" sz="2200" dirty="0">
                <a:latin typeface="Times New Roman" panose="02020603050405020304" pitchFamily="18" charset="0"/>
                <a:cs typeface="Times New Roman" panose="02020603050405020304" pitchFamily="18" charset="0"/>
              </a:rPr>
              <a:t>:'UI/UX Designer',company_id:'CMP002</a:t>
            </a:r>
            <a:r>
              <a:rPr lang="en-US" sz="22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2200" dirty="0" smtClean="0">
                <a:latin typeface="Times New Roman" panose="02020603050405020304" pitchFamily="18" charset="0"/>
                <a:cs typeface="Times New Roman" panose="02020603050405020304" pitchFamily="18" charset="0"/>
              </a:rPr>
              <a:t>{_</a:t>
            </a:r>
            <a:r>
              <a:rPr lang="en-US" sz="2200" dirty="0">
                <a:latin typeface="Times New Roman" panose="02020603050405020304" pitchFamily="18" charset="0"/>
                <a:cs typeface="Times New Roman" panose="02020603050405020304" pitchFamily="18" charset="0"/>
              </a:rPr>
              <a:t>id:'EMP004',name:'Charlie Davis',</a:t>
            </a:r>
            <a:r>
              <a:rPr lang="en-US" sz="2200" dirty="0" err="1">
                <a:latin typeface="Times New Roman" panose="02020603050405020304" pitchFamily="18" charset="0"/>
                <a:cs typeface="Times New Roman" panose="02020603050405020304" pitchFamily="18" charset="0"/>
              </a:rPr>
              <a:t>postion</a:t>
            </a:r>
            <a:r>
              <a:rPr lang="en-US" sz="2200" dirty="0">
                <a:latin typeface="Times New Roman" panose="02020603050405020304" pitchFamily="18" charset="0"/>
                <a:cs typeface="Times New Roman" panose="02020603050405020304" pitchFamily="18" charset="0"/>
              </a:rPr>
              <a:t>:'Backend Developer',company_id:'CMP001</a:t>
            </a:r>
            <a:r>
              <a:rPr lang="en-US" sz="2200" dirty="0" smtClean="0">
                <a:latin typeface="Times New Roman" panose="02020603050405020304" pitchFamily="18" charset="0"/>
                <a:cs typeface="Times New Roman" panose="02020603050405020304" pitchFamily="18" charset="0"/>
              </a:rPr>
              <a:t>'},</a:t>
            </a:r>
          </a:p>
          <a:p>
            <a:pPr marL="0" indent="0">
              <a:lnSpc>
                <a:spcPct val="200000"/>
              </a:lnSpc>
              <a:buNone/>
            </a:pPr>
            <a:r>
              <a:rPr lang="en-US" sz="2200" dirty="0" smtClean="0">
                <a:latin typeface="Times New Roman" panose="02020603050405020304" pitchFamily="18" charset="0"/>
                <a:cs typeface="Times New Roman" panose="02020603050405020304" pitchFamily="18" charset="0"/>
              </a:rPr>
              <a:t>{_</a:t>
            </a:r>
            <a:r>
              <a:rPr lang="en-US" sz="2200" dirty="0">
                <a:latin typeface="Times New Roman" panose="02020603050405020304" pitchFamily="18" charset="0"/>
                <a:cs typeface="Times New Roman" panose="02020603050405020304" pitchFamily="18" charset="0"/>
              </a:rPr>
              <a:t>id:'EMP005',name:'Diana Evans',</a:t>
            </a:r>
            <a:r>
              <a:rPr lang="en-US" sz="2200" dirty="0" err="1">
                <a:latin typeface="Times New Roman" panose="02020603050405020304" pitchFamily="18" charset="0"/>
                <a:cs typeface="Times New Roman" panose="02020603050405020304" pitchFamily="18" charset="0"/>
              </a:rPr>
              <a:t>postion</a:t>
            </a:r>
            <a:r>
              <a:rPr lang="en-US" sz="2200" dirty="0">
                <a:latin typeface="Times New Roman" panose="02020603050405020304" pitchFamily="18" charset="0"/>
                <a:cs typeface="Times New Roman" panose="02020603050405020304" pitchFamily="18" charset="0"/>
              </a:rPr>
              <a:t>:'Frontend  Developer',company_id:'CMP001</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73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493059"/>
            <a:ext cx="11013141" cy="6122894"/>
          </a:xfrm>
        </p:spPr>
        <p:txBody>
          <a:bodyPr>
            <a:normAutofit/>
          </a:bodyPr>
          <a:lstStyle/>
          <a:p>
            <a:pPr marL="0" indent="0">
              <a:lnSpc>
                <a:spcPct val="150000"/>
              </a:lnSpc>
              <a:buNone/>
            </a:pPr>
            <a:r>
              <a:rPr lang="en-US" sz="2400" dirty="0" err="1">
                <a:latin typeface="Times New Roman" panose="02020603050405020304" pitchFamily="18" charset="0"/>
                <a:cs typeface="Times New Roman" panose="02020603050405020304" pitchFamily="18" charset="0"/>
              </a:rPr>
              <a:t>db.profiles.insertMany</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dirty="0">
                <a:latin typeface="Times New Roman" panose="02020603050405020304" pitchFamily="18" charset="0"/>
                <a:cs typeface="Times New Roman" panose="02020603050405020304" pitchFamily="18" charset="0"/>
              </a:rPr>
              <a:t>{employee_id:'EMP002',age:36,address:'123 Main St',phone:'444-555-5555'},</a:t>
            </a:r>
          </a:p>
          <a:p>
            <a:pPr marL="0" indent="0">
              <a:lnSpc>
                <a:spcPct val="150000"/>
              </a:lnSpc>
              <a:buNone/>
            </a:pPr>
            <a:r>
              <a:rPr lang="en-US" sz="2400" dirty="0">
                <a:latin typeface="Times New Roman" panose="02020603050405020304" pitchFamily="18" charset="0"/>
                <a:cs typeface="Times New Roman" panose="02020603050405020304" pitchFamily="18" charset="0"/>
              </a:rPr>
              <a:t>{employee_id:'EMP003',age:28,address:'123 Main St',phone:'222-333-5555'},</a:t>
            </a:r>
          </a:p>
          <a:p>
            <a:pPr marL="0" indent="0">
              <a:lnSpc>
                <a:spcPct val="150000"/>
              </a:lnSpc>
              <a:buNone/>
            </a:pPr>
            <a:r>
              <a:rPr lang="en-US" sz="2400" dirty="0">
                <a:latin typeface="Times New Roman" panose="02020603050405020304" pitchFamily="18" charset="0"/>
                <a:cs typeface="Times New Roman" panose="02020603050405020304" pitchFamily="18" charset="0"/>
              </a:rPr>
              <a:t>{employee_id:'EMP004',age:37,address:'567 Main St',phone:'111-333-4444'},</a:t>
            </a:r>
          </a:p>
          <a:p>
            <a:pPr marL="0" indent="0">
              <a:lnSpc>
                <a:spcPct val="150000"/>
              </a:lnSpc>
              <a:buNone/>
            </a:pPr>
            <a:r>
              <a:rPr lang="en-US" sz="2400" dirty="0">
                <a:latin typeface="Times New Roman" panose="02020603050405020304" pitchFamily="18" charset="0"/>
                <a:cs typeface="Times New Roman" panose="02020603050405020304" pitchFamily="18" charset="0"/>
              </a:rPr>
              <a:t>{employee_id:'EMP005',age:32,address:'987 Main St',phone:'111-222-8888</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Query For </a:t>
            </a:r>
            <a:r>
              <a:rPr lang="en-IN" sz="2400" dirty="0">
                <a:latin typeface="Times New Roman" panose="02020603050405020304" pitchFamily="18" charset="0"/>
                <a:cs typeface="Times New Roman" panose="02020603050405020304" pitchFamily="18" charset="0"/>
              </a:rPr>
              <a:t>One to </a:t>
            </a:r>
            <a:r>
              <a:rPr lang="en-IN" sz="2400" dirty="0" smtClean="0">
                <a:latin typeface="Times New Roman" panose="02020603050405020304" pitchFamily="18" charset="0"/>
                <a:cs typeface="Times New Roman" panose="02020603050405020304" pitchFamily="18" charset="0"/>
              </a:rPr>
              <a:t>Many Relation</a:t>
            </a: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err="1">
                <a:latin typeface="Times New Roman" panose="02020603050405020304" pitchFamily="18" charset="0"/>
                <a:cs typeface="Times New Roman" panose="02020603050405020304" pitchFamily="18" charset="0"/>
              </a:rPr>
              <a:t>db.companies.aggregate</a:t>
            </a:r>
            <a:r>
              <a:rPr lang="en-US" sz="2400" dirty="0" smtClean="0">
                <a:latin typeface="Times New Roman" panose="02020603050405020304" pitchFamily="18" charset="0"/>
                <a:cs typeface="Times New Roman" panose="02020603050405020304" pitchFamily="18" charset="0"/>
              </a:rPr>
              <a:t>([</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lookup:{from:'employees',localField:'_id',foreignField:'company_id',as:'Employees'}}])</a:t>
            </a:r>
          </a:p>
          <a:p>
            <a:pPr marL="0" indent="0">
              <a:lnSpc>
                <a:spcPct val="150000"/>
              </a:lnSpc>
              <a:buNone/>
            </a:pP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631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8553" y="2821454"/>
            <a:ext cx="10515600" cy="1325563"/>
          </a:xfrm>
        </p:spPr>
        <p:txBody>
          <a:bodyPr/>
          <a:lstStyle/>
          <a:p>
            <a:pPr algn="ctr"/>
            <a:r>
              <a:rPr lang="en-US" dirty="0">
                <a:solidFill>
                  <a:srgbClr val="7030A0"/>
                </a:solidFill>
                <a:latin typeface="Algerian" panose="04020705040A02060702" pitchFamily="82" charset="0"/>
              </a:rPr>
              <a:t>Thank </a:t>
            </a:r>
            <a:r>
              <a:rPr lang="en-US" dirty="0" smtClean="0">
                <a:solidFill>
                  <a:srgbClr val="7030A0"/>
                </a:solidFill>
                <a:latin typeface="Algerian" panose="04020705040A02060702" pitchFamily="82" charset="0"/>
              </a:rPr>
              <a:t>You</a:t>
            </a:r>
            <a:endParaRPr lang="en-IN" dirty="0">
              <a:solidFill>
                <a:srgbClr val="7030A0"/>
              </a:solidFill>
            </a:endParaRPr>
          </a:p>
        </p:txBody>
      </p:sp>
    </p:spTree>
    <p:extLst>
      <p:ext uri="{BB962C8B-B14F-4D97-AF65-F5344CB8AC3E}">
        <p14:creationId xmlns:p14="http://schemas.microsoft.com/office/powerpoint/2010/main" val="21096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6774" y="412377"/>
            <a:ext cx="10235173" cy="1819836"/>
          </a:xfrm>
          <a:prstGeom prst="rect">
            <a:avLst/>
          </a:prstGeom>
        </p:spPr>
      </p:pic>
      <p:pic>
        <p:nvPicPr>
          <p:cNvPr id="5" name="Picture 4"/>
          <p:cNvPicPr>
            <a:picLocks noChangeAspect="1"/>
          </p:cNvPicPr>
          <p:nvPr/>
        </p:nvPicPr>
        <p:blipFill>
          <a:blip r:embed="rId3"/>
          <a:stretch>
            <a:fillRect/>
          </a:stretch>
        </p:blipFill>
        <p:spPr>
          <a:xfrm>
            <a:off x="866774" y="2796987"/>
            <a:ext cx="4243108" cy="3514166"/>
          </a:xfrm>
          <a:prstGeom prst="rect">
            <a:avLst/>
          </a:prstGeom>
        </p:spPr>
      </p:pic>
      <p:pic>
        <p:nvPicPr>
          <p:cNvPr id="6" name="Picture 5"/>
          <p:cNvPicPr>
            <a:picLocks noChangeAspect="1"/>
          </p:cNvPicPr>
          <p:nvPr/>
        </p:nvPicPr>
        <p:blipFill>
          <a:blip r:embed="rId4"/>
          <a:stretch>
            <a:fillRect/>
          </a:stretch>
        </p:blipFill>
        <p:spPr>
          <a:xfrm>
            <a:off x="5549152" y="2910447"/>
            <a:ext cx="6076950" cy="2844894"/>
          </a:xfrm>
          <a:prstGeom prst="rect">
            <a:avLst/>
          </a:prstGeom>
        </p:spPr>
      </p:pic>
    </p:spTree>
    <p:extLst>
      <p:ext uri="{BB962C8B-B14F-4D97-AF65-F5344CB8AC3E}">
        <p14:creationId xmlns:p14="http://schemas.microsoft.com/office/powerpoint/2010/main" val="180224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48338" y="803648"/>
            <a:ext cx="9569285" cy="5265457"/>
          </a:xfrm>
          <a:prstGeom prst="rect">
            <a:avLst/>
          </a:prstGeom>
        </p:spPr>
      </p:pic>
    </p:spTree>
    <p:extLst>
      <p:ext uri="{BB962C8B-B14F-4D97-AF65-F5344CB8AC3E}">
        <p14:creationId xmlns:p14="http://schemas.microsoft.com/office/powerpoint/2010/main" val="3562183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3860</TotalTime>
  <Words>3716</Words>
  <Application>Microsoft Office PowerPoint</Application>
  <PresentationFormat>Widescreen</PresentationFormat>
  <Paragraphs>510</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Algerian</vt:lpstr>
      <vt:lpstr>Arial</vt:lpstr>
      <vt:lpstr>Calibri</vt:lpstr>
      <vt:lpstr>Calibri Light</vt:lpstr>
      <vt:lpstr>Times New Roman</vt:lpstr>
      <vt:lpstr>Office Theme</vt:lpstr>
      <vt:lpstr>MongoDB</vt:lpstr>
      <vt:lpstr>PowerPoint Presentation</vt:lpstr>
      <vt:lpstr>PowerPoint Presentation</vt:lpstr>
      <vt:lpstr>PowerPoint Presentation</vt:lpstr>
      <vt:lpstr>How MongoDB Works</vt:lpstr>
      <vt:lpstr>PowerPoint Presentation</vt:lpstr>
      <vt:lpstr>MongoDB Features</vt:lpstr>
      <vt:lpstr>PowerPoint Presentation</vt:lpstr>
      <vt:lpstr>PowerPoint Presentation</vt:lpstr>
      <vt:lpstr>PowerPoint Presentation</vt:lpstr>
      <vt:lpstr>Mongodb download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mongosh Create Database:</vt:lpstr>
      <vt:lpstr>PowerPoint Presentation</vt:lpstr>
      <vt:lpstr>MongoDB mongosh Create Collection(table)</vt:lpstr>
      <vt:lpstr>PowerPoint Presentation</vt:lpstr>
      <vt:lpstr>PowerPoint Presentation</vt:lpstr>
      <vt:lpstr>PowerPoint Presentation</vt:lpstr>
      <vt:lpstr>PowerPoint Presentation</vt:lpstr>
      <vt:lpstr>PowerPoint Presentation</vt:lpstr>
      <vt:lpstr>PowerPoint Presentation</vt:lpstr>
      <vt:lpstr>MongoDB mongosh Insert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Mongosh Find (select)</vt:lpstr>
      <vt:lpstr>PowerPoint Presentation</vt:lpstr>
      <vt:lpstr>PowerPoint Presentation</vt:lpstr>
      <vt:lpstr>PowerPoint Presentation</vt:lpstr>
      <vt:lpstr>PowerPoint Presentation</vt:lpstr>
      <vt:lpstr>MongoDB mongosh Update</vt:lpstr>
      <vt:lpstr>PowerPoint Presentation</vt:lpstr>
      <vt:lpstr>PowerPoint Presentation</vt:lpstr>
      <vt:lpstr>PowerPoint Presentation</vt:lpstr>
      <vt:lpstr>MongoDB mongosh Delete</vt:lpstr>
      <vt:lpstr>PowerPoint Presentation</vt:lpstr>
      <vt:lpstr>PowerPoint Presentation</vt:lpstr>
      <vt:lpstr>MongoDB Query Operators</vt:lpstr>
      <vt:lpstr>PowerPoint Presentation</vt:lpstr>
      <vt:lpstr>PowerPoint Presentation</vt:lpstr>
      <vt:lpstr>Sample Dataset</vt:lpstr>
      <vt:lpstr>Sample Dataset</vt:lpstr>
      <vt:lpstr>Sample Dataset</vt:lpstr>
      <vt:lpstr>Sample Dataset</vt:lpstr>
      <vt:lpstr>Sample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concepts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PUMO</dc:creator>
  <cp:lastModifiedBy>PUMO</cp:lastModifiedBy>
  <cp:revision>184</cp:revision>
  <dcterms:created xsi:type="dcterms:W3CDTF">2024-10-09T18:53:32Z</dcterms:created>
  <dcterms:modified xsi:type="dcterms:W3CDTF">2024-10-28T11:31:48Z</dcterms:modified>
</cp:coreProperties>
</file>