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109B6-C161-4BB1-B16F-BF471C4F2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094981-5405-4501-B9B3-F0A1D9630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29642-57D5-4043-9313-597E2312B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9A4A-846B-48CE-8810-3009C74282F9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8101A2-86FA-4375-9D61-391BF4E2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680F6-E92D-499F-B02A-6E5BF0D6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6045-241A-4F43-B998-99D6F105A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42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ECF6F-D86D-4AAD-BE87-CD3D9CAB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E4A87B-6BCA-4CCF-9EE8-508602653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5A1E1C-E014-41DF-9BBB-36E0C9A0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9A4A-846B-48CE-8810-3009C74282F9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989602-9FF7-4065-B177-8F881043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D62527-98D1-4DAF-BABF-EE9E9468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6045-241A-4F43-B998-99D6F105A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02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DABB0B-31A4-4511-8299-379BD9899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A1D4D4-1145-4496-93B5-84C501419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AF67AA-551E-4F75-88B8-7915BD7B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9A4A-846B-48CE-8810-3009C74282F9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608098-A247-47AB-9535-533D6FA55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A3131C-CAB6-408D-91F3-016E75F2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6045-241A-4F43-B998-99D6F105A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97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02C09-9DB0-4422-A480-E85406B62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DF737-5481-4394-866D-5D63C060E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9647A-A472-46DC-A69C-24EC97FD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9A4A-846B-48CE-8810-3009C74282F9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34F54E-B875-4D4C-A167-C28A22F5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8B98D0-8D68-48AF-97C1-5CFD0179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6045-241A-4F43-B998-99D6F105A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60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E6AFE-F456-4304-951F-24D502A59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5251E8-DB2A-426D-BFD4-D43CD24BE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FC75AE-4E91-4397-B157-6433121B8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9A4A-846B-48CE-8810-3009C74282F9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7A10C-8286-4956-91C6-28CBACEE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9F3D3A-A32E-46DC-BC6A-0104BB44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6045-241A-4F43-B998-99D6F105A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2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7A9F2-A772-4D24-A2BD-53A83B93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30152A-5C41-4F87-A42F-6A4E19B67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F9FC21-72CA-453E-B711-D0C585EF4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F16159-6809-4E3E-9D3A-5D9821B7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9A4A-846B-48CE-8810-3009C74282F9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FE2D80-4EAF-46C6-A28B-47A1D4F5E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3D23B5-5F0B-4203-AE1F-B3FAAAF0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6045-241A-4F43-B998-99D6F105A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68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A2788-69E9-48C8-8CA6-F2E3D933B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BD3AEA-9176-4749-9146-65A64A385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00E43F-29B4-46D2-97BF-E97E0BA59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F36E63-050C-4BA6-9ADA-FE6E567E5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24D58B-0991-466E-94E4-A246CBF86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528FD7-D980-4825-95CC-203292217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9A4A-846B-48CE-8810-3009C74282F9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06FA75-D5F0-4565-8404-00A8A38C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6CA8DA-6B9A-4849-B60C-B13290E3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6045-241A-4F43-B998-99D6F105A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16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47F7C-6B00-47A6-AA64-9884E60E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767B5A-7307-4970-AE72-1A9E86FC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9A4A-846B-48CE-8810-3009C74282F9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02F063-DE62-4BA8-9D60-02F60D15D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442D44-1256-45EF-B2FB-083C69FA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6045-241A-4F43-B998-99D6F105A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56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C75F13-0CD5-4304-BF3F-61397603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9A4A-846B-48CE-8810-3009C74282F9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C56058-AE86-4F65-A5FD-63628B57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53F167-EB1A-4D6B-BF96-8F9F1817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6045-241A-4F43-B998-99D6F105A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00F1F-EA88-465E-A837-31795D4A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DE7D34-676D-4B95-B7A1-D54A248BC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B82915-C7B6-404C-B6D7-82386398B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F2783B-3B50-48A6-9737-851F23A1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9A4A-846B-48CE-8810-3009C74282F9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EDA796-49B7-4960-B908-D2ECA3B0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10E5FD-47DF-40A4-A51E-504703D2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6045-241A-4F43-B998-99D6F105A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16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5B687-8497-4AB4-873F-161C8A132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8923CB-BF1B-44A6-B38A-7C6818BA0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0082AA-9F56-41F1-B3CB-C330150C7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BD7078-7FF1-45D3-BD1E-316F4D4B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9A4A-846B-48CE-8810-3009C74282F9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1727F6-CF6A-4D39-AE36-42A38EE4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E96040-5590-4544-948E-F351C2DA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6045-241A-4F43-B998-99D6F105A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62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71F67A-47D0-4777-B82D-729F06548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2C02B1-4625-468B-B09E-D20447FAD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F4EAA-BD6C-4C61-B0E1-C07D1F96B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9A4A-846B-48CE-8810-3009C74282F9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97945-4F37-49E8-8FE6-E11BD6965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33240-8EF3-46D1-BE7F-7C9B158B9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36045-241A-4F43-B998-99D6F105A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44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5225C-519F-40EB-89CC-B7858C5D41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进度报告八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F7E3DD-192F-4E24-8173-D2200F9114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89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34C90-7FB4-41D7-A2FA-A46C583C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6463D-4418-4FB2-8952-908105C60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解决了</a:t>
            </a:r>
            <a:r>
              <a:rPr lang="en-US" altLang="zh-CN" dirty="0" err="1">
                <a:latin typeface="华光楷体_CNKI" panose="02000500000000000000" pitchFamily="2" charset="-122"/>
                <a:ea typeface="华光楷体_CNKI" panose="02000500000000000000" pitchFamily="2" charset="-122"/>
              </a:rPr>
              <a:t>tmux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开多个会话的问题</a:t>
            </a: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解决了部分网络训练时间过长的问题，训练时间较短一个小时</a:t>
            </a: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在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DGA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任务的基础上，</a:t>
            </a: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完成了集成学习的复现（深度学习网络）</a:t>
            </a:r>
            <a:endParaRPr lang="en-US" altLang="zh-CN" sz="2000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将之前的两个网络进行调整训练，</a:t>
            </a:r>
            <a:endParaRPr lang="en-US" altLang="zh-CN" sz="2000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对</a:t>
            </a:r>
            <a:r>
              <a:rPr lang="en-US" altLang="zh-CN" sz="20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DARTS</a:t>
            </a:r>
            <a:r>
              <a:rPr lang="zh-CN" altLang="en-US" sz="20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进行训练（少了搜索）</a:t>
            </a:r>
            <a:endParaRPr lang="en-US" altLang="zh-CN" sz="2000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DNS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隧道检测</a:t>
            </a: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以综述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A comprehensive survey on DNS tunnel detection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为主</a:t>
            </a: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980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2880A-1342-46F8-9256-BE7AAA51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训练结果对比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825BA76-7FDA-4492-BD62-9EA8A1FA1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1686" b="-713"/>
          <a:stretch/>
        </p:blipFill>
        <p:spPr>
          <a:xfrm>
            <a:off x="3984456" y="3666550"/>
            <a:ext cx="4028913" cy="2805133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688FC86-957A-4FC7-A77B-2ACB2CA1F6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482" r="35099" b="1356"/>
          <a:stretch/>
        </p:blipFill>
        <p:spPr>
          <a:xfrm>
            <a:off x="8241969" y="3666550"/>
            <a:ext cx="4076952" cy="276275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E1CA7B1-DD17-44BD-A0E0-F44302F67653}"/>
              </a:ext>
            </a:extLst>
          </p:cNvPr>
          <p:cNvSpPr txBox="1"/>
          <p:nvPr/>
        </p:nvSpPr>
        <p:spPr>
          <a:xfrm>
            <a:off x="440511" y="1643638"/>
            <a:ext cx="3714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</a:rPr>
              <a:t>1.DARTS: 94.94%-&gt;97.82%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</a:rPr>
              <a:t>2.CCFB:</a:t>
            </a:r>
            <a:r>
              <a:rPr lang="zh-CN" altLang="en-US" dirty="0">
                <a:solidFill>
                  <a:schemeClr val="accent2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</a:rPr>
              <a:t>（</a:t>
            </a:r>
            <a:r>
              <a:rPr lang="en-US" altLang="zh-CN" dirty="0">
                <a:solidFill>
                  <a:schemeClr val="accent2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</a:rPr>
              <a:t>LSTM</a:t>
            </a:r>
            <a:r>
              <a:rPr lang="zh-CN" altLang="en-US" dirty="0">
                <a:solidFill>
                  <a:schemeClr val="accent2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</a:rPr>
              <a:t>）</a:t>
            </a:r>
            <a:r>
              <a:rPr lang="en-US" altLang="zh-CN" dirty="0">
                <a:solidFill>
                  <a:schemeClr val="accent2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</a:rPr>
              <a:t> 96.67%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</a:rPr>
              <a:t>3.CCFC:</a:t>
            </a:r>
            <a:r>
              <a:rPr lang="zh-CN" altLang="en-US" dirty="0">
                <a:solidFill>
                  <a:schemeClr val="accent2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</a:rPr>
              <a:t>（集成学习）</a:t>
            </a:r>
            <a:r>
              <a:rPr lang="en-US" altLang="zh-CN" dirty="0">
                <a:solidFill>
                  <a:schemeClr val="accent2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</a:rPr>
              <a:t>91.29%</a:t>
            </a:r>
            <a:r>
              <a:rPr lang="zh-CN" altLang="en-US" dirty="0">
                <a:solidFill>
                  <a:schemeClr val="accent2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</a:rPr>
              <a:t> </a:t>
            </a:r>
            <a:endParaRPr lang="en-US" altLang="zh-CN" dirty="0">
              <a:solidFill>
                <a:schemeClr val="accent2"/>
              </a:solidFill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r>
              <a:rPr lang="en-US" altLang="zh-CN" dirty="0">
                <a:solidFill>
                  <a:schemeClr val="accent2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</a:rPr>
              <a:t>4.CCFC</a:t>
            </a:r>
            <a:r>
              <a:rPr lang="zh-CN" altLang="en-US" dirty="0">
                <a:solidFill>
                  <a:schemeClr val="accent2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  <a:sym typeface="Wingdings" panose="05000000000000000000" pitchFamily="2" charset="2"/>
              </a:rPr>
              <a:t>：</a:t>
            </a:r>
            <a:r>
              <a:rPr lang="en-US" altLang="zh-CN" dirty="0" err="1">
                <a:solidFill>
                  <a:schemeClr val="accent2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  <a:sym typeface="Wingdings" panose="05000000000000000000" pitchFamily="2" charset="2"/>
              </a:rPr>
              <a:t>Bilstm+attention</a:t>
            </a:r>
            <a:r>
              <a:rPr lang="en-US" altLang="zh-CN" dirty="0">
                <a:solidFill>
                  <a:schemeClr val="accent2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  <a:sym typeface="Wingdings" panose="05000000000000000000" pitchFamily="2" charset="2"/>
              </a:rPr>
              <a:t> 83.45% </a:t>
            </a:r>
            <a:endParaRPr lang="zh-CN" altLang="en-US" dirty="0">
              <a:solidFill>
                <a:schemeClr val="accent2"/>
              </a:solidFill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303400-9E4D-45A5-9AB1-BBB30B92A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18" y="3666551"/>
            <a:ext cx="3529038" cy="2805133"/>
          </a:xfrm>
          <a:prstGeom prst="rect">
            <a:avLst/>
          </a:prstGeom>
        </p:spPr>
      </p:pic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39A450C2-AC07-4FF4-983D-7DB85D4C83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41" r="23334" b="1250"/>
          <a:stretch/>
        </p:blipFill>
        <p:spPr>
          <a:xfrm>
            <a:off x="4744775" y="918240"/>
            <a:ext cx="3117078" cy="23605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EA8EDBB-4A32-4C43-A694-A3F41F69A4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5048" y="918240"/>
            <a:ext cx="4076952" cy="236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3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70FCD-98FD-455A-8765-178FCEA5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A comprehensive survey on DNS tunnel detection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6FF0F-8E9B-4CB4-9BD3-C75D1C05E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kern="100" dirty="0">
                <a:solidFill>
                  <a:schemeClr val="accent2"/>
                </a:solidFill>
                <a:effectLst/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问题一：</a:t>
            </a:r>
            <a:r>
              <a:rPr lang="en-US" altLang="zh-CN" sz="2400" kern="100" dirty="0">
                <a:solidFill>
                  <a:schemeClr val="accent2"/>
                </a:solidFill>
                <a:effectLst/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Definition</a:t>
            </a:r>
          </a:p>
          <a:p>
            <a:pPr marL="0" indent="0">
              <a:buNone/>
            </a:pPr>
            <a:r>
              <a:rPr lang="en-US" altLang="zh-CN" sz="1800" kern="100" dirty="0">
                <a:effectLst/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DNS</a:t>
            </a:r>
            <a:r>
              <a:rPr lang="zh-CN" altLang="zh-CN" sz="1800" kern="100" dirty="0">
                <a:effectLst/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隧道是一种隧道技术，以</a:t>
            </a:r>
            <a:r>
              <a:rPr lang="en-US" altLang="zh-CN" sz="1800" kern="100" dirty="0">
                <a:effectLst/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DNS</a:t>
            </a:r>
            <a:r>
              <a:rPr lang="zh-CN" altLang="zh-CN" sz="1800" kern="100" dirty="0">
                <a:effectLst/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协议为基础。它利用了</a:t>
            </a:r>
            <a:r>
              <a:rPr lang="en-US" altLang="zh-CN" sz="1800" kern="100" dirty="0">
                <a:effectLst/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DNS</a:t>
            </a:r>
            <a:r>
              <a:rPr lang="zh-CN" altLang="zh-CN" sz="1800" kern="100" dirty="0">
                <a:effectLst/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查询过程，并将数据封装在</a:t>
            </a:r>
            <a:r>
              <a:rPr lang="en-US" altLang="zh-CN" sz="1800" kern="100" dirty="0">
                <a:effectLst/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DNS</a:t>
            </a:r>
            <a:r>
              <a:rPr lang="zh-CN" altLang="zh-CN" sz="1800" kern="100" dirty="0">
                <a:effectLst/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查询</a:t>
            </a:r>
            <a:r>
              <a:rPr lang="en-US" altLang="zh-CN" sz="1800" kern="100" dirty="0">
                <a:effectLst/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1800" kern="100" dirty="0">
                <a:effectLst/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响应包中，在发送方和接收方之间建立一个专有的隧道，用于传输通信。</a:t>
            </a:r>
            <a:endParaRPr lang="en-US" altLang="zh-CN" sz="1800" kern="100" dirty="0">
              <a:effectLst/>
              <a:latin typeface="华光楷体_CNKI" panose="02000500000000000000" pitchFamily="2" charset="-122"/>
              <a:ea typeface="华光楷体_CNKI" panose="02000500000000000000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kern="100" dirty="0">
                <a:solidFill>
                  <a:schemeClr val="accent2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问题二：</a:t>
            </a:r>
            <a:r>
              <a:rPr lang="en-US" altLang="zh-CN" sz="2400" kern="100" dirty="0">
                <a:solidFill>
                  <a:schemeClr val="accent2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why choose DNS</a:t>
            </a:r>
          </a:p>
          <a:p>
            <a:pPr marL="0" indent="0">
              <a:buNone/>
            </a:pPr>
            <a:r>
              <a:rPr lang="en-US" altLang="zh-CN" sz="18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1.the DNS is not intended for data transmission</a:t>
            </a:r>
          </a:p>
          <a:p>
            <a:pPr marL="0" indent="0">
              <a:buNone/>
            </a:pPr>
            <a:r>
              <a:rPr lang="en-US" altLang="zh-CN" sz="18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2.the configuration of the firewall, that allows the user datagram protocol(UDP) 53 port data</a:t>
            </a:r>
          </a:p>
          <a:p>
            <a:pPr marL="0" indent="0">
              <a:buNone/>
            </a:pPr>
            <a:r>
              <a:rPr lang="en-US" altLang="zh-CN" sz="18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3.without the need for tight security strategies</a:t>
            </a:r>
            <a:endParaRPr lang="en-US" altLang="zh-CN" sz="1800" kern="100" dirty="0">
              <a:solidFill>
                <a:schemeClr val="accent2"/>
              </a:solidFill>
              <a:latin typeface="华光楷体_CNKI" panose="02000500000000000000" pitchFamily="2" charset="-122"/>
              <a:ea typeface="华光楷体_CNKI" panose="02000500000000000000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kern="100" dirty="0">
                <a:solidFill>
                  <a:schemeClr val="accent2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问题三：</a:t>
            </a:r>
            <a:r>
              <a:rPr lang="en-US" altLang="zh-CN" sz="2400" kern="100" dirty="0">
                <a:solidFill>
                  <a:schemeClr val="accent2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damage</a:t>
            </a:r>
          </a:p>
          <a:p>
            <a:endParaRPr lang="en-US" altLang="zh-CN" sz="2400" kern="100" dirty="0">
              <a:solidFill>
                <a:schemeClr val="accent2"/>
              </a:solidFill>
              <a:latin typeface="华光楷体_CNKI" panose="02000500000000000000" pitchFamily="2" charset="-122"/>
              <a:ea typeface="华光楷体_CNKI" panose="02000500000000000000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endParaRPr lang="en-US" altLang="zh-CN" sz="1800" kern="100" dirty="0">
              <a:effectLst/>
              <a:latin typeface="华光楷体_CNKI" panose="02000500000000000000" pitchFamily="2" charset="-122"/>
              <a:ea typeface="华光楷体_CNKI" panose="02000500000000000000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kern="100" dirty="0">
              <a:latin typeface="华光楷体_CNKI" panose="02000500000000000000" pitchFamily="2" charset="-122"/>
              <a:ea typeface="华光楷体_CNKI" panose="02000500000000000000" pitchFamily="2" charset="-122"/>
              <a:cs typeface="Times New Roman" panose="02020603050405020304" pitchFamily="18" charset="0"/>
            </a:endParaRPr>
          </a:p>
          <a:p>
            <a:endParaRPr lang="en-US" altLang="zh-CN" sz="2400" kern="100" dirty="0">
              <a:effectLst/>
              <a:latin typeface="华光楷体_CNKI" panose="02000500000000000000" pitchFamily="2" charset="-122"/>
              <a:ea typeface="华光楷体_CNKI" panose="02000500000000000000" pitchFamily="2" charset="-122"/>
              <a:cs typeface="Times New Roman" panose="02020603050405020304" pitchFamily="18" charset="0"/>
            </a:endParaRPr>
          </a:p>
          <a:p>
            <a:endParaRPr lang="zh-CN" altLang="zh-CN" sz="2400" kern="100" dirty="0">
              <a:effectLst/>
              <a:latin typeface="华光楷体_CNKI" panose="02000500000000000000" pitchFamily="2" charset="-122"/>
              <a:ea typeface="华光楷体_CNKI" panose="02000500000000000000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09CCE7-E8FC-4613-B638-1CD536D4D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21" y="4999162"/>
            <a:ext cx="5105400" cy="111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62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70FCD-98FD-455A-8765-178FCEA5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A comprehensive survey on DNS tunnel detection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6FF0F-8E9B-4CB4-9BD3-C75D1C05E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kern="100" dirty="0">
                <a:solidFill>
                  <a:schemeClr val="accent2"/>
                </a:solidFill>
                <a:effectLst/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问题四：</a:t>
            </a:r>
            <a:r>
              <a:rPr lang="en-US" altLang="zh-CN" sz="2400" kern="100" dirty="0">
                <a:solidFill>
                  <a:schemeClr val="accent2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DNS</a:t>
            </a:r>
            <a:r>
              <a:rPr lang="zh-CN" altLang="en-US" sz="2400" kern="100" dirty="0">
                <a:solidFill>
                  <a:schemeClr val="accent2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的背景</a:t>
            </a:r>
            <a:endParaRPr lang="en-US" altLang="zh-CN" sz="2400" kern="100" dirty="0">
              <a:solidFill>
                <a:schemeClr val="accent2"/>
              </a:solidFill>
              <a:latin typeface="华光楷体_CNKI" panose="02000500000000000000" pitchFamily="2" charset="-122"/>
              <a:ea typeface="华光楷体_CNKI" panose="02000500000000000000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kern="100" dirty="0"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1800" kern="100" dirty="0"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一个分布式的数据库系统，实现域名和</a:t>
            </a:r>
            <a:r>
              <a:rPr lang="en-US" altLang="zh-CN" sz="1800" kern="100" dirty="0" err="1"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1800" kern="100" dirty="0"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的映射</a:t>
            </a:r>
            <a:endParaRPr lang="en-US" altLang="zh-CN" sz="1800" kern="100" dirty="0">
              <a:latin typeface="华光楷体_CNKI" panose="02000500000000000000" pitchFamily="2" charset="-122"/>
              <a:ea typeface="华光楷体_CNKI" panose="02000500000000000000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kern="100" dirty="0">
                <a:effectLst/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1800" kern="100" dirty="0">
                <a:effectLst/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两种查询方式：迭代式查询和递归查询</a:t>
            </a:r>
            <a:endParaRPr lang="en-US" altLang="zh-CN" sz="1800" kern="100" dirty="0">
              <a:effectLst/>
              <a:latin typeface="华光楷体_CNKI" panose="02000500000000000000" pitchFamily="2" charset="-122"/>
              <a:ea typeface="华光楷体_CNKI" panose="02000500000000000000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kern="100" dirty="0"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3.</a:t>
            </a:r>
            <a:r>
              <a:rPr lang="en-US" altLang="zh-CN" sz="1200" dirty="0"/>
              <a:t> </a:t>
            </a:r>
            <a:r>
              <a:rPr lang="en-US" altLang="zh-CN" sz="1800" kern="100" dirty="0"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The DNS messages format</a:t>
            </a:r>
            <a:r>
              <a:rPr lang="zh-CN" altLang="en-US" sz="1800" kern="100" dirty="0"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Answer</a:t>
            </a:r>
            <a:r>
              <a:rPr lang="zh-CN" altLang="en-US" sz="1800" kern="100" dirty="0"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）</a:t>
            </a:r>
            <a:endParaRPr lang="en-US" altLang="zh-CN" sz="1800" kern="100" dirty="0">
              <a:latin typeface="华光楷体_CNKI" panose="02000500000000000000" pitchFamily="2" charset="-122"/>
              <a:ea typeface="华光楷体_CNKI" panose="02000500000000000000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kern="100" dirty="0">
                <a:solidFill>
                  <a:schemeClr val="accent2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问题五：</a:t>
            </a:r>
            <a:r>
              <a:rPr lang="en-US" altLang="zh-CN" sz="2400" kern="100" dirty="0">
                <a:solidFill>
                  <a:schemeClr val="accent2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Passive DNS</a:t>
            </a:r>
          </a:p>
          <a:p>
            <a:pPr marL="0" indent="0">
              <a:buNone/>
            </a:pPr>
            <a:r>
              <a:rPr lang="zh-CN" altLang="en-US" sz="1800" kern="100" dirty="0"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被动式传感器通常安装在递归的</a:t>
            </a:r>
            <a:r>
              <a:rPr lang="en-US" altLang="zh-CN" sz="1800" kern="100" dirty="0"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DNS</a:t>
            </a:r>
            <a:r>
              <a:rPr lang="zh-CN" altLang="en-US" sz="1800" kern="100" dirty="0"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服务器上，从网络接口捕获从网络接口捕获原始数据包。普通用户获得通过</a:t>
            </a:r>
            <a:r>
              <a:rPr lang="en-US" altLang="zh-CN" sz="1800" kern="100" dirty="0"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DNS</a:t>
            </a:r>
            <a:r>
              <a:rPr lang="zh-CN" altLang="en-US" sz="1800" kern="100" dirty="0"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查询获得特定域名的相关资源记录</a:t>
            </a:r>
            <a:r>
              <a:rPr lang="zh-CN" altLang="en-US" sz="2400" kern="100" dirty="0">
                <a:solidFill>
                  <a:schemeClr val="accent2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solidFill>
                <a:schemeClr val="accent2"/>
              </a:solidFill>
              <a:latin typeface="华光楷体_CNKI" panose="02000500000000000000" pitchFamily="2" charset="-122"/>
              <a:ea typeface="华光楷体_CNKI" panose="02000500000000000000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kern="100" dirty="0">
              <a:solidFill>
                <a:schemeClr val="accent2"/>
              </a:solidFill>
              <a:latin typeface="华光楷体_CNKI" panose="02000500000000000000" pitchFamily="2" charset="-122"/>
              <a:ea typeface="华光楷体_CNKI" panose="02000500000000000000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endParaRPr lang="en-US" altLang="zh-CN" sz="1800" kern="100" dirty="0">
              <a:effectLst/>
              <a:latin typeface="华光楷体_CNKI" panose="02000500000000000000" pitchFamily="2" charset="-122"/>
              <a:ea typeface="华光楷体_CNKI" panose="02000500000000000000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kern="100" dirty="0">
              <a:latin typeface="华光楷体_CNKI" panose="02000500000000000000" pitchFamily="2" charset="-122"/>
              <a:ea typeface="华光楷体_CNKI" panose="02000500000000000000" pitchFamily="2" charset="-122"/>
              <a:cs typeface="Times New Roman" panose="02020603050405020304" pitchFamily="18" charset="0"/>
            </a:endParaRPr>
          </a:p>
          <a:p>
            <a:endParaRPr lang="en-US" altLang="zh-CN" sz="2400" kern="100" dirty="0">
              <a:effectLst/>
              <a:latin typeface="华光楷体_CNKI" panose="02000500000000000000" pitchFamily="2" charset="-122"/>
              <a:ea typeface="华光楷体_CNKI" panose="02000500000000000000" pitchFamily="2" charset="-122"/>
              <a:cs typeface="Times New Roman" panose="02020603050405020304" pitchFamily="18" charset="0"/>
            </a:endParaRPr>
          </a:p>
          <a:p>
            <a:endParaRPr lang="zh-CN" altLang="zh-CN" sz="2400" kern="100" dirty="0">
              <a:effectLst/>
              <a:latin typeface="华光楷体_CNKI" panose="02000500000000000000" pitchFamily="2" charset="-122"/>
              <a:ea typeface="华光楷体_CNKI" panose="02000500000000000000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631135-BB23-4086-92BB-F59C2FD57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569" y="1825625"/>
            <a:ext cx="6147352" cy="19145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9C0DDE3-C14C-4BE9-B8C2-A455E4C46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25" y="4633896"/>
            <a:ext cx="5029237" cy="222410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B028DD1-8399-4277-A735-92EBE97DF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569" y="4874619"/>
            <a:ext cx="5038762" cy="191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3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70FCD-98FD-455A-8765-178FCEA5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A comprehensive survey on DNS tunnel detection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6FF0F-8E9B-4CB4-9BD3-C75D1C05E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kern="100" dirty="0">
                <a:solidFill>
                  <a:schemeClr val="accent2"/>
                </a:solidFill>
                <a:effectLst/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问题六：三个确定</a:t>
            </a:r>
            <a:endParaRPr lang="en-US" altLang="zh-CN" sz="2400" kern="100" dirty="0">
              <a:solidFill>
                <a:schemeClr val="accent2"/>
              </a:solidFill>
              <a:effectLst/>
              <a:latin typeface="华光楷体_CNKI" panose="02000500000000000000" pitchFamily="2" charset="-122"/>
              <a:ea typeface="华光楷体_CNKI" panose="02000500000000000000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1800" kern="100" dirty="0"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DNS</a:t>
            </a:r>
            <a:r>
              <a:rPr lang="zh-CN" altLang="en-US" sz="1800" kern="100" dirty="0"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隧道的类型因数据封装方法不同而不同。）</a:t>
            </a:r>
            <a:endParaRPr lang="en-US" altLang="zh-CN" sz="1800" kern="100" dirty="0">
              <a:latin typeface="华光楷体_CNKI" panose="02000500000000000000" pitchFamily="2" charset="-122"/>
              <a:ea typeface="华光楷体_CNKI" panose="02000500000000000000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most researchers have focused on DNS tunnelling using domain name fields to encapsulate data</a:t>
            </a:r>
          </a:p>
          <a:p>
            <a:pPr marL="0" indent="0">
              <a:buNone/>
            </a:pPr>
            <a:endParaRPr lang="en-US" altLang="zh-CN" sz="1800" kern="100" dirty="0">
              <a:effectLst/>
              <a:latin typeface="华光楷体_CNKI" panose="02000500000000000000" pitchFamily="2" charset="-122"/>
              <a:ea typeface="华光楷体_CNKI" panose="02000500000000000000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kern="100" dirty="0"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1800" kern="100" dirty="0"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包级别的隧道检测（流级别）</a:t>
            </a:r>
            <a:endParaRPr lang="en-US" altLang="zh-CN" sz="1800" kern="100" dirty="0">
              <a:latin typeface="华光楷体_CNKI" panose="02000500000000000000" pitchFamily="2" charset="-122"/>
              <a:ea typeface="华光楷体_CNKI" panose="02000500000000000000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kern="100" dirty="0">
              <a:latin typeface="华光楷体_CNKI" panose="02000500000000000000" pitchFamily="2" charset="-122"/>
              <a:ea typeface="华光楷体_CNKI" panose="02000500000000000000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kern="100" dirty="0">
                <a:effectLst/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1800" kern="100" dirty="0">
                <a:effectLst/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 隧道通信方式</a:t>
            </a:r>
            <a:r>
              <a:rPr lang="en-US" altLang="zh-CN" sz="18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relay mode</a:t>
            </a:r>
            <a:r>
              <a:rPr lang="zh-CN" altLang="en-US" sz="18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。（</a:t>
            </a:r>
            <a:r>
              <a:rPr lang="en-US" altLang="zh-CN" sz="18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direct connection mode</a:t>
            </a:r>
            <a:r>
              <a:rPr lang="zh-CN" altLang="en-US" sz="18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）</a:t>
            </a:r>
            <a:endParaRPr lang="en-US" altLang="zh-CN" sz="1800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endParaRPr lang="en-US" altLang="zh-CN" sz="1800" kern="100" dirty="0">
              <a:effectLst/>
              <a:latin typeface="华光楷体_CNKI" panose="02000500000000000000" pitchFamily="2" charset="-122"/>
              <a:ea typeface="华光楷体_CNKI" panose="02000500000000000000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kern="100" dirty="0">
              <a:latin typeface="华光楷体_CNKI" panose="02000500000000000000" pitchFamily="2" charset="-122"/>
              <a:ea typeface="华光楷体_CNKI" panose="02000500000000000000" pitchFamily="2" charset="-122"/>
              <a:cs typeface="Times New Roman" panose="02020603050405020304" pitchFamily="18" charset="0"/>
            </a:endParaRPr>
          </a:p>
          <a:p>
            <a:endParaRPr lang="en-US" altLang="zh-CN" sz="2400" kern="100" dirty="0">
              <a:effectLst/>
              <a:latin typeface="华光楷体_CNKI" panose="02000500000000000000" pitchFamily="2" charset="-122"/>
              <a:ea typeface="华光楷体_CNKI" panose="02000500000000000000" pitchFamily="2" charset="-122"/>
              <a:cs typeface="Times New Roman" panose="02020603050405020304" pitchFamily="18" charset="0"/>
            </a:endParaRPr>
          </a:p>
          <a:p>
            <a:endParaRPr lang="zh-CN" altLang="zh-CN" sz="2400" kern="100" dirty="0">
              <a:effectLst/>
              <a:latin typeface="华光楷体_CNKI" panose="02000500000000000000" pitchFamily="2" charset="-122"/>
              <a:ea typeface="华光楷体_CNKI" panose="02000500000000000000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5206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70FCD-98FD-455A-8765-178FCEA5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accent2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</a:rPr>
              <a:t>问题七：</a:t>
            </a:r>
            <a:r>
              <a:rPr lang="en-US" altLang="zh-CN" sz="3600" dirty="0">
                <a:solidFill>
                  <a:schemeClr val="accent2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</a:rPr>
              <a:t>The detailed data communication process</a:t>
            </a:r>
            <a:endParaRPr lang="zh-CN" altLang="en-US" sz="3600" dirty="0">
              <a:solidFill>
                <a:schemeClr val="accent2"/>
              </a:solidFill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6FF0F-8E9B-4CB4-9BD3-C75D1C05E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1.</a:t>
            </a:r>
            <a:r>
              <a:rPr lang="zh-CN" altLang="en-US" sz="16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受控主机将上传的数据构建成</a:t>
            </a:r>
            <a:r>
              <a:rPr lang="en-US" altLang="zh-CN" sz="16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DNS</a:t>
            </a:r>
            <a:r>
              <a:rPr lang="zh-CN" altLang="en-US" sz="16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查询中要求的子域名称，如</a:t>
            </a:r>
            <a:r>
              <a:rPr lang="en-US" altLang="zh-CN" sz="16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''</a:t>
            </a:r>
            <a:r>
              <a:rPr lang="en-US" altLang="zh-CN" sz="1600" dirty="0" err="1">
                <a:latin typeface="华光楷体_CNKI" panose="02000500000000000000" pitchFamily="2" charset="-122"/>
                <a:ea typeface="华光楷体_CNKI" panose="02000500000000000000" pitchFamily="2" charset="-122"/>
              </a:rPr>
              <a:t>updata.tunnel</a:t>
            </a:r>
            <a:r>
              <a:rPr lang="en-US" altLang="zh-CN" sz="16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. com'</a:t>
            </a:r>
            <a:r>
              <a:rPr lang="zh-CN" altLang="en-US" sz="1600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，然后将其发送到本地服务器。</a:t>
            </a:r>
            <a:endParaRPr lang="en-US" altLang="zh-CN" sz="1600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r>
              <a:rPr lang="en-US" altLang="zh-CN" sz="1600" kern="100" dirty="0">
                <a:effectLst/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1600" kern="100" dirty="0">
                <a:effectLst/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由于有缓存，本地名称服务器一般会直接询问的</a:t>
            </a:r>
            <a:r>
              <a:rPr lang="en-US" altLang="zh-CN" sz="1600" kern="100" dirty="0">
                <a:effectLst/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1600" kern="100" dirty="0">
                <a:effectLst/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地址。名为</a:t>
            </a:r>
            <a:r>
              <a:rPr lang="en-US" altLang="zh-CN" sz="1600" kern="100" dirty="0">
                <a:effectLst/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tunnel.com</a:t>
            </a:r>
            <a:r>
              <a:rPr lang="zh-CN" altLang="en-US" sz="1600" kern="100" dirty="0">
                <a:effectLst/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的权威名称服务器的</a:t>
            </a:r>
            <a:r>
              <a:rPr lang="en-US" altLang="zh-CN" sz="1600" kern="100" dirty="0">
                <a:effectLst/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1600" kern="100" dirty="0">
                <a:effectLst/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地址，它是由</a:t>
            </a:r>
            <a:r>
              <a:rPr lang="en-US" altLang="zh-CN" sz="1600" kern="100" dirty="0">
                <a:effectLst/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C2</a:t>
            </a:r>
            <a:r>
              <a:rPr lang="zh-CN" altLang="en-US" sz="1600" kern="100" dirty="0">
                <a:effectLst/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服务器伪装的。</a:t>
            </a:r>
            <a:endParaRPr lang="en-US" altLang="zh-CN" sz="1600" kern="100" dirty="0">
              <a:effectLst/>
              <a:latin typeface="华光楷体_CNKI" panose="02000500000000000000" pitchFamily="2" charset="-122"/>
              <a:ea typeface="华光楷体_CNKI" panose="02000500000000000000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 kern="100" dirty="0"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1600" kern="100" dirty="0"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100" dirty="0"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.com</a:t>
            </a:r>
            <a:r>
              <a:rPr lang="zh-CN" altLang="en-US" sz="1600" kern="100" dirty="0"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名称服务器将伪装的权威名称服务器的</a:t>
            </a:r>
            <a:r>
              <a:rPr lang="en-US" altLang="zh-CN" sz="1600" kern="100" dirty="0"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1600" kern="100" dirty="0"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600" kern="100" dirty="0"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A.B.C.D</a:t>
            </a:r>
            <a:r>
              <a:rPr lang="zh-CN" altLang="en-US" sz="1600" kern="100" dirty="0"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）发送给本地</a:t>
            </a:r>
            <a:r>
              <a:rPr lang="en-US" altLang="zh-CN" sz="1600" kern="100" dirty="0"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DNS</a:t>
            </a:r>
            <a:r>
              <a:rPr lang="zh-CN" altLang="en-US" sz="1600" kern="100" dirty="0"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服务器。</a:t>
            </a:r>
            <a:endParaRPr lang="en-US" altLang="zh-CN" sz="1600" kern="100" dirty="0">
              <a:effectLst/>
              <a:latin typeface="华光楷体_CNKI" panose="02000500000000000000" pitchFamily="2" charset="-122"/>
              <a:ea typeface="华光楷体_CNKI" panose="02000500000000000000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 kern="100" dirty="0"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sz="1600" kern="100" dirty="0"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本地</a:t>
            </a:r>
            <a:r>
              <a:rPr lang="en-US" altLang="zh-CN" sz="1600" kern="100" dirty="0"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DNS</a:t>
            </a:r>
            <a:r>
              <a:rPr lang="zh-CN" altLang="en-US" sz="1600" kern="100" dirty="0"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服务器向该</a:t>
            </a:r>
            <a:r>
              <a:rPr lang="en-US" altLang="zh-CN" sz="1600" kern="100" dirty="0"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1600" kern="100" dirty="0"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地址发送一个</a:t>
            </a:r>
            <a:r>
              <a:rPr lang="en-US" altLang="zh-CN" sz="1600" kern="100" dirty="0"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updata.tunnel.com</a:t>
            </a:r>
            <a:r>
              <a:rPr lang="zh-CN" altLang="en-US" sz="1600" kern="100" dirty="0"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的查询。然后，</a:t>
            </a:r>
            <a:r>
              <a:rPr lang="en-US" altLang="zh-CN" sz="1600" kern="100" dirty="0"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C2</a:t>
            </a:r>
            <a:r>
              <a:rPr lang="zh-CN" altLang="en-US" sz="1600" kern="100" dirty="0"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主站可以从精心构建的数据包中提取更新数据。</a:t>
            </a:r>
            <a:endParaRPr lang="en-US" altLang="zh-CN" sz="1600" kern="100" dirty="0">
              <a:latin typeface="华光楷体_CNKI" panose="02000500000000000000" pitchFamily="2" charset="-122"/>
              <a:ea typeface="华光楷体_CNKI" panose="02000500000000000000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 kern="100" dirty="0"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5.</a:t>
            </a:r>
            <a:r>
              <a:rPr lang="zh-CN" altLang="en-US" sz="1600" kern="100" dirty="0"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100" dirty="0"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C2 master</a:t>
            </a:r>
            <a:r>
              <a:rPr lang="zh-CN" altLang="en-US" sz="1600" kern="100" dirty="0"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将几个命令控制指令作为</a:t>
            </a:r>
            <a:r>
              <a:rPr lang="en-US" altLang="zh-CN" sz="1600" kern="100" dirty="0" err="1"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downdata</a:t>
            </a:r>
            <a:r>
              <a:rPr lang="zh-CN" altLang="en-US" sz="1600" kern="100" dirty="0"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发送回本地名称服务器，方法是将它们封装在</a:t>
            </a:r>
            <a:r>
              <a:rPr lang="en-US" altLang="zh-CN" sz="1600" kern="100" dirty="0"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DNS</a:t>
            </a:r>
            <a:r>
              <a:rPr lang="zh-CN" altLang="en-US" sz="1600" kern="100" dirty="0"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响应包中。</a:t>
            </a:r>
            <a:endParaRPr lang="en-US" altLang="zh-CN" sz="1600" kern="100" dirty="0">
              <a:latin typeface="华光楷体_CNKI" panose="02000500000000000000" pitchFamily="2" charset="-122"/>
              <a:ea typeface="华光楷体_CNKI" panose="02000500000000000000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 kern="100" dirty="0"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6.</a:t>
            </a:r>
            <a:r>
              <a:rPr lang="zh-CN" altLang="en-US" sz="1600" kern="100" dirty="0"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因此建立双方通道</a:t>
            </a:r>
            <a:endParaRPr lang="en-US" altLang="zh-CN" sz="1600" kern="100" dirty="0">
              <a:latin typeface="华光楷体_CNKI" panose="02000500000000000000" pitchFamily="2" charset="-122"/>
              <a:ea typeface="华光楷体_CNKI" panose="02000500000000000000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kern="100" dirty="0">
              <a:latin typeface="华光楷体_CNKI" panose="02000500000000000000" pitchFamily="2" charset="-122"/>
              <a:ea typeface="华光楷体_CNKI" panose="02000500000000000000" pitchFamily="2" charset="-122"/>
              <a:cs typeface="Times New Roman" panose="02020603050405020304" pitchFamily="18" charset="0"/>
            </a:endParaRPr>
          </a:p>
          <a:p>
            <a:endParaRPr lang="en-US" altLang="zh-CN" sz="2400" kern="100" dirty="0">
              <a:effectLst/>
              <a:latin typeface="华光楷体_CNKI" panose="02000500000000000000" pitchFamily="2" charset="-122"/>
              <a:ea typeface="华光楷体_CNKI" panose="02000500000000000000" pitchFamily="2" charset="-122"/>
              <a:cs typeface="Times New Roman" panose="02020603050405020304" pitchFamily="18" charset="0"/>
            </a:endParaRPr>
          </a:p>
          <a:p>
            <a:endParaRPr lang="zh-CN" altLang="zh-CN" sz="2400" kern="100" dirty="0">
              <a:effectLst/>
              <a:latin typeface="华光楷体_CNKI" panose="02000500000000000000" pitchFamily="2" charset="-122"/>
              <a:ea typeface="华光楷体_CNKI" panose="02000500000000000000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912E55-4BFD-470A-827C-44F933BD9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737" y="4452731"/>
            <a:ext cx="9396481" cy="232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70FCD-98FD-455A-8765-178FCEA5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accent2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</a:rPr>
              <a:t>问题八：</a:t>
            </a:r>
            <a:r>
              <a:rPr lang="en-US" altLang="zh-CN" sz="3600" dirty="0">
                <a:solidFill>
                  <a:schemeClr val="accent2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</a:rPr>
              <a:t>DNS tunnel tools</a:t>
            </a:r>
            <a:endParaRPr lang="zh-CN" altLang="en-US" sz="3600" dirty="0">
              <a:solidFill>
                <a:schemeClr val="accent2"/>
              </a:solidFill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6FF0F-8E9B-4CB4-9BD3-C75D1C05E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不同的隧道工具生成的数据具有较大的不同，对后续的分类会有较大的影响</a:t>
            </a:r>
            <a:r>
              <a:rPr lang="zh-CN" altLang="en-US" dirty="0">
                <a:highlight>
                  <a:srgbClr val="FFFF00"/>
                </a:highlight>
                <a:latin typeface="华光楷体_CNKI" panose="02000500000000000000" pitchFamily="2" charset="-122"/>
                <a:ea typeface="华光楷体_CNKI" panose="02000500000000000000" pitchFamily="2" charset="-122"/>
              </a:rPr>
              <a:t>（后续还得实际操作看）</a:t>
            </a:r>
            <a:endParaRPr lang="en-US" altLang="zh-CN" dirty="0">
              <a:highlight>
                <a:srgbClr val="FFFF00"/>
              </a:highlight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endParaRPr lang="en-US" altLang="zh-CN" kern="100" dirty="0">
              <a:effectLst/>
              <a:latin typeface="华光楷体_CNKI" panose="02000500000000000000" pitchFamily="2" charset="-122"/>
              <a:ea typeface="华光楷体_CNKI" panose="02000500000000000000" pitchFamily="2" charset="-122"/>
              <a:cs typeface="Times New Roman" panose="02020603050405020304" pitchFamily="18" charset="0"/>
            </a:endParaRPr>
          </a:p>
          <a:p>
            <a:endParaRPr lang="zh-CN" altLang="zh-CN" sz="2400" kern="100" dirty="0">
              <a:effectLst/>
              <a:latin typeface="华光楷体_CNKI" panose="02000500000000000000" pitchFamily="2" charset="-122"/>
              <a:ea typeface="华光楷体_CNKI" panose="02000500000000000000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BEB921-4183-46B5-B429-23F5E0FC0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419" y="2823508"/>
            <a:ext cx="9098173" cy="21567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AA609EC-DC0B-4F14-B7D3-F13361A76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52" y="2922897"/>
            <a:ext cx="2630991" cy="202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93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70FCD-98FD-455A-8765-178FCEA5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accent2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</a:rPr>
              <a:t>问题九：关于现有的方法的数据集（不是很能理解）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6FF0F-8E9B-4CB4-9BD3-C75D1C05E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kern="100" dirty="0">
                <a:effectLst/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良性数据采用的是</a:t>
            </a:r>
            <a:r>
              <a:rPr lang="en-US" altLang="zh-CN" kern="100" dirty="0">
                <a:effectLst/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Alexa</a:t>
            </a:r>
            <a:r>
              <a:rPr lang="zh-CN" altLang="en-US" kern="100">
                <a:effectLst/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域名？分类</a:t>
            </a:r>
            <a:r>
              <a:rPr lang="zh-CN" altLang="en-US" kern="100" dirty="0">
                <a:effectLst/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的准确率都很高</a:t>
            </a:r>
            <a:r>
              <a:rPr lang="en-US" altLang="zh-CN" kern="100" dirty="0">
                <a:effectLst/>
                <a:latin typeface="华光楷体_CNKI" panose="02000500000000000000" pitchFamily="2" charset="-122"/>
                <a:ea typeface="华光楷体_CNKI" panose="02000500000000000000" pitchFamily="2" charset="-122"/>
                <a:cs typeface="Times New Roman" panose="02020603050405020304" pitchFamily="18" charset="0"/>
              </a:rPr>
              <a:t>99.9%</a:t>
            </a:r>
          </a:p>
          <a:p>
            <a:pPr marL="0" indent="0">
              <a:buNone/>
            </a:pPr>
            <a:endParaRPr lang="zh-CN" altLang="zh-CN" sz="2400" kern="100" dirty="0">
              <a:effectLst/>
              <a:latin typeface="华光楷体_CNKI" panose="02000500000000000000" pitchFamily="2" charset="-122"/>
              <a:ea typeface="华光楷体_CNKI" panose="02000500000000000000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12C4D0-47F0-446F-A4B5-AAD3D6B73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8650"/>
            <a:ext cx="4976849" cy="178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76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628</Words>
  <Application>Microsoft Office PowerPoint</Application>
  <PresentationFormat>宽屏</PresentationFormat>
  <Paragraphs>66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华光楷体_CNKI</vt:lpstr>
      <vt:lpstr>Arial</vt:lpstr>
      <vt:lpstr>Office 主题​​</vt:lpstr>
      <vt:lpstr>进度报告八</vt:lpstr>
      <vt:lpstr>概述</vt:lpstr>
      <vt:lpstr>训练结果对比</vt:lpstr>
      <vt:lpstr>A comprehensive survey on DNS tunnel detection</vt:lpstr>
      <vt:lpstr>A comprehensive survey on DNS tunnel detection</vt:lpstr>
      <vt:lpstr>A comprehensive survey on DNS tunnel detection</vt:lpstr>
      <vt:lpstr>问题七：The detailed data communication process</vt:lpstr>
      <vt:lpstr>问题八：DNS tunnel tools</vt:lpstr>
      <vt:lpstr>问题九：关于现有的方法的数据集（不是很能理解）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季 圣鹏</dc:creator>
  <cp:lastModifiedBy>季 圣鹏</cp:lastModifiedBy>
  <cp:revision>9</cp:revision>
  <dcterms:created xsi:type="dcterms:W3CDTF">2022-03-15T05:05:07Z</dcterms:created>
  <dcterms:modified xsi:type="dcterms:W3CDTF">2022-03-18T11:53:31Z</dcterms:modified>
</cp:coreProperties>
</file>