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0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1094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144623-9864-45A0-B84D-AB7C1F9768EB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1DBD6F-3DE5-4FCA-9915-04E46EDC4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05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7892E4B0-F0AD-41E7-9F13-DCDCE76EF493}" type="datetime1">
              <a:rPr lang="en-US" smtClean="0"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r>
              <a:rPr lang="it-IT"/>
              <a:t>CSCI 150 Lab - California State University, Fresno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16818-96F8-4246-BE9F-ADC9F02568C5}" type="datetime1">
              <a:rPr lang="en-US" smtClean="0"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CSCI 150 Lab - California State University, Fresno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9507830E-68C5-4999-B9B7-5F07F706AA84}" type="datetime1">
              <a:rPr lang="en-US" smtClean="0"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r>
              <a:rPr lang="it-IT"/>
              <a:t>CSCI 150 Lab - California State University, Fresno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C554D-F556-4F05-8278-639DD318BDB1}" type="datetime1">
              <a:rPr lang="en-US" smtClean="0"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CSCI 150 Lab - California State University, Fresno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EC90297A-7CF3-4272-BBF5-27A680F9023A}" type="datetime1">
              <a:rPr lang="en-US" smtClean="0"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CSCI 150 Lab - California State University, Fresno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D677-ED31-40B4-BAFC-BEF9891B056D}" type="datetime1">
              <a:rPr lang="en-US" smtClean="0"/>
              <a:t>9/20/2018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CSCI 150 Lab - California State University, Fresno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F1B9-C202-4DE0-9635-82EB695CF850}" type="datetime1">
              <a:rPr lang="en-US" smtClean="0"/>
              <a:t>9/20/2018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CSCI 150 Lab - California State University, Fresno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419FD-B0C2-475E-B14D-FBC619AFC668}" type="datetime1">
              <a:rPr lang="en-US" smtClean="0"/>
              <a:t>9/20/2018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CSCI 150 Lab - California State University, Fresno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DFBDA-54FB-4EB3-91DB-DF3923379587}" type="datetime1">
              <a:rPr lang="en-US" smtClean="0"/>
              <a:t>9/20/2018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CSCI 150 Lab - California State University, Fresno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59CD3-FA65-419A-AFBC-05E9F4C84E76}" type="datetime1">
              <a:rPr lang="en-US" smtClean="0"/>
              <a:t>9/20/2018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CSCI 150 Lab - California State University, Fresno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EB251-421C-4786-ADB9-E57EEEF318E1}" type="datetime1">
              <a:rPr lang="en-US" smtClean="0"/>
              <a:t>9/20/2018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CSCI 150 Lab - California State University, Fresno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87B75BDF-C2A8-47E6-9465-B418E6A4B792}" type="datetime1">
              <a:rPr lang="en-US" smtClean="0"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it-IT"/>
              <a:t>CSCI 150 Lab - California State University, Fresno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2DB5-A964-4AD2-985F-DDC842A5DA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0" dirty="0"/>
              <a:t>UML : Unified Modelling Language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5ED843-EBE9-4312-B447-15724E828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3317" y="6314440"/>
            <a:ext cx="5122683" cy="365125"/>
          </a:xfrm>
        </p:spPr>
        <p:txBody>
          <a:bodyPr/>
          <a:lstStyle/>
          <a:p>
            <a:r>
              <a:rPr lang="it-IT" dirty="0"/>
              <a:t>CSCI 150 Lab - California State University, Fresno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385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FD44B85B-DA09-44D9-B187-504E66249B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5488" y="65314"/>
            <a:ext cx="8196308" cy="609600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5DDCB5-D677-4E12-9517-8BFB84390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CSCI 150 Lab - California State University, Fresno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2C2DF3-B886-454A-ABF5-C7EECCD0B7D6}"/>
              </a:ext>
            </a:extLst>
          </p:cNvPr>
          <p:cNvSpPr txBox="1"/>
          <p:nvPr/>
        </p:nvSpPr>
        <p:spPr>
          <a:xfrm>
            <a:off x="0" y="772886"/>
            <a:ext cx="2307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Another Example</a:t>
            </a:r>
          </a:p>
        </p:txBody>
      </p:sp>
    </p:spTree>
    <p:extLst>
      <p:ext uri="{BB962C8B-B14F-4D97-AF65-F5344CB8AC3E}">
        <p14:creationId xmlns:p14="http://schemas.microsoft.com/office/powerpoint/2010/main" val="3458614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7A6EA-9CBF-41B6-8350-3F227FFB1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858" y="6171845"/>
            <a:ext cx="4909456" cy="650313"/>
          </a:xfrm>
        </p:spPr>
        <p:txBody>
          <a:bodyPr>
            <a:normAutofit fontScale="90000"/>
          </a:bodyPr>
          <a:lstStyle/>
          <a:p>
            <a:r>
              <a:rPr lang="en-US" dirty="0"/>
              <a:t>Lucidchart.com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40A404-300A-4914-A225-54CC82173D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02771"/>
            <a:ext cx="12233517" cy="540521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7F2FB-401C-4D2D-B712-2AF5639E2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CSCI 150 Lab - California State University, Fresno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36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14797-7751-46DD-B441-96BE9E544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457" y="2040618"/>
            <a:ext cx="10613571" cy="983470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 Representation of a System</a:t>
            </a:r>
            <a:br>
              <a:rPr lang="en-US" dirty="0"/>
            </a:br>
            <a:br>
              <a:rPr lang="en-US" dirty="0"/>
            </a:br>
            <a:r>
              <a:rPr lang="en-US" sz="3200" i="0" dirty="0">
                <a:latin typeface="Bahnschrift Light SemiCondensed" panose="020B0502040204020203" pitchFamily="34" charset="0"/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7DA59D-F58C-478B-A4DF-396F8F94D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CSCI 150 Lab - California State University, Fresno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99DADF-5C71-48C9-84C7-5C4805A530A8}"/>
              </a:ext>
            </a:extLst>
          </p:cNvPr>
          <p:cNvSpPr/>
          <p:nvPr/>
        </p:nvSpPr>
        <p:spPr>
          <a:xfrm>
            <a:off x="2248220" y="3510747"/>
            <a:ext cx="82480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System == an app || website || game|| etc.</a:t>
            </a:r>
          </a:p>
        </p:txBody>
      </p:sp>
    </p:spTree>
    <p:extLst>
      <p:ext uri="{BB962C8B-B14F-4D97-AF65-F5344CB8AC3E}">
        <p14:creationId xmlns:p14="http://schemas.microsoft.com/office/powerpoint/2010/main" val="4267878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16CD0-2F26-4393-9DE1-C13FCE31D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2203421"/>
            <a:ext cx="3833906" cy="4952492"/>
          </a:xfrm>
        </p:spPr>
        <p:txBody>
          <a:bodyPr/>
          <a:lstStyle/>
          <a:p>
            <a:r>
              <a:rPr lang="en-US" dirty="0"/>
              <a:t>Use Case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E49AB-32A5-46B8-95AC-16035058C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6972" y="2203421"/>
            <a:ext cx="6248398" cy="5655156"/>
          </a:xfrm>
        </p:spPr>
        <p:txBody>
          <a:bodyPr/>
          <a:lstStyle/>
          <a:p>
            <a:r>
              <a:rPr lang="en-US" dirty="0"/>
              <a:t>At it’s simplest is a representation of users interaction with the system that shows the </a:t>
            </a:r>
            <a:r>
              <a:rPr lang="en-US" b="1" i="1" dirty="0"/>
              <a:t>relationship</a:t>
            </a:r>
            <a:r>
              <a:rPr lang="en-US" dirty="0"/>
              <a:t> between the </a:t>
            </a:r>
            <a:r>
              <a:rPr lang="en-US" b="1" i="1" dirty="0"/>
              <a:t>user (actor) </a:t>
            </a:r>
            <a:r>
              <a:rPr lang="en-US" dirty="0"/>
              <a:t>and different </a:t>
            </a:r>
            <a:r>
              <a:rPr lang="en-US" b="1" i="1" dirty="0"/>
              <a:t>use cases </a:t>
            </a:r>
            <a:r>
              <a:rPr lang="en-US" dirty="0"/>
              <a:t>in which the user is involved.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153DF1-EEF9-4AD0-954D-065DB4A76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CSCI 150 Lab - California State University, Fresno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789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61B8CF79-8C17-49F8-AD4C-285311E0BD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8700" y="479285"/>
            <a:ext cx="6594599" cy="564937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C5AA1F-C14B-4968-BBB7-EFF9A5C35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CSCI 150 Lab - California State University, Fresno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43188F-0E21-4491-9EED-7117FD367760}"/>
              </a:ext>
            </a:extLst>
          </p:cNvPr>
          <p:cNvSpPr txBox="1"/>
          <p:nvPr/>
        </p:nvSpPr>
        <p:spPr>
          <a:xfrm>
            <a:off x="544286" y="870857"/>
            <a:ext cx="134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3075548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7D0E9-89FC-487C-B69E-E1745725A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2453793"/>
            <a:ext cx="3833906" cy="4952492"/>
          </a:xfrm>
        </p:spPr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136D0-2F74-4570-A44F-DD3A720A9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0945" y="2453793"/>
            <a:ext cx="6248398" cy="5655156"/>
          </a:xfrm>
        </p:spPr>
        <p:txBody>
          <a:bodyPr>
            <a:normAutofit/>
          </a:bodyPr>
          <a:lstStyle/>
          <a:p>
            <a:r>
              <a:rPr lang="en-US" sz="3600" dirty="0"/>
              <a:t>SYSTEM</a:t>
            </a:r>
          </a:p>
          <a:p>
            <a:r>
              <a:rPr lang="en-US" sz="3600" dirty="0"/>
              <a:t>ACTORS</a:t>
            </a:r>
          </a:p>
          <a:p>
            <a:r>
              <a:rPr lang="en-US" sz="3600" dirty="0"/>
              <a:t>USE CASES</a:t>
            </a:r>
          </a:p>
          <a:p>
            <a:r>
              <a:rPr lang="en-US" sz="3600" dirty="0"/>
              <a:t>RELATIONSHIP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A9DABA-3878-4E93-8CF7-BA78D88D0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CSCI 150 Lab - California State University, Fresno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347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A574C-FF53-4589-A906-CDFF56123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23D4E-8169-43B7-92BF-BA75A5601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8772" y="559678"/>
            <a:ext cx="6248398" cy="5655156"/>
          </a:xfrm>
        </p:spPr>
        <p:txBody>
          <a:bodyPr/>
          <a:lstStyle/>
          <a:p>
            <a:r>
              <a:rPr lang="en-US" dirty="0"/>
              <a:t>PERSON</a:t>
            </a:r>
          </a:p>
          <a:p>
            <a:r>
              <a:rPr lang="en-US" dirty="0"/>
              <a:t>ORGANIZATION</a:t>
            </a:r>
          </a:p>
          <a:p>
            <a:r>
              <a:rPr lang="en-US" dirty="0"/>
              <a:t>ANOTHER SYSTEM</a:t>
            </a:r>
          </a:p>
          <a:p>
            <a:r>
              <a:rPr lang="en-US" dirty="0"/>
              <a:t>EXTERNAL DEVICE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F635E8-607C-446B-8BB0-5DEA6BB3A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CSCI 150 Lab - California State University, Fresno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0368BDB-3A83-4679-BDF7-90C36558EDAE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1496785" y="1397449"/>
            <a:ext cx="1649186" cy="1900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F19593F-4F5D-4F61-8380-FECCF1BBA964}"/>
              </a:ext>
            </a:extLst>
          </p:cNvPr>
          <p:cNvSpPr txBox="1"/>
          <p:nvPr/>
        </p:nvSpPr>
        <p:spPr>
          <a:xfrm>
            <a:off x="381000" y="3298371"/>
            <a:ext cx="2231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Primary – Initiates use of System (Left)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F53E87-5768-4FA1-B4FC-364E32074705}"/>
              </a:ext>
            </a:extLst>
          </p:cNvPr>
          <p:cNvCxnSpPr>
            <a:cxnSpLocks/>
          </p:cNvCxnSpPr>
          <p:nvPr/>
        </p:nvCxnSpPr>
        <p:spPr>
          <a:xfrm>
            <a:off x="3235484" y="1397449"/>
            <a:ext cx="1290543" cy="1900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7AA2D2A-FBAC-41C9-ABF1-E3F165BEFEC4}"/>
              </a:ext>
            </a:extLst>
          </p:cNvPr>
          <p:cNvSpPr txBox="1"/>
          <p:nvPr/>
        </p:nvSpPr>
        <p:spPr>
          <a:xfrm>
            <a:off x="3287486" y="3298371"/>
            <a:ext cx="2677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Secondary – Reactionary</a:t>
            </a:r>
          </a:p>
          <a:p>
            <a:r>
              <a:rPr lang="en-US" dirty="0"/>
              <a:t>(Right)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88D9946-15C1-47CD-B910-9384D6535594}"/>
              </a:ext>
            </a:extLst>
          </p:cNvPr>
          <p:cNvSpPr/>
          <p:nvPr/>
        </p:nvSpPr>
        <p:spPr>
          <a:xfrm>
            <a:off x="7260771" y="3429000"/>
            <a:ext cx="1045029" cy="1001486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FB46C0C-931C-4F1E-A1C4-9A5DB5113BC8}"/>
              </a:ext>
            </a:extLst>
          </p:cNvPr>
          <p:cNvCxnSpPr>
            <a:stCxn id="18" idx="4"/>
          </p:cNvCxnSpPr>
          <p:nvPr/>
        </p:nvCxnSpPr>
        <p:spPr>
          <a:xfrm flipH="1">
            <a:off x="7761514" y="4430486"/>
            <a:ext cx="21772" cy="1262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D49CF85-1324-4E4F-A85C-7265C4793723}"/>
              </a:ext>
            </a:extLst>
          </p:cNvPr>
          <p:cNvCxnSpPr>
            <a:cxnSpLocks/>
          </p:cNvCxnSpPr>
          <p:nvPr/>
        </p:nvCxnSpPr>
        <p:spPr>
          <a:xfrm flipH="1">
            <a:off x="7082223" y="5693229"/>
            <a:ext cx="679291" cy="631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CF6B9DE-7043-45A5-8FCF-9AA6618A9032}"/>
              </a:ext>
            </a:extLst>
          </p:cNvPr>
          <p:cNvCxnSpPr>
            <a:cxnSpLocks/>
          </p:cNvCxnSpPr>
          <p:nvPr/>
        </p:nvCxnSpPr>
        <p:spPr>
          <a:xfrm>
            <a:off x="7783285" y="5693229"/>
            <a:ext cx="679292" cy="605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1E4CAAE-AA8C-4314-AFA0-31168DFA0F64}"/>
              </a:ext>
            </a:extLst>
          </p:cNvPr>
          <p:cNvCxnSpPr>
            <a:cxnSpLocks/>
          </p:cNvCxnSpPr>
          <p:nvPr/>
        </p:nvCxnSpPr>
        <p:spPr>
          <a:xfrm flipH="1">
            <a:off x="7805059" y="4789714"/>
            <a:ext cx="657518" cy="272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D9F76DB-6A05-45EC-8B2F-6D46DA153BF5}"/>
              </a:ext>
            </a:extLst>
          </p:cNvPr>
          <p:cNvCxnSpPr>
            <a:cxnSpLocks/>
          </p:cNvCxnSpPr>
          <p:nvPr/>
        </p:nvCxnSpPr>
        <p:spPr>
          <a:xfrm>
            <a:off x="7006023" y="4789714"/>
            <a:ext cx="755491" cy="272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row: Curved Down 36">
            <a:extLst>
              <a:ext uri="{FF2B5EF4-FFF2-40B4-BE49-F238E27FC236}">
                <a16:creationId xmlns:a16="http://schemas.microsoft.com/office/drawing/2014/main" id="{4CDB97E7-900B-4F27-ADEC-E4E415ADEE2F}"/>
              </a:ext>
            </a:extLst>
          </p:cNvPr>
          <p:cNvSpPr/>
          <p:nvPr/>
        </p:nvSpPr>
        <p:spPr>
          <a:xfrm rot="4527286">
            <a:off x="9739346" y="2295696"/>
            <a:ext cx="2166257" cy="14804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850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5BB22-A136-4209-9F88-A3A88441F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46C65-B41C-457E-B3CF-20B323339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Represents an </a:t>
            </a:r>
            <a:r>
              <a:rPr lang="en-US" b="1" dirty="0"/>
              <a:t>action</a:t>
            </a:r>
            <a:r>
              <a:rPr lang="en-US" dirty="0"/>
              <a:t> that accomplishes some sort of task within the system</a:t>
            </a:r>
          </a:p>
          <a:p>
            <a:r>
              <a:rPr lang="en-US" dirty="0"/>
              <a:t>Represented with	              and is placed inside the rectangle (system).</a:t>
            </a:r>
          </a:p>
          <a:p>
            <a:r>
              <a:rPr lang="en-US" dirty="0"/>
              <a:t>Example : Log In , Check Balance , Transfer Funds, Make Payment – “Verbs”</a:t>
            </a:r>
          </a:p>
          <a:p>
            <a:r>
              <a:rPr lang="en-US" dirty="0"/>
              <a:t>Maintain Logical Sequence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71B8E5-C46F-4CC7-8F11-2920EABA5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CSCI 150 Lab - California State University, Fresno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696C7A6-6BCE-4020-8AE4-FE5925543BC6}"/>
              </a:ext>
            </a:extLst>
          </p:cNvPr>
          <p:cNvSpPr/>
          <p:nvPr/>
        </p:nvSpPr>
        <p:spPr>
          <a:xfrm>
            <a:off x="7509010" y="1382486"/>
            <a:ext cx="1090704" cy="424543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166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35606-C0EF-433B-9654-7B43C74B8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4" y="559678"/>
            <a:ext cx="4073392" cy="4952492"/>
          </a:xfrm>
        </p:spPr>
        <p:txBody>
          <a:bodyPr/>
          <a:lstStyle/>
          <a:p>
            <a:r>
              <a:rPr lang="en-US" dirty="0"/>
              <a:t>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0C229-3993-415D-A5E1-D4DB7DD1E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Association</a:t>
            </a:r>
            <a:r>
              <a:rPr lang="en-US" dirty="0"/>
              <a:t> – represented by solid line – represents basic communication or interaction </a:t>
            </a:r>
          </a:p>
          <a:p>
            <a:r>
              <a:rPr lang="en-US" b="1" u="sng" dirty="0"/>
              <a:t>Include Use Case</a:t>
            </a:r>
            <a:r>
              <a:rPr lang="en-US" dirty="0"/>
              <a:t>: shows dependency between base use case and included use case. Represented by dash line -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i="1" dirty="0">
                <a:sym typeface="Wingdings" panose="05000000000000000000" pitchFamily="2" charset="2"/>
              </a:rPr>
              <a:t>from base use case to included use case </a:t>
            </a:r>
            <a:r>
              <a:rPr lang="en-US" dirty="0">
                <a:sym typeface="Wingdings" panose="05000000000000000000" pitchFamily="2" charset="2"/>
              </a:rPr>
              <a:t>(</a:t>
            </a:r>
            <a:r>
              <a:rPr lang="en-US" dirty="0" err="1">
                <a:sym typeface="Wingdings" panose="05000000000000000000" pitchFamily="2" charset="2"/>
              </a:rPr>
              <a:t>Everytime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r>
              <a:rPr lang="en-US" dirty="0">
                <a:sym typeface="Wingdings" panose="05000000000000000000" pitchFamily="2" charset="2"/>
              </a:rPr>
              <a:t>Login ------&lt;&lt;include&gt;&gt; ---- Verify Password</a:t>
            </a:r>
          </a:p>
          <a:p>
            <a:r>
              <a:rPr lang="en-US" b="1" u="sng" dirty="0">
                <a:sym typeface="Wingdings" panose="05000000000000000000" pitchFamily="2" charset="2"/>
              </a:rPr>
              <a:t>Extend Use Case</a:t>
            </a:r>
            <a:r>
              <a:rPr lang="en-US" dirty="0">
                <a:sym typeface="Wingdings" panose="05000000000000000000" pitchFamily="2" charset="2"/>
              </a:rPr>
              <a:t>: a case which may or may not initialize based on the reaction from Base Case (Sometimes activated). Represented by dash line </a:t>
            </a:r>
            <a:r>
              <a:rPr lang="en-US" b="1" i="1" dirty="0">
                <a:sym typeface="Wingdings" panose="05000000000000000000" pitchFamily="2" charset="2"/>
              </a:rPr>
              <a:t>from extended case to base case</a:t>
            </a:r>
          </a:p>
          <a:p>
            <a:r>
              <a:rPr lang="en-US" b="1" i="1" dirty="0">
                <a:sym typeface="Wingdings" panose="05000000000000000000" pitchFamily="2" charset="2"/>
              </a:rPr>
              <a:t>Multiple base cases can point to same included use case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3F462-5C6C-4D90-BF7E-D29A0CABA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CSCI 150 Lab - California State University, Fresno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9573705-5680-48CB-B691-9064E5F38787}"/>
              </a:ext>
            </a:extLst>
          </p:cNvPr>
          <p:cNvSpPr/>
          <p:nvPr/>
        </p:nvSpPr>
        <p:spPr>
          <a:xfrm>
            <a:off x="8616038" y="2808516"/>
            <a:ext cx="1779820" cy="511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9BA6A13-37D8-4679-AF4A-E5C7D2377E0A}"/>
              </a:ext>
            </a:extLst>
          </p:cNvPr>
          <p:cNvSpPr/>
          <p:nvPr/>
        </p:nvSpPr>
        <p:spPr>
          <a:xfrm>
            <a:off x="5475516" y="2830284"/>
            <a:ext cx="707572" cy="511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5A0699-AFB8-4731-AE87-E1C079AC6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88466" y="2198914"/>
            <a:ext cx="5951709" cy="23839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4B63A4-6B42-426D-BB82-06128006D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172" y="5207196"/>
            <a:ext cx="3569534" cy="165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042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C237A-D114-4226-B116-9DD176E67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559678"/>
            <a:ext cx="4595906" cy="4952492"/>
          </a:xfrm>
        </p:spPr>
        <p:txBody>
          <a:bodyPr/>
          <a:lstStyle/>
          <a:p>
            <a:r>
              <a:rPr lang="en-US" dirty="0"/>
              <a:t>Generalization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ABA5B5-93B2-4FAE-8C49-E9DDCA36A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CSCI 150 Lab - California State University, Fresno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B06448-737B-4456-B6DE-787314F4D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6436" y="1345830"/>
            <a:ext cx="7483459" cy="38620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6A3756-4889-4958-9086-920555614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1" y="1606826"/>
            <a:ext cx="3231835" cy="430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721488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105</TotalTime>
  <Words>304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Bahnschrift Light SemiCondensed</vt:lpstr>
      <vt:lpstr>Calibri</vt:lpstr>
      <vt:lpstr>Cambria</vt:lpstr>
      <vt:lpstr>Century Schoolbook</vt:lpstr>
      <vt:lpstr>Corbel</vt:lpstr>
      <vt:lpstr>Wingdings</vt:lpstr>
      <vt:lpstr>Headlines</vt:lpstr>
      <vt:lpstr>UML : Unified Modelling Language</vt:lpstr>
      <vt:lpstr>Visual Representation of a System   </vt:lpstr>
      <vt:lpstr>Use Case Diagram</vt:lpstr>
      <vt:lpstr>PowerPoint Presentation</vt:lpstr>
      <vt:lpstr>Components</vt:lpstr>
      <vt:lpstr>Actor</vt:lpstr>
      <vt:lpstr>Use Case </vt:lpstr>
      <vt:lpstr>Relationship</vt:lpstr>
      <vt:lpstr>Generalization</vt:lpstr>
      <vt:lpstr>PowerPoint Presentation</vt:lpstr>
      <vt:lpstr>Lucidchart.com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: Unified Modelling Language</dc:title>
  <dc:creator>Aakash Lalchandani</dc:creator>
  <cp:lastModifiedBy>Aakash Lalchandani</cp:lastModifiedBy>
  <cp:revision>8</cp:revision>
  <dcterms:created xsi:type="dcterms:W3CDTF">2018-09-20T20:14:30Z</dcterms:created>
  <dcterms:modified xsi:type="dcterms:W3CDTF">2018-09-20T21:59:53Z</dcterms:modified>
</cp:coreProperties>
</file>