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8" r:id="rId3"/>
    <p:sldId id="259" r:id="rId4"/>
    <p:sldId id="260" r:id="rId5"/>
    <p:sldId id="261" r:id="rId6"/>
    <p:sldId id="262" r:id="rId7"/>
    <p:sldId id="266" r:id="rId8"/>
    <p:sldId id="267" r:id="rId9"/>
    <p:sldId id="263" r:id="rId10"/>
    <p:sldId id="268" r:id="rId11"/>
    <p:sldId id="269" r:id="rId12"/>
    <p:sldId id="264" r:id="rId13"/>
    <p:sldId id="270" r:id="rId14"/>
    <p:sldId id="271" r:id="rId15"/>
    <p:sldId id="272" r:id="rId16"/>
    <p:sldId id="273" r:id="rId17"/>
    <p:sldId id="274" r:id="rId18"/>
    <p:sldId id="275" r:id="rId19"/>
    <p:sldId id="26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130154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92694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509149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719D69-50FF-4E97-8E4D-CDAFEAFDD22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8712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582199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E872E-1D62-4551-B1EE-D77505041E4A}" type="datetimeFigureOut">
              <a:rPr lang="en-IN" smtClean="0"/>
              <a:t>29-01-2022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47403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E872E-1D62-4551-B1EE-D77505041E4A}" type="datetimeFigureOut">
              <a:rPr lang="en-IN" smtClean="0"/>
              <a:t>29-01-2022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4281930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34597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29E872E-1D62-4551-B1EE-D77505041E4A}" type="datetimeFigureOut">
              <a:rPr lang="en-IN" smtClean="0"/>
              <a:t>29-01-2022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7719D69-50FF-4E97-8E4D-CDAFEAFDD22F}" type="slidenum">
              <a:rPr lang="en-IN" smtClean="0"/>
              <a:t>‹#›</a:t>
            </a:fld>
            <a:endParaRPr lang="en-IN"/>
          </a:p>
        </p:txBody>
      </p:sp>
    </p:spTree>
    <p:extLst>
      <p:ext uri="{BB962C8B-B14F-4D97-AF65-F5344CB8AC3E}">
        <p14:creationId xmlns:p14="http://schemas.microsoft.com/office/powerpoint/2010/main" val="367741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41312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E872E-1D62-4551-B1EE-D77505041E4A}"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92088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E872E-1D62-4551-B1EE-D77505041E4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87896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E872E-1D62-4551-B1EE-D77505041E4A}" type="datetimeFigureOut">
              <a:rPr lang="en-IN" smtClean="0"/>
              <a:t>29-01-2022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46791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E872E-1D62-4551-B1EE-D77505041E4A}" type="datetimeFigureOut">
              <a:rPr lang="en-IN" smtClean="0"/>
              <a:t>29-01-2022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10645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29E872E-1D62-4551-B1EE-D77505041E4A}" type="datetimeFigureOut">
              <a:rPr lang="en-IN" smtClean="0"/>
              <a:t>29-01-2022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65895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98232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40893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9E872E-1D62-4551-B1EE-D77505041E4A}" type="datetimeFigureOut">
              <a:rPr lang="en-IN" smtClean="0"/>
              <a:t>29-01-2022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7719D69-50FF-4E97-8E4D-CDAFEAFDD22F}" type="slidenum">
              <a:rPr lang="en-IN" smtClean="0"/>
              <a:t>‹#›</a:t>
            </a:fld>
            <a:endParaRPr lang="en-IN"/>
          </a:p>
        </p:txBody>
      </p:sp>
    </p:spTree>
    <p:extLst>
      <p:ext uri="{BB962C8B-B14F-4D97-AF65-F5344CB8AC3E}">
        <p14:creationId xmlns:p14="http://schemas.microsoft.com/office/powerpoint/2010/main" val="3888750067"/>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22C2-5A0F-4277-AE30-9507E0E8A81B}"/>
              </a:ext>
            </a:extLst>
          </p:cNvPr>
          <p:cNvSpPr>
            <a:spLocks noGrp="1"/>
          </p:cNvSpPr>
          <p:nvPr>
            <p:ph type="ctrTitle"/>
          </p:nvPr>
        </p:nvSpPr>
        <p:spPr>
          <a:xfrm>
            <a:off x="0" y="2665928"/>
            <a:ext cx="8925059" cy="1403796"/>
          </a:xfrm>
        </p:spPr>
        <p:txBody>
          <a:bodyPr/>
          <a:lstStyle/>
          <a:p>
            <a:pPr algn="l"/>
            <a:r>
              <a:rPr lang="en-US" sz="4000" dirty="0"/>
              <a:t>FLIGHT PRICE PREDICTION </a:t>
            </a:r>
            <a:r>
              <a:rPr lang="en-US" sz="4000" dirty="0">
                <a:latin typeface="Times New Roman" panose="02020603050405020304" pitchFamily="18" charset="0"/>
                <a:cs typeface="Times New Roman" panose="02020603050405020304" pitchFamily="18" charset="0"/>
              </a:rPr>
              <a:t>PROJECT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29737C-91A3-4A7C-AE45-EEC6946BDC18}"/>
              </a:ext>
            </a:extLst>
          </p:cNvPr>
          <p:cNvSpPr>
            <a:spLocks noGrp="1"/>
          </p:cNvSpPr>
          <p:nvPr>
            <p:ph type="subTitle" idx="1"/>
          </p:nvPr>
        </p:nvSpPr>
        <p:spPr>
          <a:xfrm>
            <a:off x="1339402" y="5190188"/>
            <a:ext cx="7469747" cy="1068946"/>
          </a:xfrm>
        </p:spPr>
        <p:txBody>
          <a:bodyPr>
            <a:normAutofit fontScale="92500" lnSpcReduction="10000"/>
          </a:bodyPr>
          <a:lstStyle/>
          <a:p>
            <a:pPr algn="ctr"/>
            <a:r>
              <a:rPr lang="en-US" dirty="0"/>
              <a:t> </a:t>
            </a:r>
          </a:p>
          <a:p>
            <a:pPr algn="ctr"/>
            <a:r>
              <a:rPr lang="en-US" dirty="0"/>
              <a:t>by </a:t>
            </a:r>
          </a:p>
          <a:p>
            <a:pPr algn="ctr"/>
            <a:r>
              <a:rPr lang="en-US" dirty="0"/>
              <a:t>Puneet Jawa</a:t>
            </a:r>
            <a:endParaRPr lang="en-IN" dirty="0"/>
          </a:p>
        </p:txBody>
      </p:sp>
    </p:spTree>
    <p:extLst>
      <p:ext uri="{BB962C8B-B14F-4D97-AF65-F5344CB8AC3E}">
        <p14:creationId xmlns:p14="http://schemas.microsoft.com/office/powerpoint/2010/main" val="1343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0E7C-65BB-4D08-84D7-95FF38D270AB}"/>
              </a:ext>
            </a:extLst>
          </p:cNvPr>
          <p:cNvSpPr>
            <a:spLocks noGrp="1"/>
          </p:cNvSpPr>
          <p:nvPr>
            <p:ph type="title"/>
          </p:nvPr>
        </p:nvSpPr>
        <p:spPr/>
        <p:txBody>
          <a:bodyPr/>
          <a:lstStyle/>
          <a:p>
            <a:r>
              <a:rPr lang="en-US" dirty="0"/>
              <a:t>Correlation	</a:t>
            </a:r>
            <a:endParaRPr lang="en-IN" dirty="0"/>
          </a:p>
        </p:txBody>
      </p:sp>
      <p:pic>
        <p:nvPicPr>
          <p:cNvPr id="5" name="Picture 4">
            <a:extLst>
              <a:ext uri="{FF2B5EF4-FFF2-40B4-BE49-F238E27FC236}">
                <a16:creationId xmlns:a16="http://schemas.microsoft.com/office/drawing/2014/main" id="{38953225-2FFE-4311-9799-64D213938E16}"/>
              </a:ext>
            </a:extLst>
          </p:cNvPr>
          <p:cNvPicPr>
            <a:picLocks noChangeAspect="1"/>
          </p:cNvPicPr>
          <p:nvPr/>
        </p:nvPicPr>
        <p:blipFill>
          <a:blip r:embed="rId2"/>
          <a:stretch>
            <a:fillRect/>
          </a:stretch>
        </p:blipFill>
        <p:spPr>
          <a:xfrm>
            <a:off x="1160060" y="2075738"/>
            <a:ext cx="9613861" cy="4601287"/>
          </a:xfrm>
          <a:prstGeom prst="rect">
            <a:avLst/>
          </a:prstGeom>
        </p:spPr>
      </p:pic>
    </p:spTree>
    <p:extLst>
      <p:ext uri="{BB962C8B-B14F-4D97-AF65-F5344CB8AC3E}">
        <p14:creationId xmlns:p14="http://schemas.microsoft.com/office/powerpoint/2010/main" val="208616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464-F59A-4618-BEBB-6EA4F82E5CCD}"/>
              </a:ext>
            </a:extLst>
          </p:cNvPr>
          <p:cNvSpPr>
            <a:spLocks noGrp="1"/>
          </p:cNvSpPr>
          <p:nvPr>
            <p:ph type="title"/>
          </p:nvPr>
        </p:nvSpPr>
        <p:spPr/>
        <p:txBody>
          <a:bodyPr/>
          <a:lstStyle/>
          <a:p>
            <a:r>
              <a:rPr lang="en-US" dirty="0"/>
              <a:t>Correlation </a:t>
            </a:r>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A9102536-6F35-4A3B-A9F2-518E33E84640}"/>
              </a:ext>
            </a:extLst>
          </p:cNvPr>
          <p:cNvSpPr>
            <a:spLocks noGrp="1"/>
          </p:cNvSpPr>
          <p:nvPr>
            <p:ph idx="1"/>
          </p:nvPr>
        </p:nvSpPr>
        <p:spPr>
          <a:xfrm>
            <a:off x="680321" y="5827594"/>
            <a:ext cx="11097696" cy="928048"/>
          </a:xfrm>
        </p:spPr>
        <p:txBody>
          <a:bodyPr>
            <a:normAutofit fontScale="92500" lnSpcReduction="10000"/>
          </a:bodyPr>
          <a:lstStyle/>
          <a:p>
            <a:r>
              <a:rPr lang="en-IN" dirty="0"/>
              <a:t>It is observed that </a:t>
            </a:r>
            <a:r>
              <a:rPr lang="en-IN" dirty="0" err="1"/>
              <a:t>Month_Feb</a:t>
            </a:r>
            <a:r>
              <a:rPr lang="en-IN" dirty="0"/>
              <a:t> Duration(mins), </a:t>
            </a:r>
            <a:r>
              <a:rPr lang="en-IN" dirty="0" err="1"/>
              <a:t>Airline_Vistara,Total</a:t>
            </a:r>
            <a:r>
              <a:rPr lang="en-IN" dirty="0"/>
              <a:t> Stops_2-stop and From have the highest positive correlation with Price, while </a:t>
            </a:r>
            <a:r>
              <a:rPr lang="en-IN" dirty="0" err="1"/>
              <a:t>Date,Total</a:t>
            </a:r>
            <a:r>
              <a:rPr lang="en-IN" dirty="0"/>
              <a:t> </a:t>
            </a:r>
            <a:r>
              <a:rPr lang="en-IN" dirty="0" err="1"/>
              <a:t>Stops_non-stop,Month_Apr,Airline_IndiGo</a:t>
            </a:r>
            <a:r>
              <a:rPr lang="en-IN" dirty="0"/>
              <a:t> have the highest negative correlation with Price</a:t>
            </a:r>
          </a:p>
          <a:p>
            <a:endParaRPr lang="en-IN" dirty="0"/>
          </a:p>
        </p:txBody>
      </p:sp>
      <p:pic>
        <p:nvPicPr>
          <p:cNvPr id="4" name="Picture 3">
            <a:extLst>
              <a:ext uri="{FF2B5EF4-FFF2-40B4-BE49-F238E27FC236}">
                <a16:creationId xmlns:a16="http://schemas.microsoft.com/office/drawing/2014/main" id="{B45C38EC-0430-4F95-B103-32BE4AA9A5EC}"/>
              </a:ext>
            </a:extLst>
          </p:cNvPr>
          <p:cNvPicPr>
            <a:picLocks noChangeAspect="1"/>
          </p:cNvPicPr>
          <p:nvPr/>
        </p:nvPicPr>
        <p:blipFill>
          <a:blip r:embed="rId2"/>
          <a:stretch>
            <a:fillRect/>
          </a:stretch>
        </p:blipFill>
        <p:spPr>
          <a:xfrm>
            <a:off x="368490" y="2118710"/>
            <a:ext cx="11409527" cy="3572406"/>
          </a:xfrm>
          <a:prstGeom prst="rect">
            <a:avLst/>
          </a:prstGeom>
        </p:spPr>
      </p:pic>
    </p:spTree>
    <p:extLst>
      <p:ext uri="{BB962C8B-B14F-4D97-AF65-F5344CB8AC3E}">
        <p14:creationId xmlns:p14="http://schemas.microsoft.com/office/powerpoint/2010/main" val="220123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D7D1-4230-41CC-814E-98FF00EFA964}"/>
              </a:ext>
            </a:extLst>
          </p:cNvPr>
          <p:cNvSpPr>
            <a:spLocks noGrp="1"/>
          </p:cNvSpPr>
          <p:nvPr>
            <p:ph type="title"/>
          </p:nvPr>
        </p:nvSpPr>
        <p:spPr/>
        <p:txBody>
          <a:bodyPr/>
          <a:lstStyle/>
          <a:p>
            <a:r>
              <a:rPr lang="en-GB" dirty="0"/>
              <a:t>Model Performance</a:t>
            </a:r>
            <a:endParaRPr lang="en-IN" dirty="0"/>
          </a:p>
        </p:txBody>
      </p:sp>
      <p:sp>
        <p:nvSpPr>
          <p:cNvPr id="3" name="Content Placeholder 2">
            <a:extLst>
              <a:ext uri="{FF2B5EF4-FFF2-40B4-BE49-F238E27FC236}">
                <a16:creationId xmlns:a16="http://schemas.microsoft.com/office/drawing/2014/main" id="{3946B493-48E2-4768-9EEE-FA9011757FC8}"/>
              </a:ext>
            </a:extLst>
          </p:cNvPr>
          <p:cNvSpPr>
            <a:spLocks noGrp="1"/>
          </p:cNvSpPr>
          <p:nvPr>
            <p:ph idx="1"/>
          </p:nvPr>
        </p:nvSpPr>
        <p:spPr>
          <a:xfrm>
            <a:off x="209964" y="2415470"/>
            <a:ext cx="11239354" cy="4011088"/>
          </a:xfrm>
        </p:spPr>
        <p:txBody>
          <a:bodyPr>
            <a:normAutofit/>
          </a:bodyPr>
          <a:lstStyle/>
          <a:p>
            <a:pPr marL="365760" indent="0">
              <a:lnSpc>
                <a:spcPct val="107000"/>
              </a:lnSpc>
              <a:buNone/>
            </a:pPr>
            <a:r>
              <a:rPr lang="en-IN" sz="2000" dirty="0">
                <a:latin typeface="Arial" panose="020B0604020202020204" pitchFamily="34" charset="0"/>
                <a:ea typeface="Calibri" panose="020F0502020204030204" pitchFamily="34" charset="0"/>
                <a:cs typeface="Arial" panose="020B0604020202020204" pitchFamily="34" charset="0"/>
              </a:rPr>
              <a:t>The model algorithms used are :</a:t>
            </a:r>
          </a:p>
          <a:p>
            <a:pPr marL="635508" lvl="1" indent="-342900">
              <a:lnSpc>
                <a:spcPct val="107000"/>
              </a:lnSpc>
              <a:buFont typeface="Symbol" panose="05050102010706020507" pitchFamily="18" charset="2"/>
              <a:buChar char=""/>
            </a:pPr>
            <a:r>
              <a:rPr lang="en-IN" sz="1600" dirty="0">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XGBRegressor</a:t>
            </a:r>
            <a:endParaRPr lang="en-IN" sz="1600" dirty="0">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RandomForestRegressor</a:t>
            </a:r>
            <a:r>
              <a:rPr lang="en-IN" sz="1600" dirty="0">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latin typeface="Arial" panose="020B0604020202020204" pitchFamily="34" charset="0"/>
                <a:ea typeface="Calibri" panose="020F0502020204030204" pitchFamily="34" charset="0"/>
                <a:cs typeface="Arial" panose="020B0604020202020204" pitchFamily="34" charset="0"/>
              </a:rPr>
              <a:t>Support Vector Regressor:</a:t>
            </a:r>
            <a:endParaRPr lang="en-IN" dirty="0"/>
          </a:p>
        </p:txBody>
      </p:sp>
    </p:spTree>
    <p:extLst>
      <p:ext uri="{BB962C8B-B14F-4D97-AF65-F5344CB8AC3E}">
        <p14:creationId xmlns:p14="http://schemas.microsoft.com/office/powerpoint/2010/main" val="165795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FB45-FD92-464F-89CA-D932E8C750D6}"/>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D326C191-FCD1-473D-86EC-948153E72419}"/>
              </a:ext>
            </a:extLst>
          </p:cNvPr>
          <p:cNvSpPr>
            <a:spLocks noGrp="1"/>
          </p:cNvSpPr>
          <p:nvPr>
            <p:ph idx="1"/>
          </p:nvPr>
        </p:nvSpPr>
        <p:spPr/>
        <p:txBody>
          <a:bodyPr/>
          <a:lstStyle/>
          <a:p>
            <a:r>
              <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Regression Model Building </a:t>
            </a:r>
          </a:p>
          <a:p>
            <a:pPr marL="0" indent="0">
              <a:buNone/>
            </a:pPr>
            <a:endParaRPr lang="en-IN"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C296452-4233-4376-A403-E695574F0055}"/>
              </a:ext>
            </a:extLst>
          </p:cNvPr>
          <p:cNvPicPr>
            <a:picLocks noChangeAspect="1"/>
          </p:cNvPicPr>
          <p:nvPr/>
        </p:nvPicPr>
        <p:blipFill>
          <a:blip r:embed="rId2"/>
          <a:stretch>
            <a:fillRect/>
          </a:stretch>
        </p:blipFill>
        <p:spPr>
          <a:xfrm>
            <a:off x="1546462" y="2962630"/>
            <a:ext cx="5905500" cy="2543175"/>
          </a:xfrm>
          <a:prstGeom prst="rect">
            <a:avLst/>
          </a:prstGeom>
        </p:spPr>
      </p:pic>
      <p:sp>
        <p:nvSpPr>
          <p:cNvPr id="5" name="Rectangle 4">
            <a:extLst>
              <a:ext uri="{FF2B5EF4-FFF2-40B4-BE49-F238E27FC236}">
                <a16:creationId xmlns:a16="http://schemas.microsoft.com/office/drawing/2014/main" id="{12387F12-8061-44F6-A0C0-241681BFB5A6}"/>
              </a:ext>
            </a:extLst>
          </p:cNvPr>
          <p:cNvSpPr/>
          <p:nvPr/>
        </p:nvSpPr>
        <p:spPr>
          <a:xfrm>
            <a:off x="839824" y="5782048"/>
            <a:ext cx="7062229" cy="369332"/>
          </a:xfrm>
          <a:prstGeom prst="rect">
            <a:avLst/>
          </a:prstGeom>
        </p:spPr>
        <p:txBody>
          <a:bodyPr wrap="square">
            <a:spAutoFit/>
          </a:bodyPr>
          <a:lstStyle/>
          <a:p>
            <a:r>
              <a:rPr lang="en-IN" dirty="0">
                <a:latin typeface="Arial" panose="020B0604020202020204" pitchFamily="34" charset="0"/>
                <a:ea typeface="Calibri" panose="020F0502020204030204" pitchFamily="34" charset="0"/>
                <a:cs typeface="Arial" panose="020B0604020202020204" pitchFamily="34" charset="0"/>
              </a:rPr>
              <a:t>Best random state was determined to be 15</a:t>
            </a:r>
          </a:p>
        </p:txBody>
      </p:sp>
    </p:spTree>
    <p:extLst>
      <p:ext uri="{BB962C8B-B14F-4D97-AF65-F5344CB8AC3E}">
        <p14:creationId xmlns:p14="http://schemas.microsoft.com/office/powerpoint/2010/main" val="303890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F9F4-78E7-437E-A131-8084420F0E52}"/>
              </a:ext>
            </a:extLst>
          </p:cNvPr>
          <p:cNvSpPr>
            <a:spLocks noGrp="1"/>
          </p:cNvSpPr>
          <p:nvPr>
            <p:ph type="title"/>
          </p:nvPr>
        </p:nvSpPr>
        <p:spPr/>
        <p:txBody>
          <a:bodyPr/>
          <a:lstStyle/>
          <a:p>
            <a:r>
              <a:rPr lang="en-US" dirty="0"/>
              <a:t>Model Building </a:t>
            </a:r>
            <a:r>
              <a:rPr lang="en-US" dirty="0" err="1"/>
              <a:t>Cont</a:t>
            </a:r>
            <a:r>
              <a:rPr lang="en-US" dirty="0"/>
              <a:t>…</a:t>
            </a:r>
            <a:endParaRPr lang="en-IN" dirty="0"/>
          </a:p>
        </p:txBody>
      </p:sp>
      <p:pic>
        <p:nvPicPr>
          <p:cNvPr id="4" name="Content Placeholder 3">
            <a:extLst>
              <a:ext uri="{FF2B5EF4-FFF2-40B4-BE49-F238E27FC236}">
                <a16:creationId xmlns:a16="http://schemas.microsoft.com/office/drawing/2014/main" id="{DE2F55D5-1D05-4280-9234-A6AD5B4E9BC2}"/>
              </a:ext>
            </a:extLst>
          </p:cNvPr>
          <p:cNvPicPr>
            <a:picLocks noGrp="1" noChangeAspect="1"/>
          </p:cNvPicPr>
          <p:nvPr>
            <p:ph idx="1"/>
          </p:nvPr>
        </p:nvPicPr>
        <p:blipFill>
          <a:blip r:embed="rId2"/>
          <a:stretch>
            <a:fillRect/>
          </a:stretch>
        </p:blipFill>
        <p:spPr>
          <a:xfrm>
            <a:off x="680321" y="2197290"/>
            <a:ext cx="10265183" cy="3907482"/>
          </a:xfrm>
          <a:prstGeom prst="rect">
            <a:avLst/>
          </a:prstGeom>
        </p:spPr>
      </p:pic>
    </p:spTree>
    <p:extLst>
      <p:ext uri="{BB962C8B-B14F-4D97-AF65-F5344CB8AC3E}">
        <p14:creationId xmlns:p14="http://schemas.microsoft.com/office/powerpoint/2010/main" val="11758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EE80-F332-495C-90A8-431DFE613B55}"/>
              </a:ext>
            </a:extLst>
          </p:cNvPr>
          <p:cNvSpPr>
            <a:spLocks noGrp="1"/>
          </p:cNvSpPr>
          <p:nvPr>
            <p:ph type="title"/>
          </p:nvPr>
        </p:nvSpPr>
        <p:spPr/>
        <p:txBody>
          <a:bodyPr/>
          <a:lstStyle/>
          <a:p>
            <a:r>
              <a:rPr lang="en-US" dirty="0"/>
              <a:t>Training the Model</a:t>
            </a:r>
            <a:endParaRPr lang="en-IN" dirty="0"/>
          </a:p>
        </p:txBody>
      </p:sp>
      <p:pic>
        <p:nvPicPr>
          <p:cNvPr id="4" name="Content Placeholder 3">
            <a:extLst>
              <a:ext uri="{FF2B5EF4-FFF2-40B4-BE49-F238E27FC236}">
                <a16:creationId xmlns:a16="http://schemas.microsoft.com/office/drawing/2014/main" id="{73B332DD-EAF6-4E85-9B4F-43950CA5C1C3}"/>
              </a:ext>
            </a:extLst>
          </p:cNvPr>
          <p:cNvPicPr>
            <a:picLocks noGrp="1" noChangeAspect="1"/>
          </p:cNvPicPr>
          <p:nvPr>
            <p:ph idx="1"/>
          </p:nvPr>
        </p:nvPicPr>
        <p:blipFill>
          <a:blip r:embed="rId2"/>
          <a:stretch>
            <a:fillRect/>
          </a:stretch>
        </p:blipFill>
        <p:spPr>
          <a:xfrm>
            <a:off x="680321" y="2216820"/>
            <a:ext cx="4349345" cy="1933042"/>
          </a:xfrm>
          <a:prstGeom prst="rect">
            <a:avLst/>
          </a:prstGeom>
        </p:spPr>
      </p:pic>
      <p:sp>
        <p:nvSpPr>
          <p:cNvPr id="5" name="Rectangle 4">
            <a:extLst>
              <a:ext uri="{FF2B5EF4-FFF2-40B4-BE49-F238E27FC236}">
                <a16:creationId xmlns:a16="http://schemas.microsoft.com/office/drawing/2014/main" id="{BCA48D9E-546A-43D5-9E94-3D1F45F3F681}"/>
              </a:ext>
            </a:extLst>
          </p:cNvPr>
          <p:cNvSpPr/>
          <p:nvPr/>
        </p:nvSpPr>
        <p:spPr>
          <a:xfrm>
            <a:off x="680321" y="4306613"/>
            <a:ext cx="10920276" cy="1815882"/>
          </a:xfrm>
          <a:prstGeom prst="rect">
            <a:avLst/>
          </a:prstGeom>
        </p:spPr>
        <p:txBody>
          <a:bodyPr wrap="square">
            <a:spAutoFit/>
          </a:bodyPr>
          <a:lstStyle/>
          <a:p>
            <a:r>
              <a:rPr lang="en-IN" sz="2000" b="1" dirty="0" err="1">
                <a:latin typeface="Arial" panose="020B0604020202020204" pitchFamily="34" charset="0"/>
                <a:ea typeface="Calibri" panose="020F0502020204030204" pitchFamily="34" charset="0"/>
                <a:cs typeface="Times New Roman" panose="02020603050405020304" pitchFamily="18" charset="0"/>
              </a:rPr>
              <a:t>Analyzing</a:t>
            </a:r>
            <a:r>
              <a:rPr lang="en-IN" sz="2000" b="1" dirty="0">
                <a:latin typeface="Arial" panose="020B0604020202020204" pitchFamily="34" charset="0"/>
                <a:ea typeface="Calibri" panose="020F0502020204030204" pitchFamily="34" charset="0"/>
                <a:cs typeface="Times New Roman" panose="02020603050405020304" pitchFamily="18" charset="0"/>
              </a:rPr>
              <a:t> Accuracy of The Models</a:t>
            </a:r>
          </a:p>
          <a:p>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t>
            </a:r>
          </a:p>
          <a:p>
            <a:r>
              <a:rPr lang="en-IN" dirty="0">
                <a:latin typeface="Arial" panose="020B0604020202020204" pitchFamily="34" charset="0"/>
                <a:ea typeface="Calibri" panose="020F0502020204030204" pitchFamily="34" charset="0"/>
                <a:cs typeface="Arial" panose="020B0604020202020204" pitchFamily="34" charset="0"/>
              </a:rPr>
              <a:t>As, we take square of the error, the effect of larger errors become more pronounced than smaller error, hence the model can now focus more on the larger errors. </a:t>
            </a:r>
          </a:p>
        </p:txBody>
      </p:sp>
    </p:spTree>
    <p:extLst>
      <p:ext uri="{BB962C8B-B14F-4D97-AF65-F5344CB8AC3E}">
        <p14:creationId xmlns:p14="http://schemas.microsoft.com/office/powerpoint/2010/main" val="410948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54E4-7902-495C-BABE-C94742FB848D}"/>
              </a:ext>
            </a:extLst>
          </p:cNvPr>
          <p:cNvSpPr>
            <a:spLocks noGrp="1"/>
          </p:cNvSpPr>
          <p:nvPr>
            <p:ph type="title"/>
          </p:nvPr>
        </p:nvSpPr>
        <p:spPr/>
        <p:txBody>
          <a:bodyPr/>
          <a:lstStyle/>
          <a:p>
            <a:r>
              <a:rPr lang="en-IN" b="1" dirty="0" err="1">
                <a:latin typeface="Arial" panose="020B0604020202020204" pitchFamily="34" charset="0"/>
                <a:ea typeface="Calibri" panose="020F0502020204030204" pitchFamily="34" charset="0"/>
                <a:cs typeface="Times New Roman" panose="02020603050405020304" pitchFamily="18" charset="0"/>
              </a:rPr>
              <a:t>Analyzing</a:t>
            </a:r>
            <a:r>
              <a:rPr lang="en-IN" b="1" dirty="0">
                <a:latin typeface="Arial" panose="020B0604020202020204" pitchFamily="34" charset="0"/>
                <a:ea typeface="Calibri" panose="020F0502020204030204" pitchFamily="34" charset="0"/>
                <a:cs typeface="Times New Roman" panose="02020603050405020304" pitchFamily="18" charset="0"/>
              </a:rPr>
              <a:t> Accuracy of The Models</a:t>
            </a:r>
            <a:br>
              <a:rPr lang="en-IN" b="1" dirty="0">
                <a:latin typeface="Arial" panose="020B0604020202020204" pitchFamily="34" charset="0"/>
                <a:ea typeface="Calibri" panose="020F0502020204030204" pitchFamily="34" charset="0"/>
                <a:cs typeface="Times New Roman" panose="02020603050405020304" pitchFamily="18" charset="0"/>
              </a:rPr>
            </a:br>
            <a:r>
              <a:rPr lang="en-IN" b="1" dirty="0" err="1">
                <a:latin typeface="Arial" panose="020B0604020202020204" pitchFamily="34" charset="0"/>
                <a:ea typeface="Calibri" panose="020F0502020204030204" pitchFamily="34" charset="0"/>
                <a:cs typeface="Times New Roman" panose="02020603050405020304" pitchFamily="18" charset="0"/>
              </a:rPr>
              <a:t>Cont</a:t>
            </a:r>
            <a:r>
              <a:rPr lang="en-IN" b="1" dirty="0">
                <a:latin typeface="Arial" panose="020B0604020202020204" pitchFamily="34" charset="0"/>
                <a:ea typeface="Calibri" panose="020F0502020204030204" pitchFamily="34" charset="0"/>
                <a:cs typeface="Times New Roman" panose="02020603050405020304" pitchFamily="18" charset="0"/>
              </a:rPr>
              <a:t>…	</a:t>
            </a:r>
            <a:endParaRPr lang="en-IN" dirty="0"/>
          </a:p>
        </p:txBody>
      </p:sp>
      <p:pic>
        <p:nvPicPr>
          <p:cNvPr id="4" name="Content Placeholder 3">
            <a:extLst>
              <a:ext uri="{FF2B5EF4-FFF2-40B4-BE49-F238E27FC236}">
                <a16:creationId xmlns:a16="http://schemas.microsoft.com/office/drawing/2014/main" id="{8236872E-53B6-4D74-8D1F-56BB1C71F58F}"/>
              </a:ext>
            </a:extLst>
          </p:cNvPr>
          <p:cNvPicPr>
            <a:picLocks noGrp="1" noChangeAspect="1"/>
          </p:cNvPicPr>
          <p:nvPr>
            <p:ph idx="1"/>
          </p:nvPr>
        </p:nvPicPr>
        <p:blipFill>
          <a:blip r:embed="rId2"/>
          <a:stretch>
            <a:fillRect/>
          </a:stretch>
        </p:blipFill>
        <p:spPr>
          <a:xfrm>
            <a:off x="203532" y="2103709"/>
            <a:ext cx="3171825" cy="3409950"/>
          </a:xfrm>
          <a:prstGeom prst="rect">
            <a:avLst/>
          </a:prstGeom>
        </p:spPr>
      </p:pic>
      <p:pic>
        <p:nvPicPr>
          <p:cNvPr id="5" name="Picture 4">
            <a:extLst>
              <a:ext uri="{FF2B5EF4-FFF2-40B4-BE49-F238E27FC236}">
                <a16:creationId xmlns:a16="http://schemas.microsoft.com/office/drawing/2014/main" id="{4FD12ECE-03A7-470F-BC9B-67D23A6121CE}"/>
              </a:ext>
            </a:extLst>
          </p:cNvPr>
          <p:cNvPicPr>
            <a:picLocks noChangeAspect="1"/>
          </p:cNvPicPr>
          <p:nvPr/>
        </p:nvPicPr>
        <p:blipFill>
          <a:blip r:embed="rId3"/>
          <a:stretch>
            <a:fillRect/>
          </a:stretch>
        </p:blipFill>
        <p:spPr>
          <a:xfrm>
            <a:off x="3517213" y="2103709"/>
            <a:ext cx="3629025" cy="3533775"/>
          </a:xfrm>
          <a:prstGeom prst="rect">
            <a:avLst/>
          </a:prstGeom>
        </p:spPr>
      </p:pic>
      <p:pic>
        <p:nvPicPr>
          <p:cNvPr id="6" name="Picture 5">
            <a:extLst>
              <a:ext uri="{FF2B5EF4-FFF2-40B4-BE49-F238E27FC236}">
                <a16:creationId xmlns:a16="http://schemas.microsoft.com/office/drawing/2014/main" id="{029AF399-3763-40F9-A402-499B82ED09F9}"/>
              </a:ext>
            </a:extLst>
          </p:cNvPr>
          <p:cNvPicPr>
            <a:picLocks noChangeAspect="1"/>
          </p:cNvPicPr>
          <p:nvPr/>
        </p:nvPicPr>
        <p:blipFill>
          <a:blip r:embed="rId4"/>
          <a:stretch>
            <a:fillRect/>
          </a:stretch>
        </p:blipFill>
        <p:spPr>
          <a:xfrm>
            <a:off x="7288094" y="2103709"/>
            <a:ext cx="3381375" cy="3638550"/>
          </a:xfrm>
          <a:prstGeom prst="rect">
            <a:avLst/>
          </a:prstGeom>
        </p:spPr>
      </p:pic>
    </p:spTree>
    <p:extLst>
      <p:ext uri="{BB962C8B-B14F-4D97-AF65-F5344CB8AC3E}">
        <p14:creationId xmlns:p14="http://schemas.microsoft.com/office/powerpoint/2010/main" val="18585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52C4-1AD2-45B7-8048-33DD367C09CB}"/>
              </a:ext>
            </a:extLst>
          </p:cNvPr>
          <p:cNvSpPr>
            <a:spLocks noGrp="1"/>
          </p:cNvSpPr>
          <p:nvPr>
            <p:ph type="title"/>
          </p:nvPr>
        </p:nvSpPr>
        <p:spPr/>
        <p:txBody>
          <a:bodyPr/>
          <a:lstStyle/>
          <a:p>
            <a:r>
              <a:rPr lang="en-IN" b="1" dirty="0" err="1">
                <a:latin typeface="Arial" panose="020B0604020202020204" pitchFamily="34" charset="0"/>
                <a:ea typeface="Calibri" panose="020F0502020204030204" pitchFamily="34" charset="0"/>
                <a:cs typeface="Times New Roman" panose="02020603050405020304" pitchFamily="18" charset="0"/>
              </a:rPr>
              <a:t>Analyzing</a:t>
            </a:r>
            <a:r>
              <a:rPr lang="en-IN" b="1" dirty="0">
                <a:latin typeface="Arial" panose="020B0604020202020204" pitchFamily="34" charset="0"/>
                <a:ea typeface="Calibri" panose="020F0502020204030204" pitchFamily="34" charset="0"/>
                <a:cs typeface="Times New Roman" panose="02020603050405020304" pitchFamily="18" charset="0"/>
              </a:rPr>
              <a:t> Accuracy of The Models</a:t>
            </a:r>
            <a:br>
              <a:rPr lang="en-IN" b="1" dirty="0">
                <a:latin typeface="Arial" panose="020B0604020202020204" pitchFamily="34" charset="0"/>
                <a:ea typeface="Calibri" panose="020F0502020204030204" pitchFamily="34" charset="0"/>
                <a:cs typeface="Times New Roman" panose="02020603050405020304" pitchFamily="18" charset="0"/>
              </a:rPr>
            </a:br>
            <a:r>
              <a:rPr lang="en-IN" b="1" dirty="0" err="1">
                <a:latin typeface="Arial" panose="020B0604020202020204" pitchFamily="34" charset="0"/>
                <a:ea typeface="Calibri" panose="020F0502020204030204" pitchFamily="34" charset="0"/>
                <a:cs typeface="Times New Roman" panose="02020603050405020304" pitchFamily="18" charset="0"/>
              </a:rPr>
              <a:t>Cont</a:t>
            </a:r>
            <a:r>
              <a:rPr lang="en-IN" b="1" dirty="0">
                <a:latin typeface="Arial" panose="020B0604020202020204" pitchFamily="34" charset="0"/>
                <a:ea typeface="Calibri" panose="020F0502020204030204" pitchFamily="34" charset="0"/>
                <a:cs typeface="Times New Roman" panose="02020603050405020304" pitchFamily="18" charset="0"/>
              </a:rPr>
              <a:t>…	</a:t>
            </a:r>
            <a:endParaRPr lang="en-IN" dirty="0"/>
          </a:p>
        </p:txBody>
      </p:sp>
      <p:pic>
        <p:nvPicPr>
          <p:cNvPr id="4" name="Content Placeholder 3">
            <a:extLst>
              <a:ext uri="{FF2B5EF4-FFF2-40B4-BE49-F238E27FC236}">
                <a16:creationId xmlns:a16="http://schemas.microsoft.com/office/drawing/2014/main" id="{58C37A78-8D1E-40CD-ADB1-426A895EC7F2}"/>
              </a:ext>
            </a:extLst>
          </p:cNvPr>
          <p:cNvPicPr>
            <a:picLocks noGrp="1" noChangeAspect="1"/>
          </p:cNvPicPr>
          <p:nvPr>
            <p:ph idx="1"/>
          </p:nvPr>
        </p:nvPicPr>
        <p:blipFill>
          <a:blip r:embed="rId2"/>
          <a:stretch>
            <a:fillRect/>
          </a:stretch>
        </p:blipFill>
        <p:spPr>
          <a:xfrm>
            <a:off x="802115" y="2275089"/>
            <a:ext cx="3257550" cy="3476625"/>
          </a:xfrm>
          <a:prstGeom prst="rect">
            <a:avLst/>
          </a:prstGeom>
        </p:spPr>
      </p:pic>
      <p:pic>
        <p:nvPicPr>
          <p:cNvPr id="5" name="Picture 4">
            <a:extLst>
              <a:ext uri="{FF2B5EF4-FFF2-40B4-BE49-F238E27FC236}">
                <a16:creationId xmlns:a16="http://schemas.microsoft.com/office/drawing/2014/main" id="{433E6940-F803-4B2F-9031-C4EFC070E597}"/>
              </a:ext>
            </a:extLst>
          </p:cNvPr>
          <p:cNvPicPr>
            <a:picLocks noChangeAspect="1"/>
          </p:cNvPicPr>
          <p:nvPr/>
        </p:nvPicPr>
        <p:blipFill>
          <a:blip r:embed="rId3"/>
          <a:stretch>
            <a:fillRect/>
          </a:stretch>
        </p:blipFill>
        <p:spPr>
          <a:xfrm>
            <a:off x="4595812" y="2275089"/>
            <a:ext cx="3000375" cy="3343275"/>
          </a:xfrm>
          <a:prstGeom prst="rect">
            <a:avLst/>
          </a:prstGeom>
        </p:spPr>
      </p:pic>
    </p:spTree>
    <p:extLst>
      <p:ext uri="{BB962C8B-B14F-4D97-AF65-F5344CB8AC3E}">
        <p14:creationId xmlns:p14="http://schemas.microsoft.com/office/powerpoint/2010/main" val="58294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0D3C-7619-4107-87A3-E2CDC05D6D6B}"/>
              </a:ext>
            </a:extLst>
          </p:cNvPr>
          <p:cNvSpPr>
            <a:spLocks noGrp="1"/>
          </p:cNvSpPr>
          <p:nvPr>
            <p:ph type="title"/>
          </p:nvPr>
        </p:nvSpPr>
        <p:spPr/>
        <p:txBody>
          <a:bodyPr/>
          <a:lstStyle/>
          <a:p>
            <a:r>
              <a:rPr lang="en-US" dirty="0"/>
              <a:t>Cross Validation Score</a:t>
            </a:r>
            <a:endParaRPr lang="en-IN" dirty="0"/>
          </a:p>
        </p:txBody>
      </p:sp>
      <p:pic>
        <p:nvPicPr>
          <p:cNvPr id="4" name="Content Placeholder 3">
            <a:extLst>
              <a:ext uri="{FF2B5EF4-FFF2-40B4-BE49-F238E27FC236}">
                <a16:creationId xmlns:a16="http://schemas.microsoft.com/office/drawing/2014/main" id="{EA4BCD97-3129-4AF6-BBF7-1907CBCC7B5D}"/>
              </a:ext>
            </a:extLst>
          </p:cNvPr>
          <p:cNvPicPr>
            <a:picLocks noGrp="1" noChangeAspect="1"/>
          </p:cNvPicPr>
          <p:nvPr>
            <p:ph idx="1"/>
          </p:nvPr>
        </p:nvPicPr>
        <p:blipFill>
          <a:blip r:embed="rId2"/>
          <a:stretch>
            <a:fillRect/>
          </a:stretch>
        </p:blipFill>
        <p:spPr>
          <a:xfrm>
            <a:off x="536598" y="2091140"/>
            <a:ext cx="9890291" cy="4013631"/>
          </a:xfrm>
          <a:prstGeom prst="rect">
            <a:avLst/>
          </a:prstGeom>
        </p:spPr>
      </p:pic>
    </p:spTree>
    <p:extLst>
      <p:ext uri="{BB962C8B-B14F-4D97-AF65-F5344CB8AC3E}">
        <p14:creationId xmlns:p14="http://schemas.microsoft.com/office/powerpoint/2010/main" val="1277803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3FF1-B96F-46C8-AE83-10A8C92803A3}"/>
              </a:ext>
            </a:extLst>
          </p:cNvPr>
          <p:cNvSpPr>
            <a:spLocks noGrp="1"/>
          </p:cNvSpPr>
          <p:nvPr>
            <p:ph type="title"/>
          </p:nvPr>
        </p:nvSpPr>
        <p:spPr>
          <a:xfrm>
            <a:off x="281075" y="807796"/>
            <a:ext cx="7893933" cy="970450"/>
          </a:xfrm>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1616B7AE-66F1-4F29-8172-58289CE99F32}"/>
              </a:ext>
            </a:extLst>
          </p:cNvPr>
          <p:cNvSpPr>
            <a:spLocks noGrp="1"/>
          </p:cNvSpPr>
          <p:nvPr>
            <p:ph idx="1"/>
          </p:nvPr>
        </p:nvSpPr>
        <p:spPr>
          <a:xfrm>
            <a:off x="281076" y="2427025"/>
            <a:ext cx="11168242" cy="4141200"/>
          </a:xfrm>
        </p:spPr>
        <p:txBody>
          <a:bodyPr>
            <a:normAutofit fontScale="92500" lnSpcReduction="10000"/>
          </a:bodyPr>
          <a:lstStyle/>
          <a:p>
            <a:r>
              <a:rPr lang="en-US" dirty="0">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dirty="0" err="1">
                <a:latin typeface="Arial" panose="020B0604020202020204" pitchFamily="34" charset="0"/>
                <a:cs typeface="Arial" panose="020B0604020202020204" pitchFamily="34" charset="0"/>
              </a:rPr>
              <a:t>Source,month,Duration,Total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Stops,Airline,Date</a:t>
            </a:r>
            <a:r>
              <a:rPr lang="en-US" dirty="0">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Air Fare attributes like </a:t>
            </a:r>
            <a:r>
              <a:rPr lang="en-IN" dirty="0" err="1">
                <a:latin typeface="Arial" panose="020B0604020202020204" pitchFamily="34" charset="0"/>
                <a:ea typeface="Calibri" panose="020F0502020204030204" pitchFamily="34" charset="0"/>
                <a:cs typeface="Times New Roman" panose="02020603050405020304" pitchFamily="18" charset="0"/>
              </a:rPr>
              <a:t>Date,Month,Duration,Total</a:t>
            </a:r>
            <a:r>
              <a:rPr lang="en-IN" dirty="0">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464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04104" y="850006"/>
            <a:ext cx="6361090" cy="815995"/>
          </a:xfrm>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104104" y="2139519"/>
            <a:ext cx="11269182" cy="4480222"/>
          </a:xfrm>
        </p:spPr>
        <p:txBody>
          <a:bodyPr>
            <a:normAutofit/>
          </a:bodyPr>
          <a:lstStyle/>
          <a:p>
            <a:r>
              <a:rPr lang="en-IN" sz="2800" dirty="0">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a:t>
            </a:r>
          </a:p>
          <a:p>
            <a:r>
              <a:rPr lang="en-IN" sz="2800" dirty="0">
                <a:latin typeface="Arial" panose="020B0604020202020204" pitchFamily="34" charset="0"/>
                <a:ea typeface="Calibri" panose="020F0502020204030204" pitchFamily="34" charset="0"/>
                <a:cs typeface="Arial" panose="020B0604020202020204" pitchFamily="34" charset="0"/>
              </a:rPr>
              <a:t>The fluctuation in prices is frequent and one has limited time to book the cheapest ticket as the prices keep varying due to constant manipulation by Airline companies. </a:t>
            </a:r>
          </a:p>
          <a:p>
            <a:r>
              <a:rPr lang="en-IN" sz="2800" dirty="0">
                <a:latin typeface="Arial" panose="020B0604020202020204" pitchFamily="34" charset="0"/>
                <a:ea typeface="Calibri" panose="020F0502020204030204" pitchFamily="34" charset="0"/>
                <a:cs typeface="Arial" panose="020B0604020202020204" pitchFamily="34" charset="0"/>
              </a:rPr>
              <a:t>Therefore, it is necessary to work on a predictive model based on deterministic and aggregate feature data that would predict with good accuracy the most optimal Air fare for a particular destination, route and schedule</a:t>
            </a:r>
            <a:endParaRPr lang="en-US" sz="2800" dirty="0"/>
          </a:p>
          <a:p>
            <a:endParaRPr lang="en-IN" dirty="0"/>
          </a:p>
        </p:txBody>
      </p:sp>
    </p:spTree>
    <p:extLst>
      <p:ext uri="{BB962C8B-B14F-4D97-AF65-F5344CB8AC3E}">
        <p14:creationId xmlns:p14="http://schemas.microsoft.com/office/powerpoint/2010/main" val="4178371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22B8-36CA-4DB9-958D-17A8E1491F9A}"/>
              </a:ext>
            </a:extLst>
          </p:cNvPr>
          <p:cNvSpPr>
            <a:spLocks noGrp="1"/>
          </p:cNvSpPr>
          <p:nvPr>
            <p:ph type="title"/>
          </p:nvPr>
        </p:nvSpPr>
        <p:spPr/>
        <p:txBody>
          <a:bodyPr/>
          <a:lstStyle/>
          <a:p>
            <a:r>
              <a:rPr lang="en-US" dirty="0"/>
              <a:t>Conclusion Cont..</a:t>
            </a:r>
            <a:endParaRPr lang="en-IN" dirty="0"/>
          </a:p>
        </p:txBody>
      </p:sp>
      <p:sp>
        <p:nvSpPr>
          <p:cNvPr id="3" name="Content Placeholder 2">
            <a:extLst>
              <a:ext uri="{FF2B5EF4-FFF2-40B4-BE49-F238E27FC236}">
                <a16:creationId xmlns:a16="http://schemas.microsoft.com/office/drawing/2014/main" id="{7C7C24C5-7CCC-4F66-AC2A-63844CF419D6}"/>
              </a:ext>
            </a:extLst>
          </p:cNvPr>
          <p:cNvSpPr>
            <a:spLocks noGrp="1"/>
          </p:cNvSpPr>
          <p:nvPr>
            <p:ph idx="1"/>
          </p:nvPr>
        </p:nvSpPr>
        <p:spPr>
          <a:xfrm>
            <a:off x="680321" y="2336873"/>
            <a:ext cx="11206879" cy="4364178"/>
          </a:xfrm>
        </p:spPr>
        <p:txBody>
          <a:bodyPr>
            <a:normAutofit/>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Various plots like </a:t>
            </a:r>
            <a:r>
              <a:rPr lang="en-IN" dirty="0" err="1">
                <a:latin typeface="Arial" panose="020B0604020202020204" pitchFamily="34" charset="0"/>
                <a:ea typeface="Calibri" panose="020F0502020204030204" pitchFamily="34" charset="0"/>
                <a:cs typeface="Arial" panose="020B0604020202020204" pitchFamily="34" charset="0"/>
              </a:rPr>
              <a:t>Barplots,Countplots</a:t>
            </a:r>
            <a:r>
              <a:rPr lang="en-IN" dirty="0">
                <a:latin typeface="Arial" panose="020B0604020202020204" pitchFamily="34" charset="0"/>
                <a:ea typeface="Calibri" panose="020F0502020204030204" pitchFamily="34" charset="0"/>
                <a:cs typeface="Arial" panose="020B0604020202020204" pitchFamily="34" charset="0"/>
              </a:rPr>
              <a:t> and </a:t>
            </a:r>
            <a:r>
              <a:rPr lang="en-IN" dirty="0" err="1">
                <a:latin typeface="Arial" panose="020B0604020202020204" pitchFamily="34" charset="0"/>
                <a:ea typeface="Calibri" panose="020F0502020204030204" pitchFamily="34" charset="0"/>
                <a:cs typeface="Arial" panose="020B0604020202020204" pitchFamily="34" charset="0"/>
              </a:rPr>
              <a:t>Lineplots</a:t>
            </a:r>
            <a:r>
              <a:rPr lang="en-IN" dirty="0">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66439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1534-35D0-4EFA-A045-402876ED411A}"/>
              </a:ext>
            </a:extLst>
          </p:cNvPr>
          <p:cNvSpPr>
            <a:spLocks noGrp="1"/>
          </p:cNvSpPr>
          <p:nvPr>
            <p:ph type="title"/>
          </p:nvPr>
        </p:nvSpPr>
        <p:spPr>
          <a:xfrm>
            <a:off x="103031" y="931796"/>
            <a:ext cx="8770513" cy="832610"/>
          </a:xfrm>
        </p:spPr>
        <p:txBody>
          <a:bodyPr>
            <a:normAutofit/>
          </a:bodyPr>
          <a:lstStyle/>
          <a:p>
            <a:r>
              <a:rPr lang="en-GB" dirty="0"/>
              <a:t>Exploratory Data Analysis:</a:t>
            </a:r>
            <a:endParaRPr lang="en-IN" dirty="0"/>
          </a:p>
        </p:txBody>
      </p:sp>
      <p:sp>
        <p:nvSpPr>
          <p:cNvPr id="3" name="Content Placeholder 2">
            <a:extLst>
              <a:ext uri="{FF2B5EF4-FFF2-40B4-BE49-F238E27FC236}">
                <a16:creationId xmlns:a16="http://schemas.microsoft.com/office/drawing/2014/main" id="{341379DD-1C58-4C89-8675-275D0D5C3B8C}"/>
              </a:ext>
            </a:extLst>
          </p:cNvPr>
          <p:cNvSpPr>
            <a:spLocks noGrp="1"/>
          </p:cNvSpPr>
          <p:nvPr>
            <p:ph idx="1"/>
          </p:nvPr>
        </p:nvSpPr>
        <p:spPr>
          <a:xfrm>
            <a:off x="696157" y="2157273"/>
            <a:ext cx="10515600" cy="3558051"/>
          </a:xfrm>
        </p:spPr>
        <p:txBody>
          <a:bodyPr>
            <a:normAutofit/>
          </a:bodyPr>
          <a:lstStyle/>
          <a:p>
            <a:pPr>
              <a:lnSpc>
                <a:spcPct val="107000"/>
              </a:lnSpc>
              <a:spcAft>
                <a:spcPts val="800"/>
              </a:spcAft>
            </a:pPr>
            <a:r>
              <a:rPr lang="en-IN" sz="2800" b="1" dirty="0">
                <a:latin typeface="Arial" panose="020B0604020202020204" pitchFamily="34" charset="0"/>
                <a:ea typeface="Calibri" panose="020F0502020204030204" pitchFamily="34" charset="0"/>
                <a:cs typeface="Arial" panose="020B0604020202020204" pitchFamily="34" charset="0"/>
              </a:rPr>
              <a:t>Visualizations</a:t>
            </a:r>
            <a:endParaRPr lang="en-IN" sz="28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dirty="0" err="1">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dirty="0">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83343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F28A-D55A-4D44-9750-9045EB136A29}"/>
              </a:ext>
            </a:extLst>
          </p:cNvPr>
          <p:cNvSpPr>
            <a:spLocks noGrp="1"/>
          </p:cNvSpPr>
          <p:nvPr>
            <p:ph type="title"/>
          </p:nvPr>
        </p:nvSpPr>
        <p:spPr>
          <a:xfrm>
            <a:off x="38494" y="921811"/>
            <a:ext cx="5448757" cy="778446"/>
          </a:xfrm>
        </p:spPr>
        <p:txBody>
          <a:bodyPr/>
          <a:lstStyle/>
          <a:p>
            <a:r>
              <a:rPr lang="en-GB" dirty="0"/>
              <a:t>EDA:</a:t>
            </a:r>
            <a:endParaRPr lang="en-IN" dirty="0"/>
          </a:p>
        </p:txBody>
      </p:sp>
      <p:sp>
        <p:nvSpPr>
          <p:cNvPr id="3" name="Content Placeholder 2">
            <a:extLst>
              <a:ext uri="{FF2B5EF4-FFF2-40B4-BE49-F238E27FC236}">
                <a16:creationId xmlns:a16="http://schemas.microsoft.com/office/drawing/2014/main" id="{816A0255-DF1C-4D7C-834B-FC4F5ED693F9}"/>
              </a:ext>
            </a:extLst>
          </p:cNvPr>
          <p:cNvSpPr>
            <a:spLocks noGrp="1"/>
          </p:cNvSpPr>
          <p:nvPr>
            <p:ph idx="1"/>
          </p:nvPr>
        </p:nvSpPr>
        <p:spPr>
          <a:xfrm>
            <a:off x="680321" y="2336873"/>
            <a:ext cx="9613861" cy="778447"/>
          </a:xfrm>
        </p:spPr>
        <p:txBody>
          <a:bodyPr>
            <a:normAutofit/>
          </a:bodyPr>
          <a:lstStyle/>
          <a:p>
            <a:pPr>
              <a:lnSpc>
                <a:spcPct val="107000"/>
              </a:lnSpc>
              <a:spcAft>
                <a:spcPts val="800"/>
              </a:spcAft>
            </a:pPr>
            <a:r>
              <a:rPr lang="en-IN" b="1" dirty="0">
                <a:latin typeface="Arial" panose="020B0604020202020204" pitchFamily="34" charset="0"/>
                <a:ea typeface="Calibri" panose="020F0502020204030204" pitchFamily="34" charset="0"/>
                <a:cs typeface="Times New Roman" panose="02020603050405020304" pitchFamily="18" charset="0"/>
              </a:rPr>
              <a:t>Univariate Analysis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41AD225-726E-4381-88CE-B243C1FDDB69}"/>
              </a:ext>
            </a:extLst>
          </p:cNvPr>
          <p:cNvPicPr>
            <a:picLocks noChangeAspect="1"/>
          </p:cNvPicPr>
          <p:nvPr/>
        </p:nvPicPr>
        <p:blipFill>
          <a:blip r:embed="rId2"/>
          <a:stretch>
            <a:fillRect/>
          </a:stretch>
        </p:blipFill>
        <p:spPr>
          <a:xfrm>
            <a:off x="3852862" y="2726096"/>
            <a:ext cx="4486275" cy="2657475"/>
          </a:xfrm>
          <a:prstGeom prst="rect">
            <a:avLst/>
          </a:prstGeom>
        </p:spPr>
      </p:pic>
      <p:sp>
        <p:nvSpPr>
          <p:cNvPr id="5" name="TextBox 4">
            <a:extLst>
              <a:ext uri="{FF2B5EF4-FFF2-40B4-BE49-F238E27FC236}">
                <a16:creationId xmlns:a16="http://schemas.microsoft.com/office/drawing/2014/main" id="{DDC156AF-1AC5-4209-AF1B-FFEBB9FB7E37}"/>
              </a:ext>
            </a:extLst>
          </p:cNvPr>
          <p:cNvSpPr txBox="1"/>
          <p:nvPr/>
        </p:nvSpPr>
        <p:spPr>
          <a:xfrm>
            <a:off x="824247" y="5762974"/>
            <a:ext cx="10753860" cy="923330"/>
          </a:xfrm>
          <a:prstGeom prst="rect">
            <a:avLst/>
          </a:prstGeom>
          <a:noFill/>
        </p:spPr>
        <p:txBody>
          <a:bodyPr wrap="square" rtlCol="0">
            <a:spAutoFit/>
          </a:bodyPr>
          <a:lstStyle/>
          <a:p>
            <a:r>
              <a:rPr lang="en-IN" dirty="0"/>
              <a:t>From the graph above it is observed that the Price data forms a continuous distribution with mean of 3280.675 and tails of from 5000 mark and the distribution is skewed. </a:t>
            </a:r>
          </a:p>
          <a:p>
            <a:endParaRPr lang="en-IN" dirty="0"/>
          </a:p>
        </p:txBody>
      </p:sp>
    </p:spTree>
    <p:extLst>
      <p:ext uri="{BB962C8B-B14F-4D97-AF65-F5344CB8AC3E}">
        <p14:creationId xmlns:p14="http://schemas.microsoft.com/office/powerpoint/2010/main" val="223781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5A8A-98CF-4FA2-A6C3-542029B96788}"/>
              </a:ext>
            </a:extLst>
          </p:cNvPr>
          <p:cNvSpPr>
            <a:spLocks noGrp="1"/>
          </p:cNvSpPr>
          <p:nvPr>
            <p:ph type="title"/>
          </p:nvPr>
        </p:nvSpPr>
        <p:spPr>
          <a:xfrm>
            <a:off x="114541" y="807796"/>
            <a:ext cx="3460159" cy="970450"/>
          </a:xfrm>
        </p:spPr>
        <p:txBody>
          <a:bodyPr>
            <a:normAutofit fontScale="90000"/>
          </a:bodyPr>
          <a:lstStyle/>
          <a:p>
            <a:r>
              <a:rPr lang="en-GB" dirty="0"/>
              <a:t>EDA Continues…..</a:t>
            </a:r>
            <a:endParaRPr lang="en-IN" dirty="0"/>
          </a:p>
        </p:txBody>
      </p:sp>
      <p:pic>
        <p:nvPicPr>
          <p:cNvPr id="4" name="Picture 3">
            <a:extLst>
              <a:ext uri="{FF2B5EF4-FFF2-40B4-BE49-F238E27FC236}">
                <a16:creationId xmlns:a16="http://schemas.microsoft.com/office/drawing/2014/main" id="{4E8C8858-4B58-4637-9A2C-86D6B355CB0C}"/>
              </a:ext>
            </a:extLst>
          </p:cNvPr>
          <p:cNvPicPr>
            <a:picLocks noChangeAspect="1"/>
          </p:cNvPicPr>
          <p:nvPr/>
        </p:nvPicPr>
        <p:blipFill>
          <a:blip r:embed="rId2"/>
          <a:stretch>
            <a:fillRect/>
          </a:stretch>
        </p:blipFill>
        <p:spPr>
          <a:xfrm>
            <a:off x="643944" y="2110325"/>
            <a:ext cx="9890973" cy="4302692"/>
          </a:xfrm>
          <a:prstGeom prst="rect">
            <a:avLst/>
          </a:prstGeom>
        </p:spPr>
      </p:pic>
    </p:spTree>
    <p:extLst>
      <p:ext uri="{BB962C8B-B14F-4D97-AF65-F5344CB8AC3E}">
        <p14:creationId xmlns:p14="http://schemas.microsoft.com/office/powerpoint/2010/main" val="16486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B48C-0BF2-41E8-91E5-02276A0F817F}"/>
              </a:ext>
            </a:extLst>
          </p:cNvPr>
          <p:cNvSpPr>
            <a:spLocks noGrp="1"/>
          </p:cNvSpPr>
          <p:nvPr>
            <p:ph type="title"/>
          </p:nvPr>
        </p:nvSpPr>
        <p:spPr>
          <a:xfrm>
            <a:off x="114541" y="1243119"/>
            <a:ext cx="5546412" cy="671914"/>
          </a:xfrm>
        </p:spPr>
        <p:txBody>
          <a:bodyPr>
            <a:normAutofit/>
          </a:bodyPr>
          <a:lstStyle/>
          <a:p>
            <a:r>
              <a:rPr lang="en-GB" dirty="0"/>
              <a:t>Bivariate Analysis</a:t>
            </a:r>
            <a:endParaRPr lang="en-IN" dirty="0"/>
          </a:p>
        </p:txBody>
      </p:sp>
      <p:pic>
        <p:nvPicPr>
          <p:cNvPr id="4" name="Picture 3">
            <a:extLst>
              <a:ext uri="{FF2B5EF4-FFF2-40B4-BE49-F238E27FC236}">
                <a16:creationId xmlns:a16="http://schemas.microsoft.com/office/drawing/2014/main" id="{BD577E95-CCC4-4A1D-8F31-00FB67EB6246}"/>
              </a:ext>
            </a:extLst>
          </p:cNvPr>
          <p:cNvPicPr>
            <a:picLocks noChangeAspect="1"/>
          </p:cNvPicPr>
          <p:nvPr/>
        </p:nvPicPr>
        <p:blipFill>
          <a:blip r:embed="rId2"/>
          <a:stretch>
            <a:fillRect/>
          </a:stretch>
        </p:blipFill>
        <p:spPr>
          <a:xfrm>
            <a:off x="114541" y="2106614"/>
            <a:ext cx="3810000" cy="2466975"/>
          </a:xfrm>
          <a:prstGeom prst="rect">
            <a:avLst/>
          </a:prstGeom>
        </p:spPr>
      </p:pic>
      <p:pic>
        <p:nvPicPr>
          <p:cNvPr id="5" name="Picture 4">
            <a:extLst>
              <a:ext uri="{FF2B5EF4-FFF2-40B4-BE49-F238E27FC236}">
                <a16:creationId xmlns:a16="http://schemas.microsoft.com/office/drawing/2014/main" id="{CB32342E-0167-49C4-A136-D1AF0647545B}"/>
              </a:ext>
            </a:extLst>
          </p:cNvPr>
          <p:cNvPicPr>
            <a:picLocks noChangeAspect="1"/>
          </p:cNvPicPr>
          <p:nvPr/>
        </p:nvPicPr>
        <p:blipFill>
          <a:blip r:embed="rId3"/>
          <a:stretch>
            <a:fillRect/>
          </a:stretch>
        </p:blipFill>
        <p:spPr>
          <a:xfrm>
            <a:off x="4095511" y="2135189"/>
            <a:ext cx="4171950" cy="2438400"/>
          </a:xfrm>
          <a:prstGeom prst="rect">
            <a:avLst/>
          </a:prstGeom>
        </p:spPr>
      </p:pic>
      <p:pic>
        <p:nvPicPr>
          <p:cNvPr id="6" name="Picture 5">
            <a:extLst>
              <a:ext uri="{FF2B5EF4-FFF2-40B4-BE49-F238E27FC236}">
                <a16:creationId xmlns:a16="http://schemas.microsoft.com/office/drawing/2014/main" id="{85F204EE-0DDA-49A3-913F-C6FCD468566B}"/>
              </a:ext>
            </a:extLst>
          </p:cNvPr>
          <p:cNvPicPr>
            <a:picLocks noChangeAspect="1"/>
          </p:cNvPicPr>
          <p:nvPr/>
        </p:nvPicPr>
        <p:blipFill>
          <a:blip r:embed="rId4"/>
          <a:stretch>
            <a:fillRect/>
          </a:stretch>
        </p:blipFill>
        <p:spPr>
          <a:xfrm>
            <a:off x="8401506" y="2135189"/>
            <a:ext cx="3689742" cy="2438400"/>
          </a:xfrm>
          <a:prstGeom prst="rect">
            <a:avLst/>
          </a:prstGeom>
        </p:spPr>
      </p:pic>
      <p:pic>
        <p:nvPicPr>
          <p:cNvPr id="7" name="Picture 6">
            <a:extLst>
              <a:ext uri="{FF2B5EF4-FFF2-40B4-BE49-F238E27FC236}">
                <a16:creationId xmlns:a16="http://schemas.microsoft.com/office/drawing/2014/main" id="{3E695114-BB4B-4FEE-9CBA-80DB467E5F33}"/>
              </a:ext>
            </a:extLst>
          </p:cNvPr>
          <p:cNvPicPr>
            <a:picLocks noChangeAspect="1"/>
          </p:cNvPicPr>
          <p:nvPr/>
        </p:nvPicPr>
        <p:blipFill>
          <a:blip r:embed="rId5"/>
          <a:stretch>
            <a:fillRect/>
          </a:stretch>
        </p:blipFill>
        <p:spPr>
          <a:xfrm>
            <a:off x="114542" y="4719638"/>
            <a:ext cx="3810000" cy="2015114"/>
          </a:xfrm>
          <a:prstGeom prst="rect">
            <a:avLst/>
          </a:prstGeom>
        </p:spPr>
      </p:pic>
      <p:pic>
        <p:nvPicPr>
          <p:cNvPr id="8" name="Picture 7">
            <a:extLst>
              <a:ext uri="{FF2B5EF4-FFF2-40B4-BE49-F238E27FC236}">
                <a16:creationId xmlns:a16="http://schemas.microsoft.com/office/drawing/2014/main" id="{17F22E4C-2D70-4CB1-8F8A-0F558A3C3348}"/>
              </a:ext>
            </a:extLst>
          </p:cNvPr>
          <p:cNvPicPr>
            <a:picLocks noChangeAspect="1"/>
          </p:cNvPicPr>
          <p:nvPr/>
        </p:nvPicPr>
        <p:blipFill>
          <a:blip r:embed="rId6"/>
          <a:stretch>
            <a:fillRect/>
          </a:stretch>
        </p:blipFill>
        <p:spPr>
          <a:xfrm>
            <a:off x="4095511" y="4765170"/>
            <a:ext cx="3810000" cy="1924050"/>
          </a:xfrm>
          <a:prstGeom prst="rect">
            <a:avLst/>
          </a:prstGeom>
        </p:spPr>
      </p:pic>
      <p:pic>
        <p:nvPicPr>
          <p:cNvPr id="9" name="Picture 8">
            <a:extLst>
              <a:ext uri="{FF2B5EF4-FFF2-40B4-BE49-F238E27FC236}">
                <a16:creationId xmlns:a16="http://schemas.microsoft.com/office/drawing/2014/main" id="{BB79E305-052D-44F2-941D-6D5F8986B8B3}"/>
              </a:ext>
            </a:extLst>
          </p:cNvPr>
          <p:cNvPicPr>
            <a:picLocks noChangeAspect="1"/>
          </p:cNvPicPr>
          <p:nvPr/>
        </p:nvPicPr>
        <p:blipFill>
          <a:blip r:embed="rId7"/>
          <a:stretch>
            <a:fillRect/>
          </a:stretch>
        </p:blipFill>
        <p:spPr>
          <a:xfrm>
            <a:off x="8076480" y="4765170"/>
            <a:ext cx="3991428" cy="1751540"/>
          </a:xfrm>
          <a:prstGeom prst="rect">
            <a:avLst/>
          </a:prstGeom>
        </p:spPr>
      </p:pic>
      <p:sp>
        <p:nvSpPr>
          <p:cNvPr id="10" name="TextBox 9">
            <a:extLst>
              <a:ext uri="{FF2B5EF4-FFF2-40B4-BE49-F238E27FC236}">
                <a16:creationId xmlns:a16="http://schemas.microsoft.com/office/drawing/2014/main" id="{5ECA07FE-20E0-4404-913C-D7151CF66EEF}"/>
              </a:ext>
            </a:extLst>
          </p:cNvPr>
          <p:cNvSpPr txBox="1"/>
          <p:nvPr/>
        </p:nvSpPr>
        <p:spPr>
          <a:xfrm>
            <a:off x="232012" y="791570"/>
            <a:ext cx="6755642" cy="369332"/>
          </a:xfrm>
          <a:prstGeom prst="rect">
            <a:avLst/>
          </a:prstGeom>
          <a:noFill/>
        </p:spPr>
        <p:txBody>
          <a:bodyPr wrap="square" rtlCol="0">
            <a:spAutoFit/>
          </a:bodyPr>
          <a:lstStyle/>
          <a:p>
            <a:r>
              <a:rPr lang="en-US" dirty="0"/>
              <a:t>EDA </a:t>
            </a:r>
            <a:r>
              <a:rPr lang="en-US" dirty="0" err="1"/>
              <a:t>Cont</a:t>
            </a:r>
            <a:r>
              <a:rPr lang="en-US" dirty="0"/>
              <a:t>…..</a:t>
            </a:r>
            <a:endParaRPr lang="en-IN" dirty="0"/>
          </a:p>
        </p:txBody>
      </p:sp>
    </p:spTree>
    <p:extLst>
      <p:ext uri="{BB962C8B-B14F-4D97-AF65-F5344CB8AC3E}">
        <p14:creationId xmlns:p14="http://schemas.microsoft.com/office/powerpoint/2010/main" val="145807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B48C-0BF2-41E8-91E5-02276A0F817F}"/>
              </a:ext>
            </a:extLst>
          </p:cNvPr>
          <p:cNvSpPr>
            <a:spLocks noGrp="1"/>
          </p:cNvSpPr>
          <p:nvPr>
            <p:ph type="title"/>
          </p:nvPr>
        </p:nvSpPr>
        <p:spPr>
          <a:xfrm>
            <a:off x="114540" y="1808914"/>
            <a:ext cx="6490975" cy="770511"/>
          </a:xfrm>
        </p:spPr>
        <p:txBody>
          <a:bodyPr>
            <a:normAutofit/>
          </a:bodyPr>
          <a:lstStyle/>
          <a:p>
            <a:r>
              <a:rPr lang="en-GB" dirty="0"/>
              <a:t>Bivariate Analysis </a:t>
            </a:r>
            <a:r>
              <a:rPr lang="en-GB" dirty="0" err="1"/>
              <a:t>Cont</a:t>
            </a:r>
            <a:r>
              <a:rPr lang="en-GB" dirty="0"/>
              <a:t>….</a:t>
            </a:r>
            <a:endParaRPr lang="en-IN" dirty="0"/>
          </a:p>
        </p:txBody>
      </p:sp>
      <p:pic>
        <p:nvPicPr>
          <p:cNvPr id="3" name="Picture 2">
            <a:extLst>
              <a:ext uri="{FF2B5EF4-FFF2-40B4-BE49-F238E27FC236}">
                <a16:creationId xmlns:a16="http://schemas.microsoft.com/office/drawing/2014/main" id="{49E42910-35C4-4CAB-81B0-BDB914C83DD3}"/>
              </a:ext>
            </a:extLst>
          </p:cNvPr>
          <p:cNvPicPr>
            <a:picLocks noChangeAspect="1"/>
          </p:cNvPicPr>
          <p:nvPr/>
        </p:nvPicPr>
        <p:blipFill>
          <a:blip r:embed="rId2"/>
          <a:stretch>
            <a:fillRect/>
          </a:stretch>
        </p:blipFill>
        <p:spPr>
          <a:xfrm>
            <a:off x="233290" y="2732537"/>
            <a:ext cx="5862710" cy="3735915"/>
          </a:xfrm>
          <a:prstGeom prst="rect">
            <a:avLst/>
          </a:prstGeom>
        </p:spPr>
      </p:pic>
      <p:pic>
        <p:nvPicPr>
          <p:cNvPr id="10" name="Picture 9">
            <a:extLst>
              <a:ext uri="{FF2B5EF4-FFF2-40B4-BE49-F238E27FC236}">
                <a16:creationId xmlns:a16="http://schemas.microsoft.com/office/drawing/2014/main" id="{A717B8FD-7C8B-4B34-9D57-BFC60B7B1DFC}"/>
              </a:ext>
            </a:extLst>
          </p:cNvPr>
          <p:cNvPicPr>
            <a:picLocks noChangeAspect="1"/>
          </p:cNvPicPr>
          <p:nvPr/>
        </p:nvPicPr>
        <p:blipFill>
          <a:blip r:embed="rId3"/>
          <a:stretch>
            <a:fillRect/>
          </a:stretch>
        </p:blipFill>
        <p:spPr>
          <a:xfrm>
            <a:off x="6605515" y="2732537"/>
            <a:ext cx="4773050" cy="3735915"/>
          </a:xfrm>
          <a:prstGeom prst="rect">
            <a:avLst/>
          </a:prstGeom>
        </p:spPr>
      </p:pic>
      <p:sp>
        <p:nvSpPr>
          <p:cNvPr id="11" name="TextBox 10">
            <a:extLst>
              <a:ext uri="{FF2B5EF4-FFF2-40B4-BE49-F238E27FC236}">
                <a16:creationId xmlns:a16="http://schemas.microsoft.com/office/drawing/2014/main" id="{8E1C2806-0629-4C41-9361-7F1DACE825A0}"/>
              </a:ext>
            </a:extLst>
          </p:cNvPr>
          <p:cNvSpPr txBox="1"/>
          <p:nvPr/>
        </p:nvSpPr>
        <p:spPr>
          <a:xfrm>
            <a:off x="233290" y="1178360"/>
            <a:ext cx="6755642" cy="369332"/>
          </a:xfrm>
          <a:prstGeom prst="rect">
            <a:avLst/>
          </a:prstGeom>
          <a:noFill/>
        </p:spPr>
        <p:txBody>
          <a:bodyPr wrap="square" rtlCol="0">
            <a:spAutoFit/>
          </a:bodyPr>
          <a:lstStyle/>
          <a:p>
            <a:r>
              <a:rPr lang="en-US" dirty="0"/>
              <a:t>EDA </a:t>
            </a:r>
            <a:r>
              <a:rPr lang="en-US" dirty="0" err="1"/>
              <a:t>Cont</a:t>
            </a:r>
            <a:r>
              <a:rPr lang="en-US" dirty="0"/>
              <a:t>…..</a:t>
            </a:r>
            <a:endParaRPr lang="en-IN" dirty="0"/>
          </a:p>
        </p:txBody>
      </p:sp>
    </p:spTree>
    <p:extLst>
      <p:ext uri="{BB962C8B-B14F-4D97-AF65-F5344CB8AC3E}">
        <p14:creationId xmlns:p14="http://schemas.microsoft.com/office/powerpoint/2010/main" val="97695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B48C-0BF2-41E8-91E5-02276A0F817F}"/>
              </a:ext>
            </a:extLst>
          </p:cNvPr>
          <p:cNvSpPr>
            <a:spLocks noGrp="1"/>
          </p:cNvSpPr>
          <p:nvPr>
            <p:ph type="title"/>
          </p:nvPr>
        </p:nvSpPr>
        <p:spPr>
          <a:xfrm>
            <a:off x="232012" y="1984060"/>
            <a:ext cx="8046821" cy="615838"/>
          </a:xfrm>
        </p:spPr>
        <p:txBody>
          <a:bodyPr>
            <a:normAutofit/>
          </a:bodyPr>
          <a:lstStyle/>
          <a:p>
            <a:r>
              <a:rPr lang="en-GB" dirty="0"/>
              <a:t>Multivariate Analysis</a:t>
            </a:r>
            <a:endParaRPr lang="en-IN" dirty="0"/>
          </a:p>
        </p:txBody>
      </p:sp>
      <p:pic>
        <p:nvPicPr>
          <p:cNvPr id="4" name="Picture 3">
            <a:extLst>
              <a:ext uri="{FF2B5EF4-FFF2-40B4-BE49-F238E27FC236}">
                <a16:creationId xmlns:a16="http://schemas.microsoft.com/office/drawing/2014/main" id="{0E247753-68EE-4DE9-B9D1-C74A7AEA1491}"/>
              </a:ext>
            </a:extLst>
          </p:cNvPr>
          <p:cNvPicPr>
            <a:picLocks noChangeAspect="1"/>
          </p:cNvPicPr>
          <p:nvPr/>
        </p:nvPicPr>
        <p:blipFill>
          <a:blip r:embed="rId2"/>
          <a:stretch>
            <a:fillRect/>
          </a:stretch>
        </p:blipFill>
        <p:spPr>
          <a:xfrm>
            <a:off x="327545" y="2693157"/>
            <a:ext cx="11614245" cy="3732697"/>
          </a:xfrm>
          <a:prstGeom prst="rect">
            <a:avLst/>
          </a:prstGeom>
        </p:spPr>
      </p:pic>
      <p:sp>
        <p:nvSpPr>
          <p:cNvPr id="6" name="TextBox 5">
            <a:extLst>
              <a:ext uri="{FF2B5EF4-FFF2-40B4-BE49-F238E27FC236}">
                <a16:creationId xmlns:a16="http://schemas.microsoft.com/office/drawing/2014/main" id="{B0525D0D-4480-4F97-ACC0-3FAF4CE38B70}"/>
              </a:ext>
            </a:extLst>
          </p:cNvPr>
          <p:cNvSpPr txBox="1"/>
          <p:nvPr/>
        </p:nvSpPr>
        <p:spPr>
          <a:xfrm>
            <a:off x="232012" y="1078173"/>
            <a:ext cx="6755642" cy="369332"/>
          </a:xfrm>
          <a:prstGeom prst="rect">
            <a:avLst/>
          </a:prstGeom>
          <a:noFill/>
        </p:spPr>
        <p:txBody>
          <a:bodyPr wrap="square" rtlCol="0">
            <a:spAutoFit/>
          </a:bodyPr>
          <a:lstStyle/>
          <a:p>
            <a:r>
              <a:rPr lang="en-US" dirty="0"/>
              <a:t>EDA </a:t>
            </a:r>
            <a:r>
              <a:rPr lang="en-US" dirty="0" err="1"/>
              <a:t>Cont</a:t>
            </a:r>
            <a:r>
              <a:rPr lang="en-US" dirty="0"/>
              <a:t>…..</a:t>
            </a:r>
            <a:endParaRPr lang="en-IN" dirty="0"/>
          </a:p>
        </p:txBody>
      </p:sp>
    </p:spTree>
    <p:extLst>
      <p:ext uri="{BB962C8B-B14F-4D97-AF65-F5344CB8AC3E}">
        <p14:creationId xmlns:p14="http://schemas.microsoft.com/office/powerpoint/2010/main" val="268984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37B7-92A5-4D77-A62E-8C3756DB4EFC}"/>
              </a:ext>
            </a:extLst>
          </p:cNvPr>
          <p:cNvSpPr>
            <a:spLocks noGrp="1"/>
          </p:cNvSpPr>
          <p:nvPr>
            <p:ph type="title"/>
          </p:nvPr>
        </p:nvSpPr>
        <p:spPr>
          <a:xfrm>
            <a:off x="209964" y="780523"/>
            <a:ext cx="9613861" cy="1080938"/>
          </a:xfrm>
        </p:spPr>
        <p:txBody>
          <a:bodyPr/>
          <a:lstStyle/>
          <a:p>
            <a:r>
              <a:rPr lang="en-US" dirty="0"/>
              <a:t>Outliers	</a:t>
            </a:r>
            <a:endParaRPr lang="en-IN" dirty="0"/>
          </a:p>
        </p:txBody>
      </p:sp>
      <p:sp>
        <p:nvSpPr>
          <p:cNvPr id="3" name="Content Placeholder 2">
            <a:extLst>
              <a:ext uri="{FF2B5EF4-FFF2-40B4-BE49-F238E27FC236}">
                <a16:creationId xmlns:a16="http://schemas.microsoft.com/office/drawing/2014/main" id="{71DD6C04-6E99-449D-BBDB-DEC0DD51885C}"/>
              </a:ext>
            </a:extLst>
          </p:cNvPr>
          <p:cNvSpPr>
            <a:spLocks noGrp="1"/>
          </p:cNvSpPr>
          <p:nvPr>
            <p:ph idx="1"/>
          </p:nvPr>
        </p:nvSpPr>
        <p:spPr>
          <a:xfrm>
            <a:off x="209964" y="5390866"/>
            <a:ext cx="10554574" cy="906705"/>
          </a:xfrm>
        </p:spPr>
        <p:txBody>
          <a:bodyPr>
            <a:normAutofit/>
          </a:bodyPr>
          <a:lstStyle/>
          <a:p>
            <a:r>
              <a:rPr lang="en-IN" dirty="0">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2.80%, which is within acceptable range.</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5FE45A2-60B9-4CEF-99F9-12D2C1A64173}"/>
              </a:ext>
            </a:extLst>
          </p:cNvPr>
          <p:cNvPicPr>
            <a:picLocks noChangeAspect="1"/>
          </p:cNvPicPr>
          <p:nvPr/>
        </p:nvPicPr>
        <p:blipFill>
          <a:blip r:embed="rId2"/>
          <a:stretch>
            <a:fillRect/>
          </a:stretch>
        </p:blipFill>
        <p:spPr>
          <a:xfrm>
            <a:off x="1009934" y="2396248"/>
            <a:ext cx="8707272" cy="2661953"/>
          </a:xfrm>
          <a:prstGeom prst="rect">
            <a:avLst/>
          </a:prstGeom>
        </p:spPr>
      </p:pic>
    </p:spTree>
    <p:extLst>
      <p:ext uri="{BB962C8B-B14F-4D97-AF65-F5344CB8AC3E}">
        <p14:creationId xmlns:p14="http://schemas.microsoft.com/office/powerpoint/2010/main" val="13647431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139</TotalTime>
  <Words>607</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Symbol</vt:lpstr>
      <vt:lpstr>Times New Roman</vt:lpstr>
      <vt:lpstr>Trebuchet MS</vt:lpstr>
      <vt:lpstr>Berlin</vt:lpstr>
      <vt:lpstr>FLIGHT PRICE PREDICTION PROJECT</vt:lpstr>
      <vt:lpstr>Problem Statement</vt:lpstr>
      <vt:lpstr>Exploratory Data Analysis:</vt:lpstr>
      <vt:lpstr>EDA:</vt:lpstr>
      <vt:lpstr>EDA Continues…..</vt:lpstr>
      <vt:lpstr>Bivariate Analysis</vt:lpstr>
      <vt:lpstr>Bivariate Analysis Cont….</vt:lpstr>
      <vt:lpstr>Multivariate Analysis</vt:lpstr>
      <vt:lpstr>Outliers </vt:lpstr>
      <vt:lpstr>Correlation </vt:lpstr>
      <vt:lpstr>Correlation Cont….</vt:lpstr>
      <vt:lpstr>Model Performance</vt:lpstr>
      <vt:lpstr>Model Building</vt:lpstr>
      <vt:lpstr>Model Building Cont…</vt:lpstr>
      <vt:lpstr>Training the Model</vt:lpstr>
      <vt:lpstr>Analyzing Accuracy of The Models Cont… </vt:lpstr>
      <vt:lpstr>Analyzing Accuracy of The Models Cont… </vt:lpstr>
      <vt:lpstr>Cross Validation Score</vt:lpstr>
      <vt:lpstr>Conclusion</vt:lpstr>
      <vt:lpstr>Conclusion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 JAWA</dc:creator>
  <cp:lastModifiedBy>PUNEET JAWA</cp:lastModifiedBy>
  <cp:revision>6</cp:revision>
  <dcterms:created xsi:type="dcterms:W3CDTF">2021-11-28T09:33:26Z</dcterms:created>
  <dcterms:modified xsi:type="dcterms:W3CDTF">2022-01-29T11:06:00Z</dcterms:modified>
</cp:coreProperties>
</file>