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5" r:id="rId1"/>
  </p:sldMasterIdLst>
  <p:sldIdLst>
    <p:sldId id="256" r:id="rId2"/>
    <p:sldId id="258" r:id="rId3"/>
    <p:sldId id="260" r:id="rId4"/>
    <p:sldId id="261" r:id="rId5"/>
    <p:sldId id="262" r:id="rId6"/>
    <p:sldId id="263" r:id="rId7"/>
    <p:sldId id="264" r:id="rId8"/>
    <p:sldId id="272" r:id="rId9"/>
    <p:sldId id="273" r:id="rId10"/>
    <p:sldId id="274" r:id="rId11"/>
    <p:sldId id="265" r:id="rId12"/>
    <p:sldId id="266" r:id="rId13"/>
    <p:sldId id="267" r:id="rId14"/>
    <p:sldId id="268" r:id="rId15"/>
    <p:sldId id="269" r:id="rId16"/>
    <p:sldId id="270" r:id="rId17"/>
    <p:sldId id="271"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60"/>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29E872E-1D62-4551-B1EE-D77505041E4A}" type="datetimeFigureOut">
              <a:rPr lang="en-IN" smtClean="0"/>
              <a:t>09-01-2022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9255346" y="2750337"/>
            <a:ext cx="1171888" cy="1356442"/>
          </a:xfrm>
        </p:spPr>
        <p:txBody>
          <a:bodyPr/>
          <a:lstStyle/>
          <a:p>
            <a:fld id="{57719D69-50FF-4E97-8E4D-CDAFEAFDD22F}" type="slidenum">
              <a:rPr lang="en-IN" smtClean="0"/>
              <a:t>‹#›</a:t>
            </a:fld>
            <a:endParaRPr lang="en-IN"/>
          </a:p>
        </p:txBody>
      </p:sp>
    </p:spTree>
    <p:extLst>
      <p:ext uri="{BB962C8B-B14F-4D97-AF65-F5344CB8AC3E}">
        <p14:creationId xmlns:p14="http://schemas.microsoft.com/office/powerpoint/2010/main" val="21301548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9E872E-1D62-4551-B1EE-D77505041E4A}" type="datetimeFigureOut">
              <a:rPr lang="en-IN" smtClean="0"/>
              <a:t>09-01-2022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11309"/>
            <a:ext cx="1154151" cy="1090789"/>
          </a:xfrm>
        </p:spPr>
        <p:txBody>
          <a:bodyPr/>
          <a:lstStyle/>
          <a:p>
            <a:fld id="{57719D69-50FF-4E97-8E4D-CDAFEAFDD22F}" type="slidenum">
              <a:rPr lang="en-IN" smtClean="0"/>
              <a:t>‹#›</a:t>
            </a:fld>
            <a:endParaRPr lang="en-IN"/>
          </a:p>
        </p:txBody>
      </p:sp>
    </p:spTree>
    <p:extLst>
      <p:ext uri="{BB962C8B-B14F-4D97-AF65-F5344CB8AC3E}">
        <p14:creationId xmlns:p14="http://schemas.microsoft.com/office/powerpoint/2010/main" val="39269489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9E872E-1D62-4551-B1EE-D77505041E4A}" type="datetimeFigureOut">
              <a:rPr lang="en-IN" smtClean="0"/>
              <a:t>09-01-2022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11615"/>
            <a:ext cx="1154151" cy="1090789"/>
          </a:xfrm>
        </p:spPr>
        <p:txBody>
          <a:bodyPr/>
          <a:lstStyle/>
          <a:p>
            <a:fld id="{57719D69-50FF-4E97-8E4D-CDAFEAFDD22F}" type="slidenum">
              <a:rPr lang="en-IN" smtClean="0"/>
              <a:t>‹#›</a:t>
            </a:fld>
            <a:endParaRPr lang="en-IN"/>
          </a:p>
        </p:txBody>
      </p:sp>
    </p:spTree>
    <p:extLst>
      <p:ext uri="{BB962C8B-B14F-4D97-AF65-F5344CB8AC3E}">
        <p14:creationId xmlns:p14="http://schemas.microsoft.com/office/powerpoint/2010/main" val="25091498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9E872E-1D62-4551-B1EE-D77505041E4A}" type="datetimeFigureOut">
              <a:rPr lang="en-IN" smtClean="0"/>
              <a:t>09-01-2022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09925"/>
            <a:ext cx="1154151" cy="1090789"/>
          </a:xfrm>
        </p:spPr>
        <p:txBody>
          <a:bodyPr/>
          <a:lstStyle/>
          <a:p>
            <a:fld id="{57719D69-50FF-4E97-8E4D-CDAFEAFDD22F}" type="slidenum">
              <a:rPr lang="en-IN" smtClean="0"/>
              <a:t>‹#›</a:t>
            </a:fld>
            <a:endParaRPr lang="en-IN"/>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14871283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9E872E-1D62-4551-B1EE-D77505041E4A}" type="datetimeFigureOut">
              <a:rPr lang="en-IN" smtClean="0"/>
              <a:t>09-01-2022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09925"/>
            <a:ext cx="1154151" cy="1090789"/>
          </a:xfrm>
        </p:spPr>
        <p:txBody>
          <a:bodyPr/>
          <a:lstStyle/>
          <a:p>
            <a:fld id="{57719D69-50FF-4E97-8E4D-CDAFEAFDD22F}" type="slidenum">
              <a:rPr lang="en-IN" smtClean="0"/>
              <a:t>‹#›</a:t>
            </a:fld>
            <a:endParaRPr lang="en-IN"/>
          </a:p>
        </p:txBody>
      </p:sp>
    </p:spTree>
    <p:extLst>
      <p:ext uri="{BB962C8B-B14F-4D97-AF65-F5344CB8AC3E}">
        <p14:creationId xmlns:p14="http://schemas.microsoft.com/office/powerpoint/2010/main" val="5821998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29E872E-1D62-4551-B1EE-D77505041E4A}" type="datetimeFigureOut">
              <a:rPr lang="en-IN" smtClean="0"/>
              <a:t>09-01-2022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7719D69-50FF-4E97-8E4D-CDAFEAFDD22F}" type="slidenum">
              <a:rPr lang="en-IN" smtClean="0"/>
              <a:t>‹#›</a:t>
            </a:fld>
            <a:endParaRPr lang="en-IN"/>
          </a:p>
        </p:txBody>
      </p:sp>
    </p:spTree>
    <p:extLst>
      <p:ext uri="{BB962C8B-B14F-4D97-AF65-F5344CB8AC3E}">
        <p14:creationId xmlns:p14="http://schemas.microsoft.com/office/powerpoint/2010/main" val="4740368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29E872E-1D62-4551-B1EE-D77505041E4A}" type="datetimeFigureOut">
              <a:rPr lang="en-IN" smtClean="0"/>
              <a:t>09-01-2022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7719D69-50FF-4E97-8E4D-CDAFEAFDD22F}" type="slidenum">
              <a:rPr lang="en-IN" smtClean="0"/>
              <a:t>‹#›</a:t>
            </a:fld>
            <a:endParaRPr lang="en-IN"/>
          </a:p>
        </p:txBody>
      </p:sp>
    </p:spTree>
    <p:extLst>
      <p:ext uri="{BB962C8B-B14F-4D97-AF65-F5344CB8AC3E}">
        <p14:creationId xmlns:p14="http://schemas.microsoft.com/office/powerpoint/2010/main" val="42819304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9E872E-1D62-4551-B1EE-D77505041E4A}" type="datetimeFigureOut">
              <a:rPr lang="en-IN" smtClean="0"/>
              <a:t>09-01-2022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7719D69-50FF-4E97-8E4D-CDAFEAFDD22F}" type="slidenum">
              <a:rPr lang="en-IN" smtClean="0"/>
              <a:t>‹#›</a:t>
            </a:fld>
            <a:endParaRPr lang="en-IN"/>
          </a:p>
        </p:txBody>
      </p:sp>
    </p:spTree>
    <p:extLst>
      <p:ext uri="{BB962C8B-B14F-4D97-AF65-F5344CB8AC3E}">
        <p14:creationId xmlns:p14="http://schemas.microsoft.com/office/powerpoint/2010/main" val="23459797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529E872E-1D62-4551-B1EE-D77505041E4A}" type="datetimeFigureOut">
              <a:rPr lang="en-IN" smtClean="0"/>
              <a:t>09-01-2022</a:t>
            </a:fld>
            <a:endParaRPr lang="en-IN"/>
          </a:p>
        </p:txBody>
      </p:sp>
      <p:sp>
        <p:nvSpPr>
          <p:cNvPr id="5" name="Footer Placeholder 4"/>
          <p:cNvSpPr>
            <a:spLocks noGrp="1"/>
          </p:cNvSpPr>
          <p:nvPr>
            <p:ph type="ftr" sz="quarter" idx="11"/>
          </p:nvPr>
        </p:nvSpPr>
        <p:spPr>
          <a:xfrm>
            <a:off x="680321" y="5936188"/>
            <a:ext cx="6126805" cy="365125"/>
          </a:xfrm>
        </p:spPr>
        <p:txBody>
          <a:bodyPr/>
          <a:lstStyle/>
          <a:p>
            <a:endParaRPr lang="en-IN"/>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57719D69-50FF-4E97-8E4D-CDAFEAFDD22F}" type="slidenum">
              <a:rPr lang="en-IN" smtClean="0"/>
              <a:t>‹#›</a:t>
            </a:fld>
            <a:endParaRPr lang="en-IN"/>
          </a:p>
        </p:txBody>
      </p:sp>
    </p:spTree>
    <p:extLst>
      <p:ext uri="{BB962C8B-B14F-4D97-AF65-F5344CB8AC3E}">
        <p14:creationId xmlns:p14="http://schemas.microsoft.com/office/powerpoint/2010/main" val="36774156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9E872E-1D62-4551-B1EE-D77505041E4A}" type="datetimeFigureOut">
              <a:rPr lang="en-IN" smtClean="0"/>
              <a:t>09-01-2022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7719D69-50FF-4E97-8E4D-CDAFEAFDD22F}" type="slidenum">
              <a:rPr lang="en-IN" smtClean="0"/>
              <a:t>‹#›</a:t>
            </a:fld>
            <a:endParaRPr lang="en-IN"/>
          </a:p>
        </p:txBody>
      </p:sp>
    </p:spTree>
    <p:extLst>
      <p:ext uri="{BB962C8B-B14F-4D97-AF65-F5344CB8AC3E}">
        <p14:creationId xmlns:p14="http://schemas.microsoft.com/office/powerpoint/2010/main" val="14131283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29E872E-1D62-4551-B1EE-D77505041E4A}" type="datetimeFigureOut">
              <a:rPr lang="en-IN" smtClean="0"/>
              <a:t>09-01-2022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729455" y="2869895"/>
            <a:ext cx="1154151" cy="1090789"/>
          </a:xfrm>
        </p:spPr>
        <p:txBody>
          <a:bodyPr/>
          <a:lstStyle/>
          <a:p>
            <a:fld id="{57719D69-50FF-4E97-8E4D-CDAFEAFDD22F}" type="slidenum">
              <a:rPr lang="en-IN" smtClean="0"/>
              <a:t>‹#›</a:t>
            </a:fld>
            <a:endParaRPr lang="en-IN"/>
          </a:p>
        </p:txBody>
      </p:sp>
    </p:spTree>
    <p:extLst>
      <p:ext uri="{BB962C8B-B14F-4D97-AF65-F5344CB8AC3E}">
        <p14:creationId xmlns:p14="http://schemas.microsoft.com/office/powerpoint/2010/main" val="19208834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29E872E-1D62-4551-B1EE-D77505041E4A}" type="datetimeFigureOut">
              <a:rPr lang="en-IN" smtClean="0"/>
              <a:t>09-01-2022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7719D69-50FF-4E97-8E4D-CDAFEAFDD22F}" type="slidenum">
              <a:rPr lang="en-IN" smtClean="0"/>
              <a:t>‹#›</a:t>
            </a:fld>
            <a:endParaRPr lang="en-IN"/>
          </a:p>
        </p:txBody>
      </p:sp>
    </p:spTree>
    <p:extLst>
      <p:ext uri="{BB962C8B-B14F-4D97-AF65-F5344CB8AC3E}">
        <p14:creationId xmlns:p14="http://schemas.microsoft.com/office/powerpoint/2010/main" val="3878968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29E872E-1D62-4551-B1EE-D77505041E4A}" type="datetimeFigureOut">
              <a:rPr lang="en-IN" smtClean="0"/>
              <a:t>09-01-2022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7719D69-50FF-4E97-8E4D-CDAFEAFDD22F}" type="slidenum">
              <a:rPr lang="en-IN" smtClean="0"/>
              <a:t>‹#›</a:t>
            </a:fld>
            <a:endParaRPr lang="en-IN"/>
          </a:p>
        </p:txBody>
      </p:sp>
    </p:spTree>
    <p:extLst>
      <p:ext uri="{BB962C8B-B14F-4D97-AF65-F5344CB8AC3E}">
        <p14:creationId xmlns:p14="http://schemas.microsoft.com/office/powerpoint/2010/main" val="14679102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29E872E-1D62-4551-B1EE-D77505041E4A}" type="datetimeFigureOut">
              <a:rPr lang="en-IN" smtClean="0"/>
              <a:t>09-01-2022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7719D69-50FF-4E97-8E4D-CDAFEAFDD22F}" type="slidenum">
              <a:rPr lang="en-IN" smtClean="0"/>
              <a:t>‹#›</a:t>
            </a:fld>
            <a:endParaRPr lang="en-IN"/>
          </a:p>
        </p:txBody>
      </p:sp>
    </p:spTree>
    <p:extLst>
      <p:ext uri="{BB962C8B-B14F-4D97-AF65-F5344CB8AC3E}">
        <p14:creationId xmlns:p14="http://schemas.microsoft.com/office/powerpoint/2010/main" val="31064574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529E872E-1D62-4551-B1EE-D77505041E4A}" type="datetimeFigureOut">
              <a:rPr lang="en-IN" smtClean="0"/>
              <a:t>09-01-2022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7719D69-50FF-4E97-8E4D-CDAFEAFDD22F}" type="slidenum">
              <a:rPr lang="en-IN" smtClean="0"/>
              <a:t>‹#›</a:t>
            </a:fld>
            <a:endParaRPr lang="en-IN"/>
          </a:p>
        </p:txBody>
      </p:sp>
    </p:spTree>
    <p:extLst>
      <p:ext uri="{BB962C8B-B14F-4D97-AF65-F5344CB8AC3E}">
        <p14:creationId xmlns:p14="http://schemas.microsoft.com/office/powerpoint/2010/main" val="16589554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9E872E-1D62-4551-B1EE-D77505041E4A}" type="datetimeFigureOut">
              <a:rPr lang="en-IN" smtClean="0"/>
              <a:t>09-01-2022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7719D69-50FF-4E97-8E4D-CDAFEAFDD22F}" type="slidenum">
              <a:rPr lang="en-IN" smtClean="0"/>
              <a:t>‹#›</a:t>
            </a:fld>
            <a:endParaRPr lang="en-IN"/>
          </a:p>
        </p:txBody>
      </p:sp>
    </p:spTree>
    <p:extLst>
      <p:ext uri="{BB962C8B-B14F-4D97-AF65-F5344CB8AC3E}">
        <p14:creationId xmlns:p14="http://schemas.microsoft.com/office/powerpoint/2010/main" val="982327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9E872E-1D62-4551-B1EE-D77505041E4A}" type="datetimeFigureOut">
              <a:rPr lang="en-IN" smtClean="0"/>
              <a:t>09-01-2022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7719D69-50FF-4E97-8E4D-CDAFEAFDD22F}" type="slidenum">
              <a:rPr lang="en-IN" smtClean="0"/>
              <a:t>‹#›</a:t>
            </a:fld>
            <a:endParaRPr lang="en-IN"/>
          </a:p>
        </p:txBody>
      </p:sp>
    </p:spTree>
    <p:extLst>
      <p:ext uri="{BB962C8B-B14F-4D97-AF65-F5344CB8AC3E}">
        <p14:creationId xmlns:p14="http://schemas.microsoft.com/office/powerpoint/2010/main" val="34089391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529E872E-1D62-4551-B1EE-D77505041E4A}" type="datetimeFigureOut">
              <a:rPr lang="en-IN" smtClean="0"/>
              <a:t>09-01-2022</a:t>
            </a:fld>
            <a:endParaRPr lang="en-IN"/>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57719D69-50FF-4E97-8E4D-CDAFEAFDD22F}" type="slidenum">
              <a:rPr lang="en-IN" smtClean="0"/>
              <a:t>‹#›</a:t>
            </a:fld>
            <a:endParaRPr lang="en-IN"/>
          </a:p>
        </p:txBody>
      </p:sp>
    </p:spTree>
    <p:extLst>
      <p:ext uri="{BB962C8B-B14F-4D97-AF65-F5344CB8AC3E}">
        <p14:creationId xmlns:p14="http://schemas.microsoft.com/office/powerpoint/2010/main" val="3888750067"/>
      </p:ext>
    </p:extLst>
  </p:cSld>
  <p:clrMap bg1="dk1" tx1="lt1" bg2="dk2" tx2="lt2" accent1="accent1" accent2="accent2" accent3="accent3" accent4="accent4" accent5="accent5" accent6="accent6" hlink="hlink" folHlink="folHlink"/>
  <p:sldLayoutIdLst>
    <p:sldLayoutId id="2147483876" r:id="rId1"/>
    <p:sldLayoutId id="2147483877" r:id="rId2"/>
    <p:sldLayoutId id="2147483878" r:id="rId3"/>
    <p:sldLayoutId id="2147483879" r:id="rId4"/>
    <p:sldLayoutId id="2147483880" r:id="rId5"/>
    <p:sldLayoutId id="2147483881" r:id="rId6"/>
    <p:sldLayoutId id="2147483882" r:id="rId7"/>
    <p:sldLayoutId id="2147483883" r:id="rId8"/>
    <p:sldLayoutId id="2147483884" r:id="rId9"/>
    <p:sldLayoutId id="2147483885" r:id="rId10"/>
    <p:sldLayoutId id="2147483886" r:id="rId11"/>
    <p:sldLayoutId id="2147483887" r:id="rId12"/>
    <p:sldLayoutId id="2147483888" r:id="rId13"/>
    <p:sldLayoutId id="2147483889" r:id="rId14"/>
    <p:sldLayoutId id="2147483890" r:id="rId15"/>
    <p:sldLayoutId id="2147483891" r:id="rId16"/>
    <p:sldLayoutId id="2147483892"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022C2-5A0F-4277-AE30-9507E0E8A81B}"/>
              </a:ext>
            </a:extLst>
          </p:cNvPr>
          <p:cNvSpPr>
            <a:spLocks noGrp="1"/>
          </p:cNvSpPr>
          <p:nvPr>
            <p:ph type="ctrTitle"/>
          </p:nvPr>
        </p:nvSpPr>
        <p:spPr>
          <a:xfrm>
            <a:off x="0" y="2665928"/>
            <a:ext cx="8233491" cy="1068946"/>
          </a:xfrm>
        </p:spPr>
        <p:txBody>
          <a:bodyPr/>
          <a:lstStyle/>
          <a:p>
            <a:pPr algn="l"/>
            <a:r>
              <a:rPr lang="en-US" sz="4000" dirty="0">
                <a:latin typeface="Times New Roman" panose="02020603050405020304" pitchFamily="18" charset="0"/>
                <a:cs typeface="Times New Roman" panose="02020603050405020304" pitchFamily="18" charset="0"/>
              </a:rPr>
              <a:t>RATING PREDICTION PROJECT</a:t>
            </a:r>
            <a:endParaRPr lang="en-IN" sz="40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E129737C-91A3-4A7C-AE45-EEC6946BDC18}"/>
              </a:ext>
            </a:extLst>
          </p:cNvPr>
          <p:cNvSpPr>
            <a:spLocks noGrp="1"/>
          </p:cNvSpPr>
          <p:nvPr>
            <p:ph type="subTitle" idx="1"/>
          </p:nvPr>
        </p:nvSpPr>
        <p:spPr>
          <a:xfrm>
            <a:off x="1339402" y="5190188"/>
            <a:ext cx="7469747" cy="1068946"/>
          </a:xfrm>
        </p:spPr>
        <p:txBody>
          <a:bodyPr>
            <a:normAutofit fontScale="92500" lnSpcReduction="10000"/>
          </a:bodyPr>
          <a:lstStyle/>
          <a:p>
            <a:pPr algn="ctr"/>
            <a:r>
              <a:rPr lang="en-US" dirty="0"/>
              <a:t> </a:t>
            </a:r>
          </a:p>
          <a:p>
            <a:pPr algn="ctr"/>
            <a:r>
              <a:rPr lang="en-US" dirty="0"/>
              <a:t>by </a:t>
            </a:r>
          </a:p>
          <a:p>
            <a:pPr algn="ctr"/>
            <a:r>
              <a:rPr lang="en-US" dirty="0"/>
              <a:t>Puneet Jawa</a:t>
            </a:r>
            <a:endParaRPr lang="en-IN" dirty="0"/>
          </a:p>
        </p:txBody>
      </p:sp>
    </p:spTree>
    <p:extLst>
      <p:ext uri="{BB962C8B-B14F-4D97-AF65-F5344CB8AC3E}">
        <p14:creationId xmlns:p14="http://schemas.microsoft.com/office/powerpoint/2010/main" val="1343253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5EF2DF-F8CF-4ED3-91B5-E9415C44225E}"/>
              </a:ext>
            </a:extLst>
          </p:cNvPr>
          <p:cNvSpPr>
            <a:spLocks noGrp="1"/>
          </p:cNvSpPr>
          <p:nvPr>
            <p:ph idx="1"/>
          </p:nvPr>
        </p:nvSpPr>
        <p:spPr>
          <a:xfrm>
            <a:off x="654564" y="6117464"/>
            <a:ext cx="9613861" cy="591457"/>
          </a:xfrm>
        </p:spPr>
        <p:txBody>
          <a:bodyPr/>
          <a:lstStyle/>
          <a:p>
            <a:r>
              <a:rPr lang="en-IN" dirty="0"/>
              <a:t>getting sense of review Loud words in Rating 5:</a:t>
            </a:r>
            <a:r>
              <a:rPr lang="en-US" dirty="0">
                <a:cs typeface="Calibri"/>
              </a:rPr>
              <a:t> </a:t>
            </a:r>
          </a:p>
          <a:p>
            <a:endParaRPr lang="en-IN" dirty="0"/>
          </a:p>
        </p:txBody>
      </p:sp>
      <p:pic>
        <p:nvPicPr>
          <p:cNvPr id="5" name="Picture 4">
            <a:extLst>
              <a:ext uri="{FF2B5EF4-FFF2-40B4-BE49-F238E27FC236}">
                <a16:creationId xmlns:a16="http://schemas.microsoft.com/office/drawing/2014/main" id="{84DC8851-15F5-4941-98DA-6EACCF1E671A}"/>
              </a:ext>
            </a:extLst>
          </p:cNvPr>
          <p:cNvPicPr>
            <a:picLocks noChangeAspect="1"/>
          </p:cNvPicPr>
          <p:nvPr/>
        </p:nvPicPr>
        <p:blipFill>
          <a:blip r:embed="rId2"/>
          <a:stretch>
            <a:fillRect/>
          </a:stretch>
        </p:blipFill>
        <p:spPr>
          <a:xfrm>
            <a:off x="2084881" y="2034862"/>
            <a:ext cx="6753225" cy="3971052"/>
          </a:xfrm>
          <a:prstGeom prst="rect">
            <a:avLst/>
          </a:prstGeom>
        </p:spPr>
      </p:pic>
      <p:sp>
        <p:nvSpPr>
          <p:cNvPr id="6" name="TextBox 5">
            <a:extLst>
              <a:ext uri="{FF2B5EF4-FFF2-40B4-BE49-F238E27FC236}">
                <a16:creationId xmlns:a16="http://schemas.microsoft.com/office/drawing/2014/main" id="{388C7DC4-9758-4FD7-B46A-E7EC6C93DD64}"/>
              </a:ext>
            </a:extLst>
          </p:cNvPr>
          <p:cNvSpPr txBox="1"/>
          <p:nvPr/>
        </p:nvSpPr>
        <p:spPr>
          <a:xfrm>
            <a:off x="553792" y="991673"/>
            <a:ext cx="7495504" cy="369332"/>
          </a:xfrm>
          <a:prstGeom prst="rect">
            <a:avLst/>
          </a:prstGeom>
          <a:noFill/>
        </p:spPr>
        <p:txBody>
          <a:bodyPr wrap="square" rtlCol="0">
            <a:spAutoFit/>
          </a:bodyPr>
          <a:lstStyle/>
          <a:p>
            <a:r>
              <a:rPr lang="en-US" dirty="0"/>
              <a:t>Visualization Continues…..</a:t>
            </a:r>
            <a:endParaRPr lang="en-IN" dirty="0"/>
          </a:p>
        </p:txBody>
      </p:sp>
    </p:spTree>
    <p:extLst>
      <p:ext uri="{BB962C8B-B14F-4D97-AF65-F5344CB8AC3E}">
        <p14:creationId xmlns:p14="http://schemas.microsoft.com/office/powerpoint/2010/main" val="33534295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63FF1-B96F-46C8-AE83-10A8C92803A3}"/>
              </a:ext>
            </a:extLst>
          </p:cNvPr>
          <p:cNvSpPr>
            <a:spLocks noGrp="1"/>
          </p:cNvSpPr>
          <p:nvPr>
            <p:ph type="title"/>
          </p:nvPr>
        </p:nvSpPr>
        <p:spPr>
          <a:xfrm>
            <a:off x="281076" y="807796"/>
            <a:ext cx="8128828" cy="970450"/>
          </a:xfrm>
        </p:spPr>
        <p:txBody>
          <a:bodyPr>
            <a:normAutofit/>
          </a:bodyPr>
          <a:lstStyle/>
          <a:p>
            <a:r>
              <a:rPr lang="en-US" b="1" dirty="0">
                <a:latin typeface="Calibri Light"/>
                <a:cs typeface="Calibri Light"/>
              </a:rPr>
              <a:t>Data Preprocessing Done</a:t>
            </a:r>
            <a:endParaRPr lang="en-IN" b="1" dirty="0">
              <a:ea typeface="+mn-lt"/>
              <a:cs typeface="+mn-lt"/>
            </a:endParaRPr>
          </a:p>
        </p:txBody>
      </p:sp>
      <p:sp>
        <p:nvSpPr>
          <p:cNvPr id="3" name="Content Placeholder 2">
            <a:extLst>
              <a:ext uri="{FF2B5EF4-FFF2-40B4-BE49-F238E27FC236}">
                <a16:creationId xmlns:a16="http://schemas.microsoft.com/office/drawing/2014/main" id="{1616B7AE-66F1-4F29-8172-58289CE99F32}"/>
              </a:ext>
            </a:extLst>
          </p:cNvPr>
          <p:cNvSpPr>
            <a:spLocks noGrp="1"/>
          </p:cNvSpPr>
          <p:nvPr>
            <p:ph idx="1"/>
          </p:nvPr>
        </p:nvSpPr>
        <p:spPr>
          <a:xfrm>
            <a:off x="281076" y="2427025"/>
            <a:ext cx="11168242" cy="4141200"/>
          </a:xfrm>
        </p:spPr>
        <p:txBody>
          <a:bodyPr>
            <a:normAutofit/>
          </a:bodyPr>
          <a:lstStyle/>
          <a:p>
            <a:r>
              <a:rPr lang="en-IN" dirty="0"/>
              <a:t>We first looked for the null values present in the dataset. We </a:t>
            </a:r>
            <a:r>
              <a:rPr lang="en-US" dirty="0">
                <a:cs typeface="Calibri"/>
              </a:rPr>
              <a:t> </a:t>
            </a:r>
            <a:r>
              <a:rPr lang="en-IN" dirty="0"/>
              <a:t>noticed that there were no null values present in our dataset. Then </a:t>
            </a:r>
            <a:r>
              <a:rPr lang="en-US" dirty="0">
                <a:cs typeface="Calibri"/>
              </a:rPr>
              <a:t> </a:t>
            </a:r>
            <a:r>
              <a:rPr lang="en-IN" dirty="0"/>
              <a:t>we performed text processing. Data usually comes from a variety of </a:t>
            </a:r>
            <a:r>
              <a:rPr lang="en-US" dirty="0">
                <a:cs typeface="Calibri"/>
              </a:rPr>
              <a:t> </a:t>
            </a:r>
            <a:r>
              <a:rPr lang="en-IN" dirty="0"/>
              <a:t>sources and often in different formats. For this reason transforming </a:t>
            </a:r>
            <a:r>
              <a:rPr lang="en-US" dirty="0">
                <a:cs typeface="Calibri"/>
              </a:rPr>
              <a:t> </a:t>
            </a:r>
            <a:r>
              <a:rPr lang="en-IN" dirty="0"/>
              <a:t>your raw data is essential. However, this is not a simple process, as </a:t>
            </a:r>
            <a:r>
              <a:rPr lang="en-US" dirty="0">
                <a:cs typeface="Calibri"/>
              </a:rPr>
              <a:t> </a:t>
            </a:r>
            <a:r>
              <a:rPr lang="en-IN" dirty="0"/>
              <a:t>text data often contains redundant and repetitive words. This </a:t>
            </a:r>
            <a:r>
              <a:rPr lang="en-US" dirty="0">
                <a:cs typeface="Calibri"/>
              </a:rPr>
              <a:t> </a:t>
            </a:r>
            <a:r>
              <a:rPr lang="en-IN" dirty="0"/>
              <a:t>means that processing the text data is the first step in our solution. </a:t>
            </a:r>
            <a:r>
              <a:rPr lang="en-US" dirty="0">
                <a:cs typeface="Calibri"/>
              </a:rPr>
              <a:t> </a:t>
            </a:r>
            <a:r>
              <a:rPr lang="en-IN" dirty="0"/>
              <a:t>The fundamental steps involved in text </a:t>
            </a:r>
            <a:r>
              <a:rPr lang="en-IN" dirty="0" err="1"/>
              <a:t>preprocessing</a:t>
            </a:r>
            <a:r>
              <a:rPr lang="en-IN" dirty="0"/>
              <a:t> are, Cleaning </a:t>
            </a:r>
            <a:r>
              <a:rPr lang="en-US" dirty="0">
                <a:cs typeface="Calibri"/>
              </a:rPr>
              <a:t> </a:t>
            </a:r>
            <a:r>
              <a:rPr lang="en-IN" dirty="0"/>
              <a:t>the raw data Tokenizing the cleaned data.</a:t>
            </a:r>
            <a:r>
              <a:rPr lang="en-US" dirty="0">
                <a:cs typeface="Calibri"/>
              </a:rPr>
              <a:t> </a:t>
            </a:r>
          </a:p>
        </p:txBody>
      </p:sp>
    </p:spTree>
    <p:extLst>
      <p:ext uri="{BB962C8B-B14F-4D97-AF65-F5344CB8AC3E}">
        <p14:creationId xmlns:p14="http://schemas.microsoft.com/office/powerpoint/2010/main" val="29046418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AA14C-8D93-415C-91BC-E5F5592B881D}"/>
              </a:ext>
            </a:extLst>
          </p:cNvPr>
          <p:cNvSpPr>
            <a:spLocks noGrp="1"/>
          </p:cNvSpPr>
          <p:nvPr>
            <p:ph type="title"/>
          </p:nvPr>
        </p:nvSpPr>
        <p:spPr>
          <a:xfrm>
            <a:off x="115911" y="740349"/>
            <a:ext cx="10178272" cy="1080938"/>
          </a:xfrm>
        </p:spPr>
        <p:txBody>
          <a:bodyPr/>
          <a:lstStyle/>
          <a:p>
            <a:r>
              <a:rPr lang="en-IN" dirty="0" err="1">
                <a:ea typeface="+mn-lt"/>
                <a:cs typeface="+mn-lt"/>
              </a:rPr>
              <a:t>Preprocessing</a:t>
            </a:r>
            <a:r>
              <a:rPr lang="en-IN" dirty="0">
                <a:ea typeface="+mn-lt"/>
                <a:cs typeface="+mn-lt"/>
              </a:rPr>
              <a:t> involved the following steps</a:t>
            </a:r>
            <a:endParaRPr lang="en-IN" dirty="0"/>
          </a:p>
        </p:txBody>
      </p:sp>
      <p:sp>
        <p:nvSpPr>
          <p:cNvPr id="3" name="Content Placeholder 2">
            <a:extLst>
              <a:ext uri="{FF2B5EF4-FFF2-40B4-BE49-F238E27FC236}">
                <a16:creationId xmlns:a16="http://schemas.microsoft.com/office/drawing/2014/main" id="{2EC470B7-28CA-4B11-8B00-2930099B1B34}"/>
              </a:ext>
            </a:extLst>
          </p:cNvPr>
          <p:cNvSpPr>
            <a:spLocks noGrp="1"/>
          </p:cNvSpPr>
          <p:nvPr>
            <p:ph idx="1"/>
          </p:nvPr>
        </p:nvSpPr>
        <p:spPr/>
        <p:txBody>
          <a:bodyPr>
            <a:normAutofit fontScale="92500" lnSpcReduction="10000"/>
          </a:bodyPr>
          <a:lstStyle/>
          <a:p>
            <a:r>
              <a:rPr lang="en-IN" dirty="0">
                <a:ea typeface="+mn-lt"/>
                <a:cs typeface="+mn-lt"/>
              </a:rPr>
              <a:t>Removing Punctuations and other special characters</a:t>
            </a:r>
            <a:endParaRPr lang="en-US" dirty="0">
              <a:ea typeface="+mn-lt"/>
              <a:cs typeface="+mn-lt"/>
            </a:endParaRPr>
          </a:p>
          <a:p>
            <a:endParaRPr lang="en-IN" dirty="0">
              <a:ea typeface="+mn-lt"/>
              <a:cs typeface="+mn-lt"/>
            </a:endParaRPr>
          </a:p>
          <a:p>
            <a:r>
              <a:rPr lang="en-IN" dirty="0">
                <a:ea typeface="+mn-lt"/>
                <a:cs typeface="+mn-lt"/>
              </a:rPr>
              <a:t>Removing Stop Words</a:t>
            </a:r>
            <a:endParaRPr lang="en-US" dirty="0">
              <a:ea typeface="+mn-lt"/>
              <a:cs typeface="+mn-lt"/>
            </a:endParaRPr>
          </a:p>
          <a:p>
            <a:endParaRPr lang="en-IN" dirty="0">
              <a:ea typeface="+mn-lt"/>
              <a:cs typeface="+mn-lt"/>
            </a:endParaRPr>
          </a:p>
          <a:p>
            <a:r>
              <a:rPr lang="en-IN" dirty="0">
                <a:ea typeface="+mn-lt"/>
                <a:cs typeface="+mn-lt"/>
              </a:rPr>
              <a:t>Stemming and Lemmatising</a:t>
            </a:r>
            <a:endParaRPr lang="en-US" dirty="0">
              <a:ea typeface="+mn-lt"/>
              <a:cs typeface="+mn-lt"/>
            </a:endParaRPr>
          </a:p>
          <a:p>
            <a:endParaRPr lang="en-IN" dirty="0">
              <a:ea typeface="+mn-lt"/>
              <a:cs typeface="+mn-lt"/>
            </a:endParaRPr>
          </a:p>
          <a:p>
            <a:r>
              <a:rPr lang="en-IN" dirty="0">
                <a:ea typeface="+mn-lt"/>
                <a:cs typeface="+mn-lt"/>
              </a:rPr>
              <a:t>Applying </a:t>
            </a:r>
            <a:r>
              <a:rPr lang="en-IN" dirty="0" err="1">
                <a:ea typeface="+mn-lt"/>
                <a:cs typeface="+mn-lt"/>
              </a:rPr>
              <a:t>tfidf</a:t>
            </a:r>
            <a:r>
              <a:rPr lang="en-IN" dirty="0">
                <a:ea typeface="+mn-lt"/>
                <a:cs typeface="+mn-lt"/>
              </a:rPr>
              <a:t> Vectorizer</a:t>
            </a:r>
            <a:endParaRPr lang="en-US" dirty="0">
              <a:ea typeface="+mn-lt"/>
              <a:cs typeface="+mn-lt"/>
            </a:endParaRPr>
          </a:p>
          <a:p>
            <a:endParaRPr lang="en-IN" dirty="0">
              <a:ea typeface="+mn-lt"/>
              <a:cs typeface="+mn-lt"/>
            </a:endParaRPr>
          </a:p>
          <a:p>
            <a:pPr marL="285750" indent="-285750"/>
            <a:r>
              <a:rPr lang="en-IN" dirty="0">
                <a:ea typeface="+mn-lt"/>
                <a:cs typeface="+mn-lt"/>
              </a:rPr>
              <a:t>Balancing the dataset through smote technique</a:t>
            </a:r>
          </a:p>
        </p:txBody>
      </p:sp>
    </p:spTree>
    <p:extLst>
      <p:ext uri="{BB962C8B-B14F-4D97-AF65-F5344CB8AC3E}">
        <p14:creationId xmlns:p14="http://schemas.microsoft.com/office/powerpoint/2010/main" val="22256239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72EC29-4E28-4BBE-85B0-04104683DF2E}"/>
              </a:ext>
            </a:extLst>
          </p:cNvPr>
          <p:cNvSpPr>
            <a:spLocks noGrp="1"/>
          </p:cNvSpPr>
          <p:nvPr>
            <p:ph type="title"/>
          </p:nvPr>
        </p:nvSpPr>
        <p:spPr/>
        <p:txBody>
          <a:bodyPr/>
          <a:lstStyle/>
          <a:p>
            <a:r>
              <a:rPr lang="en-US" dirty="0"/>
              <a:t>Preprocessing steps continue…..</a:t>
            </a:r>
            <a:endParaRPr lang="en-IN" dirty="0"/>
          </a:p>
        </p:txBody>
      </p:sp>
      <p:sp>
        <p:nvSpPr>
          <p:cNvPr id="3" name="Content Placeholder 2">
            <a:extLst>
              <a:ext uri="{FF2B5EF4-FFF2-40B4-BE49-F238E27FC236}">
                <a16:creationId xmlns:a16="http://schemas.microsoft.com/office/drawing/2014/main" id="{60C7A4EC-6C6B-45B2-90E1-DBFC75C4F49C}"/>
              </a:ext>
            </a:extLst>
          </p:cNvPr>
          <p:cNvSpPr>
            <a:spLocks noGrp="1"/>
          </p:cNvSpPr>
          <p:nvPr>
            <p:ph idx="1"/>
          </p:nvPr>
        </p:nvSpPr>
        <p:spPr/>
        <p:txBody>
          <a:bodyPr>
            <a:normAutofit lnSpcReduction="10000"/>
          </a:bodyPr>
          <a:lstStyle/>
          <a:p>
            <a:r>
              <a:rPr lang="en-IN" dirty="0">
                <a:ea typeface="+mn-lt"/>
                <a:cs typeface="+mn-lt"/>
              </a:rPr>
              <a:t>Some very large length comments can be seen, in our dataset. </a:t>
            </a:r>
            <a:r>
              <a:rPr lang="en-US" dirty="0">
                <a:ea typeface="+mn-lt"/>
                <a:cs typeface="+mn-lt"/>
              </a:rPr>
              <a:t> </a:t>
            </a:r>
            <a:r>
              <a:rPr lang="en-IN" dirty="0">
                <a:ea typeface="+mn-lt"/>
                <a:cs typeface="+mn-lt"/>
              </a:rPr>
              <a:t>These pose serious problems like adding excessively more words to </a:t>
            </a:r>
            <a:r>
              <a:rPr lang="en-US" dirty="0">
                <a:ea typeface="+mn-lt"/>
                <a:cs typeface="+mn-lt"/>
              </a:rPr>
              <a:t> </a:t>
            </a:r>
            <a:r>
              <a:rPr lang="en-IN" dirty="0">
                <a:ea typeface="+mn-lt"/>
                <a:cs typeface="+mn-lt"/>
              </a:rPr>
              <a:t>the training dataset, causing training time to increase and accuracy </a:t>
            </a:r>
            <a:r>
              <a:rPr lang="en-US" dirty="0">
                <a:ea typeface="+mn-lt"/>
                <a:cs typeface="+mn-lt"/>
              </a:rPr>
              <a:t> </a:t>
            </a:r>
            <a:r>
              <a:rPr lang="en-IN" dirty="0">
                <a:ea typeface="+mn-lt"/>
                <a:cs typeface="+mn-lt"/>
              </a:rPr>
              <a:t>to decrease! Hence, a threshold of 375 characters will be created </a:t>
            </a:r>
            <a:r>
              <a:rPr lang="en-US" dirty="0">
                <a:ea typeface="+mn-lt"/>
                <a:cs typeface="+mn-lt"/>
              </a:rPr>
              <a:t> </a:t>
            </a:r>
            <a:r>
              <a:rPr lang="en-IN" dirty="0">
                <a:ea typeface="+mn-lt"/>
                <a:cs typeface="+mn-lt"/>
              </a:rPr>
              <a:t>and only comments which have length smaller than 375 will be </a:t>
            </a:r>
            <a:r>
              <a:rPr lang="en-US" dirty="0">
                <a:ea typeface="+mn-lt"/>
                <a:cs typeface="+mn-lt"/>
              </a:rPr>
              <a:t> </a:t>
            </a:r>
            <a:r>
              <a:rPr lang="en-IN" dirty="0">
                <a:ea typeface="+mn-lt"/>
                <a:cs typeface="+mn-lt"/>
              </a:rPr>
              <a:t>used further.</a:t>
            </a:r>
            <a:endParaRPr lang="en-US" dirty="0">
              <a:ea typeface="+mn-lt"/>
              <a:cs typeface="+mn-lt"/>
            </a:endParaRPr>
          </a:p>
          <a:p>
            <a:endParaRPr lang="en-IN" dirty="0">
              <a:ea typeface="+mn-lt"/>
              <a:cs typeface="+mn-lt"/>
            </a:endParaRPr>
          </a:p>
          <a:p>
            <a:r>
              <a:rPr lang="en-IN" dirty="0">
                <a:ea typeface="+mn-lt"/>
                <a:cs typeface="+mn-lt"/>
              </a:rPr>
              <a:t>Hence, after removing comments longer than 375 characters, we </a:t>
            </a:r>
            <a:r>
              <a:rPr lang="en-US" dirty="0">
                <a:ea typeface="+mn-lt"/>
                <a:cs typeface="+mn-lt"/>
              </a:rPr>
              <a:t> </a:t>
            </a:r>
            <a:r>
              <a:rPr lang="en-IN" dirty="0">
                <a:ea typeface="+mn-lt"/>
                <a:cs typeface="+mn-lt"/>
              </a:rPr>
              <a:t>are still left with 1538263 comments, which seems enough for </a:t>
            </a:r>
            <a:r>
              <a:rPr lang="en-US" dirty="0">
                <a:ea typeface="+mn-lt"/>
                <a:cs typeface="+mn-lt"/>
              </a:rPr>
              <a:t> </a:t>
            </a:r>
            <a:r>
              <a:rPr lang="en-IN" dirty="0">
                <a:ea typeface="+mn-lt"/>
                <a:cs typeface="+mn-lt"/>
              </a:rPr>
              <a:t>training purposes</a:t>
            </a:r>
            <a:endParaRPr lang="en-IN" dirty="0"/>
          </a:p>
        </p:txBody>
      </p:sp>
    </p:spTree>
    <p:extLst>
      <p:ext uri="{BB962C8B-B14F-4D97-AF65-F5344CB8AC3E}">
        <p14:creationId xmlns:p14="http://schemas.microsoft.com/office/powerpoint/2010/main" val="34367629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3DE4B-F1CB-45B1-9127-C4969E0252AA}"/>
              </a:ext>
            </a:extLst>
          </p:cNvPr>
          <p:cNvSpPr>
            <a:spLocks noGrp="1"/>
          </p:cNvSpPr>
          <p:nvPr>
            <p:ph type="title"/>
          </p:nvPr>
        </p:nvSpPr>
        <p:spPr>
          <a:xfrm>
            <a:off x="154547" y="753228"/>
            <a:ext cx="10139636" cy="1080938"/>
          </a:xfrm>
        </p:spPr>
        <p:txBody>
          <a:bodyPr>
            <a:normAutofit fontScale="90000"/>
          </a:bodyPr>
          <a:lstStyle/>
          <a:p>
            <a:r>
              <a:rPr lang="en-IN" b="1" dirty="0"/>
              <a:t>Set of assumptions related to the problem under consideration</a:t>
            </a:r>
            <a:r>
              <a:rPr lang="en-US" b="1" dirty="0">
                <a:cs typeface="Calibri"/>
              </a:rPr>
              <a:t> </a:t>
            </a:r>
            <a:br>
              <a:rPr lang="en-US" b="1" dirty="0"/>
            </a:br>
            <a:endParaRPr lang="en-IN" dirty="0"/>
          </a:p>
        </p:txBody>
      </p:sp>
      <p:sp>
        <p:nvSpPr>
          <p:cNvPr id="3" name="Content Placeholder 2">
            <a:extLst>
              <a:ext uri="{FF2B5EF4-FFF2-40B4-BE49-F238E27FC236}">
                <a16:creationId xmlns:a16="http://schemas.microsoft.com/office/drawing/2014/main" id="{5EBED1A1-2186-4B3A-A2F6-567FCEB7DC60}"/>
              </a:ext>
            </a:extLst>
          </p:cNvPr>
          <p:cNvSpPr>
            <a:spLocks noGrp="1"/>
          </p:cNvSpPr>
          <p:nvPr>
            <p:ph idx="1"/>
          </p:nvPr>
        </p:nvSpPr>
        <p:spPr/>
        <p:txBody>
          <a:bodyPr/>
          <a:lstStyle/>
          <a:p>
            <a:pPr>
              <a:buFont typeface="Arial"/>
              <a:buChar char="•"/>
            </a:pPr>
            <a:r>
              <a:rPr lang="en-IN" dirty="0">
                <a:ea typeface="+mn-lt"/>
                <a:cs typeface="+mn-lt"/>
              </a:rPr>
              <a:t>By looking into the target </a:t>
            </a:r>
            <a:r>
              <a:rPr lang="en-IN" dirty="0" err="1">
                <a:ea typeface="+mn-lt"/>
                <a:cs typeface="+mn-lt"/>
              </a:rPr>
              <a:t>vaariable</a:t>
            </a:r>
            <a:r>
              <a:rPr lang="en-IN" dirty="0">
                <a:ea typeface="+mn-lt"/>
                <a:cs typeface="+mn-lt"/>
              </a:rPr>
              <a:t> label we assumed that it was  a  Multiclass classification type of problem.</a:t>
            </a:r>
          </a:p>
          <a:p>
            <a:endParaRPr lang="en-IN" dirty="0">
              <a:ea typeface="+mn-lt"/>
              <a:cs typeface="+mn-lt"/>
            </a:endParaRPr>
          </a:p>
          <a:p>
            <a:pPr>
              <a:buFont typeface="Arial"/>
              <a:buChar char="•"/>
            </a:pPr>
            <a:r>
              <a:rPr lang="en-IN" dirty="0">
                <a:ea typeface="+mn-lt"/>
                <a:cs typeface="+mn-lt"/>
              </a:rPr>
              <a:t>We observed that dataset was imbalance so we will have to balance </a:t>
            </a:r>
            <a:r>
              <a:rPr lang="en-US" dirty="0">
                <a:ea typeface="+mn-lt"/>
                <a:cs typeface="+mn-lt"/>
              </a:rPr>
              <a:t> </a:t>
            </a:r>
            <a:r>
              <a:rPr lang="en-IN" dirty="0">
                <a:ea typeface="+mn-lt"/>
                <a:cs typeface="+mn-lt"/>
              </a:rPr>
              <a:t>the dataset for better outcome</a:t>
            </a:r>
            <a:endParaRPr lang="en-IN" dirty="0"/>
          </a:p>
        </p:txBody>
      </p:sp>
    </p:spTree>
    <p:extLst>
      <p:ext uri="{BB962C8B-B14F-4D97-AF65-F5344CB8AC3E}">
        <p14:creationId xmlns:p14="http://schemas.microsoft.com/office/powerpoint/2010/main" val="31896058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E58FC-0CA8-4B26-9051-4708F465CD6C}"/>
              </a:ext>
            </a:extLst>
          </p:cNvPr>
          <p:cNvSpPr>
            <a:spLocks noGrp="1"/>
          </p:cNvSpPr>
          <p:nvPr>
            <p:ph type="title"/>
          </p:nvPr>
        </p:nvSpPr>
        <p:spPr/>
        <p:txBody>
          <a:bodyPr/>
          <a:lstStyle/>
          <a:p>
            <a:r>
              <a:rPr lang="en-US" b="1" dirty="0">
                <a:latin typeface="Calibri Light"/>
              </a:rPr>
              <a:t>Model Dashboard</a:t>
            </a:r>
            <a:r>
              <a:rPr lang="en-US" b="1" dirty="0">
                <a:latin typeface="Calibri Light"/>
                <a:cs typeface="Calibri Light"/>
              </a:rPr>
              <a:t>​</a:t>
            </a:r>
            <a:br>
              <a:rPr lang="en-US" b="1" dirty="0">
                <a:cs typeface="Calibri"/>
              </a:rPr>
            </a:br>
            <a:endParaRPr lang="en-IN" dirty="0"/>
          </a:p>
        </p:txBody>
      </p:sp>
      <p:sp>
        <p:nvSpPr>
          <p:cNvPr id="3" name="Content Placeholder 2">
            <a:extLst>
              <a:ext uri="{FF2B5EF4-FFF2-40B4-BE49-F238E27FC236}">
                <a16:creationId xmlns:a16="http://schemas.microsoft.com/office/drawing/2014/main" id="{AD584BB2-BF8A-4543-91B7-008D14B216ED}"/>
              </a:ext>
            </a:extLst>
          </p:cNvPr>
          <p:cNvSpPr>
            <a:spLocks noGrp="1"/>
          </p:cNvSpPr>
          <p:nvPr>
            <p:ph idx="1"/>
          </p:nvPr>
        </p:nvSpPr>
        <p:spPr>
          <a:xfrm>
            <a:off x="680321" y="5023835"/>
            <a:ext cx="10434147" cy="912354"/>
          </a:xfrm>
        </p:spPr>
        <p:txBody>
          <a:bodyPr/>
          <a:lstStyle/>
          <a:p>
            <a:r>
              <a:rPr lang="en-IN" dirty="0">
                <a:cs typeface="Calibri"/>
              </a:rPr>
              <a:t>We observe that Random forest classifier is giving is best results so we save it as our final model.</a:t>
            </a:r>
            <a:endParaRPr lang="en-IN" dirty="0"/>
          </a:p>
        </p:txBody>
      </p:sp>
      <p:pic>
        <p:nvPicPr>
          <p:cNvPr id="4" name="Picture 3">
            <a:extLst>
              <a:ext uri="{FF2B5EF4-FFF2-40B4-BE49-F238E27FC236}">
                <a16:creationId xmlns:a16="http://schemas.microsoft.com/office/drawing/2014/main" id="{4918E79A-D0CD-4786-9BC8-4BF19621B711}"/>
              </a:ext>
            </a:extLst>
          </p:cNvPr>
          <p:cNvPicPr>
            <a:picLocks noChangeAspect="1"/>
          </p:cNvPicPr>
          <p:nvPr/>
        </p:nvPicPr>
        <p:blipFill>
          <a:blip r:embed="rId2"/>
          <a:stretch>
            <a:fillRect/>
          </a:stretch>
        </p:blipFill>
        <p:spPr>
          <a:xfrm>
            <a:off x="850006" y="2163650"/>
            <a:ext cx="9613861" cy="2704563"/>
          </a:xfrm>
          <a:prstGeom prst="rect">
            <a:avLst/>
          </a:prstGeom>
        </p:spPr>
      </p:pic>
    </p:spTree>
    <p:extLst>
      <p:ext uri="{BB962C8B-B14F-4D97-AF65-F5344CB8AC3E}">
        <p14:creationId xmlns:p14="http://schemas.microsoft.com/office/powerpoint/2010/main" val="11075912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9DBE5-1045-4C06-8BB3-DE0BF9B12118}"/>
              </a:ext>
            </a:extLst>
          </p:cNvPr>
          <p:cNvSpPr>
            <a:spLocks noGrp="1"/>
          </p:cNvSpPr>
          <p:nvPr>
            <p:ph type="title"/>
          </p:nvPr>
        </p:nvSpPr>
        <p:spPr/>
        <p:txBody>
          <a:bodyPr/>
          <a:lstStyle/>
          <a:p>
            <a:r>
              <a:rPr lang="en-US" b="1" dirty="0">
                <a:cs typeface="Calibri Light"/>
              </a:rPr>
              <a:t>Finalized Model</a:t>
            </a:r>
            <a:endParaRPr lang="en-IN" dirty="0"/>
          </a:p>
        </p:txBody>
      </p:sp>
      <p:sp>
        <p:nvSpPr>
          <p:cNvPr id="3" name="Content Placeholder 2">
            <a:extLst>
              <a:ext uri="{FF2B5EF4-FFF2-40B4-BE49-F238E27FC236}">
                <a16:creationId xmlns:a16="http://schemas.microsoft.com/office/drawing/2014/main" id="{385B24FB-DD7F-4BBF-A0E5-B6FD67B5CA9D}"/>
              </a:ext>
            </a:extLst>
          </p:cNvPr>
          <p:cNvSpPr>
            <a:spLocks noGrp="1"/>
          </p:cNvSpPr>
          <p:nvPr>
            <p:ph idx="1"/>
          </p:nvPr>
        </p:nvSpPr>
        <p:spPr>
          <a:xfrm>
            <a:off x="575307" y="5177307"/>
            <a:ext cx="9613861" cy="1532688"/>
          </a:xfrm>
        </p:spPr>
        <p:txBody>
          <a:bodyPr>
            <a:normAutofit lnSpcReduction="10000"/>
          </a:bodyPr>
          <a:lstStyle/>
          <a:p>
            <a:pPr marL="0" indent="0">
              <a:buNone/>
            </a:pPr>
            <a:endParaRPr lang="en-US" dirty="0"/>
          </a:p>
          <a:p>
            <a:pPr marL="0" indent="0">
              <a:buNone/>
            </a:pPr>
            <a:r>
              <a:rPr lang="en-IN" dirty="0">
                <a:ea typeface="+mn-lt"/>
                <a:cs typeface="+mn-lt"/>
              </a:rPr>
              <a:t>We interpreted that Random forest classifier model was giving us the best results with the accuracy score of 79.72 and </a:t>
            </a:r>
            <a:r>
              <a:rPr lang="en-IN" dirty="0" err="1">
                <a:ea typeface="+mn-lt"/>
                <a:cs typeface="+mn-lt"/>
              </a:rPr>
              <a:t>comparitively</a:t>
            </a:r>
            <a:r>
              <a:rPr lang="en-IN" dirty="0">
                <a:ea typeface="+mn-lt"/>
                <a:cs typeface="+mn-lt"/>
              </a:rPr>
              <a:t> better f1-score so we saved it as our final model.</a:t>
            </a:r>
          </a:p>
          <a:p>
            <a:endParaRPr lang="en-IN" dirty="0"/>
          </a:p>
        </p:txBody>
      </p:sp>
      <p:pic>
        <p:nvPicPr>
          <p:cNvPr id="5" name="Picture 4">
            <a:extLst>
              <a:ext uri="{FF2B5EF4-FFF2-40B4-BE49-F238E27FC236}">
                <a16:creationId xmlns:a16="http://schemas.microsoft.com/office/drawing/2014/main" id="{F9B7C3BD-5E38-40CF-B57E-60C0D5921803}"/>
              </a:ext>
            </a:extLst>
          </p:cNvPr>
          <p:cNvPicPr>
            <a:picLocks noChangeAspect="1"/>
          </p:cNvPicPr>
          <p:nvPr/>
        </p:nvPicPr>
        <p:blipFill>
          <a:blip r:embed="rId2"/>
          <a:stretch>
            <a:fillRect/>
          </a:stretch>
        </p:blipFill>
        <p:spPr>
          <a:xfrm>
            <a:off x="94245" y="2033891"/>
            <a:ext cx="6033852" cy="3310841"/>
          </a:xfrm>
          <a:prstGeom prst="rect">
            <a:avLst/>
          </a:prstGeom>
        </p:spPr>
      </p:pic>
      <p:pic>
        <p:nvPicPr>
          <p:cNvPr id="6" name="Picture 5">
            <a:extLst>
              <a:ext uri="{FF2B5EF4-FFF2-40B4-BE49-F238E27FC236}">
                <a16:creationId xmlns:a16="http://schemas.microsoft.com/office/drawing/2014/main" id="{A220FE57-AEEE-4F5D-AFD5-6A7DC3A3A23E}"/>
              </a:ext>
            </a:extLst>
          </p:cNvPr>
          <p:cNvPicPr>
            <a:picLocks noChangeAspect="1"/>
          </p:cNvPicPr>
          <p:nvPr/>
        </p:nvPicPr>
        <p:blipFill>
          <a:blip r:embed="rId3"/>
          <a:stretch>
            <a:fillRect/>
          </a:stretch>
        </p:blipFill>
        <p:spPr>
          <a:xfrm>
            <a:off x="6482164" y="2125014"/>
            <a:ext cx="5336803" cy="3219717"/>
          </a:xfrm>
          <a:prstGeom prst="rect">
            <a:avLst/>
          </a:prstGeom>
        </p:spPr>
      </p:pic>
    </p:spTree>
    <p:extLst>
      <p:ext uri="{BB962C8B-B14F-4D97-AF65-F5344CB8AC3E}">
        <p14:creationId xmlns:p14="http://schemas.microsoft.com/office/powerpoint/2010/main" val="38404465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B28B43-1831-403C-8477-7557610606C4}"/>
              </a:ext>
            </a:extLst>
          </p:cNvPr>
          <p:cNvSpPr>
            <a:spLocks noGrp="1"/>
          </p:cNvSpPr>
          <p:nvPr>
            <p:ph type="title"/>
          </p:nvPr>
        </p:nvSpPr>
        <p:spPr/>
        <p:txBody>
          <a:bodyPr/>
          <a:lstStyle/>
          <a:p>
            <a:r>
              <a:rPr lang="en-US" b="1" dirty="0">
                <a:cs typeface="Calibri Light"/>
              </a:rPr>
              <a:t>Conclusion</a:t>
            </a:r>
            <a:endParaRPr lang="en-IN" dirty="0"/>
          </a:p>
        </p:txBody>
      </p:sp>
      <p:sp>
        <p:nvSpPr>
          <p:cNvPr id="3" name="Content Placeholder 2">
            <a:extLst>
              <a:ext uri="{FF2B5EF4-FFF2-40B4-BE49-F238E27FC236}">
                <a16:creationId xmlns:a16="http://schemas.microsoft.com/office/drawing/2014/main" id="{9076CB40-865C-4EE4-8941-CB036EE97929}"/>
              </a:ext>
            </a:extLst>
          </p:cNvPr>
          <p:cNvSpPr>
            <a:spLocks noGrp="1"/>
          </p:cNvSpPr>
          <p:nvPr>
            <p:ph idx="1"/>
          </p:nvPr>
        </p:nvSpPr>
        <p:spPr/>
        <p:txBody>
          <a:bodyPr/>
          <a:lstStyle/>
          <a:p>
            <a:r>
              <a:rPr lang="en-IN" dirty="0">
                <a:ea typeface="+mn-lt"/>
                <a:cs typeface="+mn-lt"/>
              </a:rPr>
              <a:t>In this project we have tried to detect the Ratings in commercial websites on a scale of 1 to 5 on the basis of the reviews given by the users. We made use of natural language processing and machine learning algorithms in order to do so. We interpreted that Random forest classifier model is giving us best results.</a:t>
            </a:r>
            <a:endParaRPr lang="en-US" dirty="0"/>
          </a:p>
          <a:p>
            <a:endParaRPr lang="en-IN" dirty="0"/>
          </a:p>
        </p:txBody>
      </p:sp>
    </p:spTree>
    <p:extLst>
      <p:ext uri="{BB962C8B-B14F-4D97-AF65-F5344CB8AC3E}">
        <p14:creationId xmlns:p14="http://schemas.microsoft.com/office/powerpoint/2010/main" val="7374384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F7A30-1646-4ED0-B46D-511E391015D8}"/>
              </a:ext>
            </a:extLst>
          </p:cNvPr>
          <p:cNvSpPr>
            <a:spLocks noGrp="1"/>
          </p:cNvSpPr>
          <p:nvPr>
            <p:ph type="title"/>
          </p:nvPr>
        </p:nvSpPr>
        <p:spPr>
          <a:xfrm>
            <a:off x="104104" y="850006"/>
            <a:ext cx="6361090" cy="815995"/>
          </a:xfrm>
        </p:spPr>
        <p:txBody>
          <a:bodyPr/>
          <a:lstStyle/>
          <a:p>
            <a:r>
              <a:rPr lang="en-GB" dirty="0"/>
              <a:t>Problem Statement</a:t>
            </a:r>
            <a:endParaRPr lang="en-IN" dirty="0"/>
          </a:p>
        </p:txBody>
      </p:sp>
      <p:sp>
        <p:nvSpPr>
          <p:cNvPr id="3" name="Content Placeholder 2">
            <a:extLst>
              <a:ext uri="{FF2B5EF4-FFF2-40B4-BE49-F238E27FC236}">
                <a16:creationId xmlns:a16="http://schemas.microsoft.com/office/drawing/2014/main" id="{C5E808EC-F093-41B3-AA2C-CDF9FE3420BC}"/>
              </a:ext>
            </a:extLst>
          </p:cNvPr>
          <p:cNvSpPr>
            <a:spLocks noGrp="1"/>
          </p:cNvSpPr>
          <p:nvPr>
            <p:ph idx="1"/>
          </p:nvPr>
        </p:nvSpPr>
        <p:spPr>
          <a:xfrm>
            <a:off x="104105" y="2139518"/>
            <a:ext cx="11911884" cy="4261281"/>
          </a:xfrm>
        </p:spPr>
        <p:txBody>
          <a:bodyPr>
            <a:normAutofit/>
          </a:bodyPr>
          <a:lstStyle/>
          <a:p>
            <a:pPr marL="0" indent="0" algn="just">
              <a:buNone/>
            </a:pPr>
            <a:r>
              <a:rPr lang="en-IN" sz="2800" dirty="0">
                <a:ea typeface="+mn-lt"/>
                <a:cs typeface="+mn-lt"/>
              </a:rPr>
              <a:t>We have a client who has a website where people write different </a:t>
            </a:r>
            <a:r>
              <a:rPr lang="en-US" sz="2800" dirty="0">
                <a:ea typeface="+mn-lt"/>
                <a:cs typeface="+mn-lt"/>
              </a:rPr>
              <a:t> </a:t>
            </a:r>
            <a:r>
              <a:rPr lang="en-IN" sz="2800" dirty="0">
                <a:ea typeface="+mn-lt"/>
                <a:cs typeface="+mn-lt"/>
              </a:rPr>
              <a:t>reviews for technical products. Now they are adding a new feature </a:t>
            </a:r>
            <a:r>
              <a:rPr lang="en-US" sz="2800" dirty="0">
                <a:ea typeface="+mn-lt"/>
                <a:cs typeface="+mn-lt"/>
              </a:rPr>
              <a:t> </a:t>
            </a:r>
            <a:r>
              <a:rPr lang="en-IN" sz="2800" dirty="0">
                <a:ea typeface="+mn-lt"/>
                <a:cs typeface="+mn-lt"/>
              </a:rPr>
              <a:t>to their website i.e. The reviewer will have to add stars(rating) as </a:t>
            </a:r>
            <a:r>
              <a:rPr lang="en-US" sz="2800" dirty="0">
                <a:ea typeface="+mn-lt"/>
                <a:cs typeface="+mn-lt"/>
              </a:rPr>
              <a:t> </a:t>
            </a:r>
            <a:r>
              <a:rPr lang="en-IN" sz="2800" dirty="0">
                <a:ea typeface="+mn-lt"/>
                <a:cs typeface="+mn-lt"/>
              </a:rPr>
              <a:t>well with the review. The rating is out 5 stars and it only has 5 </a:t>
            </a:r>
            <a:r>
              <a:rPr lang="en-US" sz="2800" dirty="0">
                <a:ea typeface="+mn-lt"/>
                <a:cs typeface="+mn-lt"/>
              </a:rPr>
              <a:t> </a:t>
            </a:r>
            <a:r>
              <a:rPr lang="en-IN" sz="2800" dirty="0">
                <a:ea typeface="+mn-lt"/>
                <a:cs typeface="+mn-lt"/>
              </a:rPr>
              <a:t>options available 1 star, 2 stars, 3 stars, 4 stars, 5 stars. Now they </a:t>
            </a:r>
            <a:r>
              <a:rPr lang="en-US" sz="2800" dirty="0">
                <a:ea typeface="+mn-lt"/>
                <a:cs typeface="+mn-lt"/>
              </a:rPr>
              <a:t> </a:t>
            </a:r>
            <a:r>
              <a:rPr lang="en-IN" sz="2800" dirty="0">
                <a:ea typeface="+mn-lt"/>
                <a:cs typeface="+mn-lt"/>
              </a:rPr>
              <a:t>want to predict ratings for the reviews which </a:t>
            </a:r>
            <a:r>
              <a:rPr lang="en-IN" sz="2800">
                <a:ea typeface="+mn-lt"/>
                <a:cs typeface="+mn-lt"/>
              </a:rPr>
              <a:t>were written </a:t>
            </a:r>
            <a:r>
              <a:rPr lang="en-IN" sz="2800" dirty="0">
                <a:ea typeface="+mn-lt"/>
                <a:cs typeface="+mn-lt"/>
              </a:rPr>
              <a:t>in the </a:t>
            </a:r>
            <a:r>
              <a:rPr lang="en-US" sz="2800" dirty="0">
                <a:ea typeface="+mn-lt"/>
                <a:cs typeface="+mn-lt"/>
              </a:rPr>
              <a:t> </a:t>
            </a:r>
            <a:r>
              <a:rPr lang="en-IN" sz="2800" dirty="0">
                <a:ea typeface="+mn-lt"/>
                <a:cs typeface="+mn-lt"/>
              </a:rPr>
              <a:t>past and they don’t have rating. So we, we have to build </a:t>
            </a:r>
            <a:r>
              <a:rPr lang="en-US" sz="2800" dirty="0">
                <a:ea typeface="+mn-lt"/>
                <a:cs typeface="+mn-lt"/>
              </a:rPr>
              <a:t> </a:t>
            </a:r>
            <a:r>
              <a:rPr lang="en-IN" sz="2800" dirty="0">
                <a:ea typeface="+mn-lt"/>
                <a:cs typeface="+mn-lt"/>
              </a:rPr>
              <a:t>an application which can predict the rating by seeing the review.</a:t>
            </a:r>
            <a:endParaRPr lang="en-US" sz="2800" dirty="0">
              <a:ea typeface="+mn-lt"/>
              <a:cs typeface="+mn-lt"/>
            </a:endParaRPr>
          </a:p>
          <a:p>
            <a:endParaRPr lang="en-US" sz="2800" dirty="0"/>
          </a:p>
          <a:p>
            <a:endParaRPr lang="en-IN" dirty="0"/>
          </a:p>
        </p:txBody>
      </p:sp>
    </p:spTree>
    <p:extLst>
      <p:ext uri="{BB962C8B-B14F-4D97-AF65-F5344CB8AC3E}">
        <p14:creationId xmlns:p14="http://schemas.microsoft.com/office/powerpoint/2010/main" val="41783719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6F28A-D55A-4D44-9750-9045EB136A29}"/>
              </a:ext>
            </a:extLst>
          </p:cNvPr>
          <p:cNvSpPr>
            <a:spLocks noGrp="1"/>
          </p:cNvSpPr>
          <p:nvPr>
            <p:ph type="title"/>
          </p:nvPr>
        </p:nvSpPr>
        <p:spPr>
          <a:xfrm>
            <a:off x="38494" y="921811"/>
            <a:ext cx="5448757" cy="778446"/>
          </a:xfrm>
        </p:spPr>
        <p:txBody>
          <a:bodyPr>
            <a:normAutofit fontScale="90000"/>
          </a:bodyPr>
          <a:lstStyle/>
          <a:p>
            <a:r>
              <a:rPr lang="en-IN" b="1" dirty="0">
                <a:latin typeface="Calibri"/>
                <a:cs typeface="Calibri"/>
              </a:rPr>
              <a:t>EDA steps and Visualization </a:t>
            </a:r>
            <a:r>
              <a:rPr lang="en-GB" dirty="0"/>
              <a:t>:</a:t>
            </a:r>
            <a:endParaRPr lang="en-IN" dirty="0"/>
          </a:p>
        </p:txBody>
      </p:sp>
      <p:sp>
        <p:nvSpPr>
          <p:cNvPr id="3" name="Content Placeholder 2">
            <a:extLst>
              <a:ext uri="{FF2B5EF4-FFF2-40B4-BE49-F238E27FC236}">
                <a16:creationId xmlns:a16="http://schemas.microsoft.com/office/drawing/2014/main" id="{816A0255-DF1C-4D7C-834B-FC4F5ED693F9}"/>
              </a:ext>
            </a:extLst>
          </p:cNvPr>
          <p:cNvSpPr>
            <a:spLocks noGrp="1"/>
          </p:cNvSpPr>
          <p:nvPr>
            <p:ph idx="1"/>
          </p:nvPr>
        </p:nvSpPr>
        <p:spPr>
          <a:xfrm>
            <a:off x="680320" y="6091707"/>
            <a:ext cx="9613861" cy="527062"/>
          </a:xfrm>
        </p:spPr>
        <p:txBody>
          <a:bodyPr>
            <a:normAutofit/>
          </a:bodyPr>
          <a:lstStyle/>
          <a:p>
            <a:pPr marL="0" indent="0">
              <a:buNone/>
            </a:pPr>
            <a:r>
              <a:rPr lang="en-IN" dirty="0">
                <a:ea typeface="+mn-lt"/>
                <a:cs typeface="+mn-lt"/>
              </a:rPr>
              <a:t>Rating 1 and </a:t>
            </a:r>
            <a:r>
              <a:rPr lang="en-IN" dirty="0" err="1">
                <a:ea typeface="+mn-lt"/>
                <a:cs typeface="+mn-lt"/>
              </a:rPr>
              <a:t>and</a:t>
            </a:r>
            <a:r>
              <a:rPr lang="en-IN" dirty="0">
                <a:ea typeface="+mn-lt"/>
                <a:cs typeface="+mn-lt"/>
              </a:rPr>
              <a:t> Rating 2 distribution after cleaning the reviews:</a:t>
            </a:r>
          </a:p>
          <a:p>
            <a:pPr marL="0" indent="0">
              <a:buNone/>
            </a:pPr>
            <a:endParaRPr lang="en-IN" dirty="0"/>
          </a:p>
        </p:txBody>
      </p:sp>
      <p:pic>
        <p:nvPicPr>
          <p:cNvPr id="4" name="Picture 3">
            <a:extLst>
              <a:ext uri="{FF2B5EF4-FFF2-40B4-BE49-F238E27FC236}">
                <a16:creationId xmlns:a16="http://schemas.microsoft.com/office/drawing/2014/main" id="{7783086A-F3B2-4314-9E58-05A02C79AF74}"/>
              </a:ext>
            </a:extLst>
          </p:cNvPr>
          <p:cNvPicPr>
            <a:picLocks noChangeAspect="1"/>
          </p:cNvPicPr>
          <p:nvPr/>
        </p:nvPicPr>
        <p:blipFill>
          <a:blip r:embed="rId2"/>
          <a:stretch>
            <a:fillRect/>
          </a:stretch>
        </p:blipFill>
        <p:spPr>
          <a:xfrm>
            <a:off x="2183506" y="2047741"/>
            <a:ext cx="5867400" cy="3888448"/>
          </a:xfrm>
          <a:prstGeom prst="rect">
            <a:avLst/>
          </a:prstGeom>
        </p:spPr>
      </p:pic>
    </p:spTree>
    <p:extLst>
      <p:ext uri="{BB962C8B-B14F-4D97-AF65-F5344CB8AC3E}">
        <p14:creationId xmlns:p14="http://schemas.microsoft.com/office/powerpoint/2010/main" val="22378195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4B5EA2E-9DFE-4CC1-8D48-8EE606DA0D15}"/>
              </a:ext>
            </a:extLst>
          </p:cNvPr>
          <p:cNvSpPr>
            <a:spLocks noGrp="1"/>
          </p:cNvSpPr>
          <p:nvPr>
            <p:ph idx="1"/>
          </p:nvPr>
        </p:nvSpPr>
        <p:spPr>
          <a:xfrm>
            <a:off x="689923" y="6050204"/>
            <a:ext cx="10554574" cy="594304"/>
          </a:xfrm>
        </p:spPr>
        <p:txBody>
          <a:bodyPr>
            <a:normAutofit/>
          </a:bodyPr>
          <a:lstStyle/>
          <a:p>
            <a:r>
              <a:rPr lang="en-IN" dirty="0">
                <a:ea typeface="+mn-lt"/>
                <a:cs typeface="+mn-lt"/>
              </a:rPr>
              <a:t>Rating 3 and </a:t>
            </a:r>
            <a:r>
              <a:rPr lang="en-IN" dirty="0" err="1">
                <a:ea typeface="+mn-lt"/>
                <a:cs typeface="+mn-lt"/>
              </a:rPr>
              <a:t>and</a:t>
            </a:r>
            <a:r>
              <a:rPr lang="en-IN" dirty="0">
                <a:ea typeface="+mn-lt"/>
                <a:cs typeface="+mn-lt"/>
              </a:rPr>
              <a:t> Rating 4 distribution after cleaning the reviews:</a:t>
            </a:r>
            <a:endParaRPr lang="en-IN" dirty="0"/>
          </a:p>
        </p:txBody>
      </p:sp>
      <p:pic>
        <p:nvPicPr>
          <p:cNvPr id="4" name="Picture 3">
            <a:extLst>
              <a:ext uri="{FF2B5EF4-FFF2-40B4-BE49-F238E27FC236}">
                <a16:creationId xmlns:a16="http://schemas.microsoft.com/office/drawing/2014/main" id="{EAA56607-018D-4FC8-BE94-1D72EEB150D9}"/>
              </a:ext>
            </a:extLst>
          </p:cNvPr>
          <p:cNvPicPr>
            <a:picLocks noChangeAspect="1"/>
          </p:cNvPicPr>
          <p:nvPr/>
        </p:nvPicPr>
        <p:blipFill>
          <a:blip r:embed="rId2"/>
          <a:stretch>
            <a:fillRect/>
          </a:stretch>
        </p:blipFill>
        <p:spPr>
          <a:xfrm>
            <a:off x="2588654" y="2009103"/>
            <a:ext cx="6439435" cy="4046575"/>
          </a:xfrm>
          <a:prstGeom prst="rect">
            <a:avLst/>
          </a:prstGeom>
        </p:spPr>
      </p:pic>
      <p:sp>
        <p:nvSpPr>
          <p:cNvPr id="5" name="TextBox 4">
            <a:extLst>
              <a:ext uri="{FF2B5EF4-FFF2-40B4-BE49-F238E27FC236}">
                <a16:creationId xmlns:a16="http://schemas.microsoft.com/office/drawing/2014/main" id="{531F58C5-BC1A-4EF6-9DB5-DBECB6A2DD23}"/>
              </a:ext>
            </a:extLst>
          </p:cNvPr>
          <p:cNvSpPr txBox="1"/>
          <p:nvPr/>
        </p:nvSpPr>
        <p:spPr>
          <a:xfrm>
            <a:off x="553792" y="991673"/>
            <a:ext cx="7495504" cy="369332"/>
          </a:xfrm>
          <a:prstGeom prst="rect">
            <a:avLst/>
          </a:prstGeom>
          <a:noFill/>
        </p:spPr>
        <p:txBody>
          <a:bodyPr wrap="square" rtlCol="0">
            <a:spAutoFit/>
          </a:bodyPr>
          <a:lstStyle/>
          <a:p>
            <a:r>
              <a:rPr lang="en-US" dirty="0"/>
              <a:t>Visualization Continues…..</a:t>
            </a:r>
            <a:endParaRPr lang="en-IN" dirty="0"/>
          </a:p>
        </p:txBody>
      </p:sp>
    </p:spTree>
    <p:extLst>
      <p:ext uri="{BB962C8B-B14F-4D97-AF65-F5344CB8AC3E}">
        <p14:creationId xmlns:p14="http://schemas.microsoft.com/office/powerpoint/2010/main" val="1648666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C811DD3-67C3-4738-83CB-EE503B52BC9F}"/>
              </a:ext>
            </a:extLst>
          </p:cNvPr>
          <p:cNvSpPr>
            <a:spLocks noGrp="1"/>
          </p:cNvSpPr>
          <p:nvPr>
            <p:ph idx="1"/>
          </p:nvPr>
        </p:nvSpPr>
        <p:spPr>
          <a:xfrm>
            <a:off x="353727" y="6233645"/>
            <a:ext cx="10614451" cy="374458"/>
          </a:xfrm>
        </p:spPr>
        <p:txBody>
          <a:bodyPr>
            <a:normAutofit fontScale="92500" lnSpcReduction="10000"/>
          </a:bodyPr>
          <a:lstStyle/>
          <a:p>
            <a:r>
              <a:rPr lang="en-IN" dirty="0"/>
              <a:t>Rating 1 and Rating 5 distribution after cleaning reviews:</a:t>
            </a:r>
            <a:r>
              <a:rPr lang="en-US" dirty="0">
                <a:cs typeface="Calibri"/>
              </a:rPr>
              <a:t> </a:t>
            </a:r>
          </a:p>
          <a:p>
            <a:endParaRPr lang="en-IN" dirty="0"/>
          </a:p>
        </p:txBody>
      </p:sp>
      <p:pic>
        <p:nvPicPr>
          <p:cNvPr id="6" name="Picture 5">
            <a:extLst>
              <a:ext uri="{FF2B5EF4-FFF2-40B4-BE49-F238E27FC236}">
                <a16:creationId xmlns:a16="http://schemas.microsoft.com/office/drawing/2014/main" id="{5A93CC07-9269-4302-A08C-9A71C7735481}"/>
              </a:ext>
            </a:extLst>
          </p:cNvPr>
          <p:cNvPicPr>
            <a:picLocks noChangeAspect="1"/>
          </p:cNvPicPr>
          <p:nvPr/>
        </p:nvPicPr>
        <p:blipFill>
          <a:blip r:embed="rId2"/>
          <a:stretch>
            <a:fillRect/>
          </a:stretch>
        </p:blipFill>
        <p:spPr>
          <a:xfrm>
            <a:off x="2481798" y="1957589"/>
            <a:ext cx="5476875" cy="4276056"/>
          </a:xfrm>
          <a:prstGeom prst="rect">
            <a:avLst/>
          </a:prstGeom>
        </p:spPr>
      </p:pic>
      <p:sp>
        <p:nvSpPr>
          <p:cNvPr id="8" name="TextBox 7">
            <a:extLst>
              <a:ext uri="{FF2B5EF4-FFF2-40B4-BE49-F238E27FC236}">
                <a16:creationId xmlns:a16="http://schemas.microsoft.com/office/drawing/2014/main" id="{D1D9C94A-84B5-4715-8187-235CA0B2EFC6}"/>
              </a:ext>
            </a:extLst>
          </p:cNvPr>
          <p:cNvSpPr txBox="1"/>
          <p:nvPr/>
        </p:nvSpPr>
        <p:spPr>
          <a:xfrm>
            <a:off x="553792" y="991673"/>
            <a:ext cx="7495504" cy="369332"/>
          </a:xfrm>
          <a:prstGeom prst="rect">
            <a:avLst/>
          </a:prstGeom>
          <a:noFill/>
        </p:spPr>
        <p:txBody>
          <a:bodyPr wrap="square" rtlCol="0">
            <a:spAutoFit/>
          </a:bodyPr>
          <a:lstStyle/>
          <a:p>
            <a:r>
              <a:rPr lang="en-US" dirty="0"/>
              <a:t>Visualization Continues…..</a:t>
            </a:r>
            <a:endParaRPr lang="en-IN" dirty="0"/>
          </a:p>
        </p:txBody>
      </p:sp>
    </p:spTree>
    <p:extLst>
      <p:ext uri="{BB962C8B-B14F-4D97-AF65-F5344CB8AC3E}">
        <p14:creationId xmlns:p14="http://schemas.microsoft.com/office/powerpoint/2010/main" val="14580779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1DD6C04-6E99-449D-BBDB-DEC0DD51885C}"/>
              </a:ext>
            </a:extLst>
          </p:cNvPr>
          <p:cNvSpPr>
            <a:spLocks noGrp="1"/>
          </p:cNvSpPr>
          <p:nvPr>
            <p:ph idx="1"/>
          </p:nvPr>
        </p:nvSpPr>
        <p:spPr>
          <a:xfrm>
            <a:off x="570573" y="6091706"/>
            <a:ext cx="10554574" cy="631065"/>
          </a:xfrm>
        </p:spPr>
        <p:txBody>
          <a:bodyPr>
            <a:normAutofit/>
          </a:bodyPr>
          <a:lstStyle/>
          <a:p>
            <a:r>
              <a:rPr lang="en-IN" dirty="0"/>
              <a:t>Getting sense of review Loud words in Rating 1:</a:t>
            </a:r>
            <a:r>
              <a:rPr lang="en-US" dirty="0">
                <a:cs typeface="Calibri"/>
              </a:rPr>
              <a:t> </a:t>
            </a:r>
          </a:p>
          <a:p>
            <a:endParaRPr lang="en-IN" dirty="0"/>
          </a:p>
        </p:txBody>
      </p:sp>
      <p:pic>
        <p:nvPicPr>
          <p:cNvPr id="6" name="Picture 5">
            <a:extLst>
              <a:ext uri="{FF2B5EF4-FFF2-40B4-BE49-F238E27FC236}">
                <a16:creationId xmlns:a16="http://schemas.microsoft.com/office/drawing/2014/main" id="{69E3F4A0-A074-486A-B4D4-113E86A99C49}"/>
              </a:ext>
            </a:extLst>
          </p:cNvPr>
          <p:cNvPicPr>
            <a:picLocks noChangeAspect="1"/>
          </p:cNvPicPr>
          <p:nvPr/>
        </p:nvPicPr>
        <p:blipFill>
          <a:blip r:embed="rId2"/>
          <a:stretch>
            <a:fillRect/>
          </a:stretch>
        </p:blipFill>
        <p:spPr>
          <a:xfrm>
            <a:off x="1754344" y="2009104"/>
            <a:ext cx="6648450" cy="3954820"/>
          </a:xfrm>
          <a:prstGeom prst="rect">
            <a:avLst/>
          </a:prstGeom>
        </p:spPr>
      </p:pic>
      <p:sp>
        <p:nvSpPr>
          <p:cNvPr id="7" name="TextBox 6">
            <a:extLst>
              <a:ext uri="{FF2B5EF4-FFF2-40B4-BE49-F238E27FC236}">
                <a16:creationId xmlns:a16="http://schemas.microsoft.com/office/drawing/2014/main" id="{D3C23552-25E7-49FF-959D-ED59EA06C741}"/>
              </a:ext>
            </a:extLst>
          </p:cNvPr>
          <p:cNvSpPr txBox="1"/>
          <p:nvPr/>
        </p:nvSpPr>
        <p:spPr>
          <a:xfrm>
            <a:off x="553792" y="991673"/>
            <a:ext cx="7495504" cy="369332"/>
          </a:xfrm>
          <a:prstGeom prst="rect">
            <a:avLst/>
          </a:prstGeom>
          <a:noFill/>
        </p:spPr>
        <p:txBody>
          <a:bodyPr wrap="square" rtlCol="0">
            <a:spAutoFit/>
          </a:bodyPr>
          <a:lstStyle/>
          <a:p>
            <a:r>
              <a:rPr lang="en-US" dirty="0"/>
              <a:t>Visualization Continues…..</a:t>
            </a:r>
            <a:endParaRPr lang="en-IN" dirty="0"/>
          </a:p>
        </p:txBody>
      </p:sp>
    </p:spTree>
    <p:extLst>
      <p:ext uri="{BB962C8B-B14F-4D97-AF65-F5344CB8AC3E}">
        <p14:creationId xmlns:p14="http://schemas.microsoft.com/office/powerpoint/2010/main" val="13647431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946B493-48E2-4768-9EEE-FA9011757FC8}"/>
              </a:ext>
            </a:extLst>
          </p:cNvPr>
          <p:cNvSpPr>
            <a:spLocks noGrp="1"/>
          </p:cNvSpPr>
          <p:nvPr>
            <p:ph idx="1"/>
          </p:nvPr>
        </p:nvSpPr>
        <p:spPr>
          <a:xfrm>
            <a:off x="197086" y="6272010"/>
            <a:ext cx="11239354" cy="425003"/>
          </a:xfrm>
        </p:spPr>
        <p:txBody>
          <a:bodyPr>
            <a:normAutofit/>
          </a:bodyPr>
          <a:lstStyle/>
          <a:p>
            <a:r>
              <a:rPr lang="en-IN" dirty="0"/>
              <a:t>Getting sense of review Loud words in Rating 2:</a:t>
            </a:r>
            <a:endParaRPr lang="en-US" dirty="0">
              <a:cs typeface="Calibri"/>
            </a:endParaRPr>
          </a:p>
          <a:p>
            <a:endParaRPr lang="en-IN" dirty="0"/>
          </a:p>
        </p:txBody>
      </p:sp>
      <p:pic>
        <p:nvPicPr>
          <p:cNvPr id="6" name="Picture 5">
            <a:extLst>
              <a:ext uri="{FF2B5EF4-FFF2-40B4-BE49-F238E27FC236}">
                <a16:creationId xmlns:a16="http://schemas.microsoft.com/office/drawing/2014/main" id="{5C98DB98-1BF3-43DC-8895-9AE034504D70}"/>
              </a:ext>
            </a:extLst>
          </p:cNvPr>
          <p:cNvPicPr>
            <a:picLocks noChangeAspect="1"/>
          </p:cNvPicPr>
          <p:nvPr/>
        </p:nvPicPr>
        <p:blipFill>
          <a:blip r:embed="rId2"/>
          <a:stretch>
            <a:fillRect/>
          </a:stretch>
        </p:blipFill>
        <p:spPr>
          <a:xfrm>
            <a:off x="1811158" y="2009104"/>
            <a:ext cx="6715125" cy="4103195"/>
          </a:xfrm>
          <a:prstGeom prst="rect">
            <a:avLst/>
          </a:prstGeom>
        </p:spPr>
      </p:pic>
      <p:sp>
        <p:nvSpPr>
          <p:cNvPr id="7" name="TextBox 6">
            <a:extLst>
              <a:ext uri="{FF2B5EF4-FFF2-40B4-BE49-F238E27FC236}">
                <a16:creationId xmlns:a16="http://schemas.microsoft.com/office/drawing/2014/main" id="{B10476FC-1CAF-417D-A76C-E648D20DFB13}"/>
              </a:ext>
            </a:extLst>
          </p:cNvPr>
          <p:cNvSpPr txBox="1"/>
          <p:nvPr/>
        </p:nvSpPr>
        <p:spPr>
          <a:xfrm>
            <a:off x="553792" y="991673"/>
            <a:ext cx="7495504" cy="369332"/>
          </a:xfrm>
          <a:prstGeom prst="rect">
            <a:avLst/>
          </a:prstGeom>
          <a:noFill/>
        </p:spPr>
        <p:txBody>
          <a:bodyPr wrap="square" rtlCol="0">
            <a:spAutoFit/>
          </a:bodyPr>
          <a:lstStyle/>
          <a:p>
            <a:r>
              <a:rPr lang="en-US" dirty="0"/>
              <a:t>Visualization Continues…..</a:t>
            </a:r>
            <a:endParaRPr lang="en-IN" dirty="0"/>
          </a:p>
        </p:txBody>
      </p:sp>
    </p:spTree>
    <p:extLst>
      <p:ext uri="{BB962C8B-B14F-4D97-AF65-F5344CB8AC3E}">
        <p14:creationId xmlns:p14="http://schemas.microsoft.com/office/powerpoint/2010/main" val="16579577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EC80BDE-6766-4AA5-AF36-CFBFF6BA17FA}"/>
              </a:ext>
            </a:extLst>
          </p:cNvPr>
          <p:cNvSpPr>
            <a:spLocks noGrp="1"/>
          </p:cNvSpPr>
          <p:nvPr>
            <p:ph idx="1"/>
          </p:nvPr>
        </p:nvSpPr>
        <p:spPr>
          <a:xfrm>
            <a:off x="641684" y="6220496"/>
            <a:ext cx="9613861" cy="501304"/>
          </a:xfrm>
        </p:spPr>
        <p:txBody>
          <a:bodyPr/>
          <a:lstStyle/>
          <a:p>
            <a:r>
              <a:rPr lang="en-IN" dirty="0"/>
              <a:t>Getting sense of review Loud words in Rating 3:</a:t>
            </a:r>
          </a:p>
        </p:txBody>
      </p:sp>
      <p:pic>
        <p:nvPicPr>
          <p:cNvPr id="4" name="Picture 3">
            <a:extLst>
              <a:ext uri="{FF2B5EF4-FFF2-40B4-BE49-F238E27FC236}">
                <a16:creationId xmlns:a16="http://schemas.microsoft.com/office/drawing/2014/main" id="{BE59B687-0996-4002-841F-6B53A35271E8}"/>
              </a:ext>
            </a:extLst>
          </p:cNvPr>
          <p:cNvPicPr>
            <a:picLocks noChangeAspect="1"/>
          </p:cNvPicPr>
          <p:nvPr/>
        </p:nvPicPr>
        <p:blipFill>
          <a:blip r:embed="rId2"/>
          <a:stretch>
            <a:fillRect/>
          </a:stretch>
        </p:blipFill>
        <p:spPr>
          <a:xfrm>
            <a:off x="2072001" y="2034861"/>
            <a:ext cx="6753225" cy="4004391"/>
          </a:xfrm>
          <a:prstGeom prst="rect">
            <a:avLst/>
          </a:prstGeom>
        </p:spPr>
      </p:pic>
      <p:sp>
        <p:nvSpPr>
          <p:cNvPr id="5" name="TextBox 4">
            <a:extLst>
              <a:ext uri="{FF2B5EF4-FFF2-40B4-BE49-F238E27FC236}">
                <a16:creationId xmlns:a16="http://schemas.microsoft.com/office/drawing/2014/main" id="{E453FF0A-B036-4BA6-A8A8-619A1351CE75}"/>
              </a:ext>
            </a:extLst>
          </p:cNvPr>
          <p:cNvSpPr txBox="1"/>
          <p:nvPr/>
        </p:nvSpPr>
        <p:spPr>
          <a:xfrm>
            <a:off x="553792" y="991673"/>
            <a:ext cx="7495504" cy="369332"/>
          </a:xfrm>
          <a:prstGeom prst="rect">
            <a:avLst/>
          </a:prstGeom>
          <a:noFill/>
        </p:spPr>
        <p:txBody>
          <a:bodyPr wrap="square" rtlCol="0">
            <a:spAutoFit/>
          </a:bodyPr>
          <a:lstStyle/>
          <a:p>
            <a:r>
              <a:rPr lang="en-US" dirty="0"/>
              <a:t>Visualization Continues…..</a:t>
            </a:r>
            <a:endParaRPr lang="en-IN" dirty="0"/>
          </a:p>
        </p:txBody>
      </p:sp>
    </p:spTree>
    <p:extLst>
      <p:ext uri="{BB962C8B-B14F-4D97-AF65-F5344CB8AC3E}">
        <p14:creationId xmlns:p14="http://schemas.microsoft.com/office/powerpoint/2010/main" val="3207603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00B738E-AFEA-4C49-B082-258CE5B58CA7}"/>
              </a:ext>
            </a:extLst>
          </p:cNvPr>
          <p:cNvSpPr>
            <a:spLocks noGrp="1"/>
          </p:cNvSpPr>
          <p:nvPr>
            <p:ph idx="1"/>
          </p:nvPr>
        </p:nvSpPr>
        <p:spPr>
          <a:xfrm>
            <a:off x="976535" y="6194823"/>
            <a:ext cx="9613861" cy="411152"/>
          </a:xfrm>
        </p:spPr>
        <p:txBody>
          <a:bodyPr>
            <a:normAutofit lnSpcReduction="10000"/>
          </a:bodyPr>
          <a:lstStyle/>
          <a:p>
            <a:r>
              <a:rPr lang="en-IN" dirty="0">
                <a:latin typeface="Calibri"/>
              </a:rPr>
              <a:t>getting sense of review Loud words in Rating 4:</a:t>
            </a:r>
            <a:r>
              <a:rPr lang="en-IN" dirty="0">
                <a:latin typeface="Calibri"/>
                <a:ea typeface="Calibri"/>
                <a:cs typeface="Calibri"/>
              </a:rPr>
              <a:t> </a:t>
            </a:r>
            <a:endParaRPr lang="en-US" dirty="0">
              <a:cs typeface="Calibri"/>
            </a:endParaRPr>
          </a:p>
          <a:p>
            <a:endParaRPr lang="en-IN" dirty="0"/>
          </a:p>
        </p:txBody>
      </p:sp>
      <p:pic>
        <p:nvPicPr>
          <p:cNvPr id="4" name="Picture 3">
            <a:extLst>
              <a:ext uri="{FF2B5EF4-FFF2-40B4-BE49-F238E27FC236}">
                <a16:creationId xmlns:a16="http://schemas.microsoft.com/office/drawing/2014/main" id="{464EE5DA-6E2B-4248-A3C5-07D662071FB1}"/>
              </a:ext>
            </a:extLst>
          </p:cNvPr>
          <p:cNvPicPr>
            <a:picLocks noChangeAspect="1"/>
          </p:cNvPicPr>
          <p:nvPr/>
        </p:nvPicPr>
        <p:blipFill>
          <a:blip r:embed="rId2"/>
          <a:stretch>
            <a:fillRect/>
          </a:stretch>
        </p:blipFill>
        <p:spPr>
          <a:xfrm>
            <a:off x="2301964" y="2021983"/>
            <a:ext cx="6686550" cy="4172840"/>
          </a:xfrm>
          <a:prstGeom prst="rect">
            <a:avLst/>
          </a:prstGeom>
        </p:spPr>
      </p:pic>
      <p:sp>
        <p:nvSpPr>
          <p:cNvPr id="5" name="TextBox 4">
            <a:extLst>
              <a:ext uri="{FF2B5EF4-FFF2-40B4-BE49-F238E27FC236}">
                <a16:creationId xmlns:a16="http://schemas.microsoft.com/office/drawing/2014/main" id="{6D04719D-1FCB-4D7F-AFA3-E3ABBAF1C18B}"/>
              </a:ext>
            </a:extLst>
          </p:cNvPr>
          <p:cNvSpPr txBox="1"/>
          <p:nvPr/>
        </p:nvSpPr>
        <p:spPr>
          <a:xfrm>
            <a:off x="553792" y="991673"/>
            <a:ext cx="7495504" cy="369332"/>
          </a:xfrm>
          <a:prstGeom prst="rect">
            <a:avLst/>
          </a:prstGeom>
          <a:noFill/>
        </p:spPr>
        <p:txBody>
          <a:bodyPr wrap="square" rtlCol="0">
            <a:spAutoFit/>
          </a:bodyPr>
          <a:lstStyle/>
          <a:p>
            <a:r>
              <a:rPr lang="en-US" dirty="0"/>
              <a:t>Visualization Continues…..</a:t>
            </a:r>
            <a:endParaRPr lang="en-IN" dirty="0"/>
          </a:p>
        </p:txBody>
      </p:sp>
    </p:spTree>
    <p:extLst>
      <p:ext uri="{BB962C8B-B14F-4D97-AF65-F5344CB8AC3E}">
        <p14:creationId xmlns:p14="http://schemas.microsoft.com/office/powerpoint/2010/main" val="242454992"/>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TM04033917[[fn=Berlin]]</Template>
  <TotalTime>105</TotalTime>
  <Words>625</Words>
  <Application>Microsoft Office PowerPoint</Application>
  <PresentationFormat>Widescreen</PresentationFormat>
  <Paragraphs>49</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Calibri Light</vt:lpstr>
      <vt:lpstr>Times New Roman</vt:lpstr>
      <vt:lpstr>Trebuchet MS</vt:lpstr>
      <vt:lpstr>Berlin</vt:lpstr>
      <vt:lpstr>RATING PREDICTION PROJECT</vt:lpstr>
      <vt:lpstr>Problem Statement</vt:lpstr>
      <vt:lpstr>EDA steps and Visualization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Data Preprocessing Done</vt:lpstr>
      <vt:lpstr>Preprocessing involved the following steps</vt:lpstr>
      <vt:lpstr>Preprocessing steps continue…..</vt:lpstr>
      <vt:lpstr>Set of assumptions related to the problem under consideration  </vt:lpstr>
      <vt:lpstr>Model Dashboard​ </vt:lpstr>
      <vt:lpstr>Finalized Model</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PUNEET JAWA</dc:creator>
  <cp:lastModifiedBy>PUNEET JAWA</cp:lastModifiedBy>
  <cp:revision>9</cp:revision>
  <dcterms:created xsi:type="dcterms:W3CDTF">2021-11-28T09:33:26Z</dcterms:created>
  <dcterms:modified xsi:type="dcterms:W3CDTF">2022-01-08T22:17:23Z</dcterms:modified>
</cp:coreProperties>
</file>