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8" r:id="rId3"/>
    <p:sldId id="275" r:id="rId4"/>
    <p:sldId id="276" r:id="rId5"/>
    <p:sldId id="277" r:id="rId6"/>
    <p:sldId id="278" r:id="rId7"/>
    <p:sldId id="279" r:id="rId8"/>
    <p:sldId id="281" r:id="rId9"/>
    <p:sldId id="282" r:id="rId10"/>
    <p:sldId id="283" r:id="rId11"/>
    <p:sldId id="284" r:id="rId12"/>
    <p:sldId id="260" r:id="rId13"/>
    <p:sldId id="261" r:id="rId14"/>
    <p:sldId id="262" r:id="rId15"/>
    <p:sldId id="263" r:id="rId16"/>
    <p:sldId id="264" r:id="rId17"/>
    <p:sldId id="272" r:id="rId18"/>
    <p:sldId id="273" r:id="rId19"/>
    <p:sldId id="274" r:id="rId20"/>
    <p:sldId id="285" r:id="rId21"/>
    <p:sldId id="286" r:id="rId22"/>
    <p:sldId id="287" r:id="rId23"/>
    <p:sldId id="288" r:id="rId24"/>
    <p:sldId id="289" r:id="rId25"/>
    <p:sldId id="290" r:id="rId26"/>
    <p:sldId id="265"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13015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92694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50914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8712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582199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7403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281930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34597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9E872E-1D62-4551-B1EE-D77505041E4A}" type="datetimeFigureOut">
              <a:rPr lang="en-IN" smtClean="0"/>
              <a:t>19-02-2022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67741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131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E872E-1D62-4551-B1EE-D77505041E4A}"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92088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87896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E872E-1D62-4551-B1EE-D77505041E4A}"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6791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E872E-1D62-4551-B1EE-D77505041E4A}"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1064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9E872E-1D62-4551-B1EE-D77505041E4A}"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65895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98232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40893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E872E-1D62-4551-B1EE-D77505041E4A}" type="datetimeFigureOut">
              <a:rPr lang="en-IN" smtClean="0"/>
              <a:t>19-02-2022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88875006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22C2-5A0F-4277-AE30-9507E0E8A81B}"/>
              </a:ext>
            </a:extLst>
          </p:cNvPr>
          <p:cNvSpPr>
            <a:spLocks noGrp="1"/>
          </p:cNvSpPr>
          <p:nvPr>
            <p:ph type="ctrTitle"/>
          </p:nvPr>
        </p:nvSpPr>
        <p:spPr>
          <a:xfrm>
            <a:off x="0" y="2665928"/>
            <a:ext cx="8233491" cy="1068946"/>
          </a:xfrm>
        </p:spPr>
        <p:txBody>
          <a:bodyPr/>
          <a:lstStyle/>
          <a:p>
            <a:pPr algn="l"/>
            <a:r>
              <a:rPr lang="en-US" sz="4000" dirty="0">
                <a:latin typeface="Times New Roman" panose="02020603050405020304" pitchFamily="18" charset="0"/>
                <a:cs typeface="Times New Roman" panose="02020603050405020304" pitchFamily="18" charset="0"/>
              </a:rPr>
              <a:t>HOUSING PREDICTION PROJECT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29737C-91A3-4A7C-AE45-EEC6946BDC18}"/>
              </a:ext>
            </a:extLst>
          </p:cNvPr>
          <p:cNvSpPr>
            <a:spLocks noGrp="1"/>
          </p:cNvSpPr>
          <p:nvPr>
            <p:ph type="subTitle" idx="1"/>
          </p:nvPr>
        </p:nvSpPr>
        <p:spPr>
          <a:xfrm>
            <a:off x="1339402" y="5190188"/>
            <a:ext cx="7469747" cy="1068946"/>
          </a:xfrm>
        </p:spPr>
        <p:txBody>
          <a:bodyPr>
            <a:normAutofit fontScale="92500" lnSpcReduction="10000"/>
          </a:bodyPr>
          <a:lstStyle/>
          <a:p>
            <a:pPr algn="ctr"/>
            <a:r>
              <a:rPr lang="en-US" dirty="0"/>
              <a:t> </a:t>
            </a:r>
          </a:p>
          <a:p>
            <a:pPr algn="ctr"/>
            <a:r>
              <a:rPr lang="en-US" dirty="0"/>
              <a:t>by </a:t>
            </a:r>
          </a:p>
          <a:p>
            <a:pPr algn="ctr"/>
            <a:r>
              <a:rPr lang="en-US" dirty="0"/>
              <a:t>Puneet Jawa</a:t>
            </a:r>
            <a:endParaRPr lang="en-IN" dirty="0"/>
          </a:p>
        </p:txBody>
      </p:sp>
    </p:spTree>
    <p:extLst>
      <p:ext uri="{BB962C8B-B14F-4D97-AF65-F5344CB8AC3E}">
        <p14:creationId xmlns:p14="http://schemas.microsoft.com/office/powerpoint/2010/main" val="1343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1D4D4A-659F-4058-BD84-0B5C52762309}"/>
              </a:ext>
            </a:extLst>
          </p:cNvPr>
          <p:cNvSpPr txBox="1">
            <a:spLocks/>
          </p:cNvSpPr>
          <p:nvPr/>
        </p:nvSpPr>
        <p:spPr>
          <a:xfrm>
            <a:off x="104105" y="888643"/>
            <a:ext cx="10198994" cy="9916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dirty="0"/>
              <a:t>RUN AND EVALUATE SELECTED MODELS</a:t>
            </a:r>
            <a:endParaRPr lang="en-IN" dirty="0"/>
          </a:p>
        </p:txBody>
      </p:sp>
      <p:pic>
        <p:nvPicPr>
          <p:cNvPr id="8" name="Picture 7">
            <a:extLst>
              <a:ext uri="{FF2B5EF4-FFF2-40B4-BE49-F238E27FC236}">
                <a16:creationId xmlns:a16="http://schemas.microsoft.com/office/drawing/2014/main" id="{8448E6C6-6571-483F-BB91-15631E6B84A3}"/>
              </a:ext>
            </a:extLst>
          </p:cNvPr>
          <p:cNvPicPr/>
          <p:nvPr/>
        </p:nvPicPr>
        <p:blipFill>
          <a:blip r:embed="rId2"/>
          <a:stretch>
            <a:fillRect/>
          </a:stretch>
        </p:blipFill>
        <p:spPr>
          <a:xfrm>
            <a:off x="358395" y="2146212"/>
            <a:ext cx="5737605" cy="4215951"/>
          </a:xfrm>
          <a:prstGeom prst="rect">
            <a:avLst/>
          </a:prstGeom>
        </p:spPr>
      </p:pic>
      <p:pic>
        <p:nvPicPr>
          <p:cNvPr id="9" name="Picture 8">
            <a:extLst>
              <a:ext uri="{FF2B5EF4-FFF2-40B4-BE49-F238E27FC236}">
                <a16:creationId xmlns:a16="http://schemas.microsoft.com/office/drawing/2014/main" id="{AFEFA96E-31F5-4630-89EF-89CEF03CA849}"/>
              </a:ext>
            </a:extLst>
          </p:cNvPr>
          <p:cNvPicPr/>
          <p:nvPr/>
        </p:nvPicPr>
        <p:blipFill>
          <a:blip r:embed="rId3"/>
          <a:stretch>
            <a:fillRect/>
          </a:stretch>
        </p:blipFill>
        <p:spPr>
          <a:xfrm>
            <a:off x="6336406" y="3018488"/>
            <a:ext cx="5497199" cy="2622458"/>
          </a:xfrm>
          <a:prstGeom prst="rect">
            <a:avLst/>
          </a:prstGeom>
        </p:spPr>
      </p:pic>
    </p:spTree>
    <p:extLst>
      <p:ext uri="{BB962C8B-B14F-4D97-AF65-F5344CB8AC3E}">
        <p14:creationId xmlns:p14="http://schemas.microsoft.com/office/powerpoint/2010/main" val="90151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1D4D4A-659F-4058-BD84-0B5C52762309}"/>
              </a:ext>
            </a:extLst>
          </p:cNvPr>
          <p:cNvSpPr txBox="1">
            <a:spLocks/>
          </p:cNvSpPr>
          <p:nvPr/>
        </p:nvSpPr>
        <p:spPr>
          <a:xfrm>
            <a:off x="104105" y="888643"/>
            <a:ext cx="10198994" cy="9916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KEY METRICS FOR SUCCESS IN SOLVING PROBLEM UNDER CONSIDERATION</a:t>
            </a:r>
            <a:endParaRPr lang="en-IN" dirty="0"/>
          </a:p>
        </p:txBody>
      </p:sp>
      <p:sp>
        <p:nvSpPr>
          <p:cNvPr id="2" name="Rectangle 1">
            <a:extLst>
              <a:ext uri="{FF2B5EF4-FFF2-40B4-BE49-F238E27FC236}">
                <a16:creationId xmlns:a16="http://schemas.microsoft.com/office/drawing/2014/main" id="{789A024C-054E-461D-B016-AB109A5305E5}"/>
              </a:ext>
            </a:extLst>
          </p:cNvPr>
          <p:cNvSpPr/>
          <p:nvPr/>
        </p:nvSpPr>
        <p:spPr>
          <a:xfrm>
            <a:off x="974501" y="2785234"/>
            <a:ext cx="9830874" cy="872034"/>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We used the metric Root Mean Squared Error by selecting the Ridge Regressor model which was giving us best(minimum) RMSE score.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188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F28A-D55A-4D44-9750-9045EB136A29}"/>
              </a:ext>
            </a:extLst>
          </p:cNvPr>
          <p:cNvSpPr>
            <a:spLocks noGrp="1"/>
          </p:cNvSpPr>
          <p:nvPr>
            <p:ph type="title"/>
          </p:nvPr>
        </p:nvSpPr>
        <p:spPr>
          <a:xfrm>
            <a:off x="38494" y="921811"/>
            <a:ext cx="5448757" cy="778446"/>
          </a:xfrm>
        </p:spPr>
        <p:txBody>
          <a:bodyPr>
            <a:normAutofit/>
          </a:bodyPr>
          <a:lstStyle/>
          <a:p>
            <a:r>
              <a:rPr lang="en-IN" b="1" dirty="0">
                <a:latin typeface="Calibri"/>
                <a:cs typeface="Calibri"/>
              </a:rPr>
              <a:t>VISUALIZATION</a:t>
            </a:r>
            <a:r>
              <a:rPr lang="en-GB" dirty="0"/>
              <a:t>:</a:t>
            </a:r>
            <a:endParaRPr lang="en-IN" dirty="0"/>
          </a:p>
        </p:txBody>
      </p:sp>
      <p:pic>
        <p:nvPicPr>
          <p:cNvPr id="5" name="Picture 4">
            <a:extLst>
              <a:ext uri="{FF2B5EF4-FFF2-40B4-BE49-F238E27FC236}">
                <a16:creationId xmlns:a16="http://schemas.microsoft.com/office/drawing/2014/main" id="{696B7DD3-890A-4AF1-998F-F3026DBD3AC3}"/>
              </a:ext>
            </a:extLst>
          </p:cNvPr>
          <p:cNvPicPr/>
          <p:nvPr/>
        </p:nvPicPr>
        <p:blipFill>
          <a:blip r:embed="rId2"/>
          <a:stretch>
            <a:fillRect/>
          </a:stretch>
        </p:blipFill>
        <p:spPr>
          <a:xfrm>
            <a:off x="38494" y="2047987"/>
            <a:ext cx="5731510" cy="3580082"/>
          </a:xfrm>
          <a:prstGeom prst="rect">
            <a:avLst/>
          </a:prstGeom>
        </p:spPr>
      </p:pic>
      <p:pic>
        <p:nvPicPr>
          <p:cNvPr id="8" name="Picture 7">
            <a:extLst>
              <a:ext uri="{FF2B5EF4-FFF2-40B4-BE49-F238E27FC236}">
                <a16:creationId xmlns:a16="http://schemas.microsoft.com/office/drawing/2014/main" id="{FA08309A-D04A-44BB-9EC9-17870A28E58F}"/>
              </a:ext>
            </a:extLst>
          </p:cNvPr>
          <p:cNvPicPr/>
          <p:nvPr/>
        </p:nvPicPr>
        <p:blipFill>
          <a:blip r:embed="rId3"/>
          <a:stretch>
            <a:fillRect/>
          </a:stretch>
        </p:blipFill>
        <p:spPr>
          <a:xfrm>
            <a:off x="5948764" y="2047987"/>
            <a:ext cx="4467225" cy="3580082"/>
          </a:xfrm>
          <a:prstGeom prst="rect">
            <a:avLst/>
          </a:prstGeom>
        </p:spPr>
      </p:pic>
    </p:spTree>
    <p:extLst>
      <p:ext uri="{BB962C8B-B14F-4D97-AF65-F5344CB8AC3E}">
        <p14:creationId xmlns:p14="http://schemas.microsoft.com/office/powerpoint/2010/main" val="223781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1F58C5-BC1A-4EF6-9DB5-DBECB6A2DD23}"/>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4DF3F64C-410A-4562-B673-7177EB9555B5}"/>
              </a:ext>
            </a:extLst>
          </p:cNvPr>
          <p:cNvPicPr/>
          <p:nvPr/>
        </p:nvPicPr>
        <p:blipFill>
          <a:blip r:embed="rId2"/>
          <a:stretch>
            <a:fillRect/>
          </a:stretch>
        </p:blipFill>
        <p:spPr>
          <a:xfrm>
            <a:off x="257577" y="2163649"/>
            <a:ext cx="3400023" cy="4089713"/>
          </a:xfrm>
          <a:prstGeom prst="rect">
            <a:avLst/>
          </a:prstGeom>
        </p:spPr>
      </p:pic>
      <p:pic>
        <p:nvPicPr>
          <p:cNvPr id="8" name="Picture 7">
            <a:extLst>
              <a:ext uri="{FF2B5EF4-FFF2-40B4-BE49-F238E27FC236}">
                <a16:creationId xmlns:a16="http://schemas.microsoft.com/office/drawing/2014/main" id="{EAF42726-94D8-40EF-9306-81216295161C}"/>
              </a:ext>
            </a:extLst>
          </p:cNvPr>
          <p:cNvPicPr/>
          <p:nvPr/>
        </p:nvPicPr>
        <p:blipFill>
          <a:blip r:embed="rId3"/>
          <a:stretch>
            <a:fillRect/>
          </a:stretch>
        </p:blipFill>
        <p:spPr>
          <a:xfrm>
            <a:off x="4018207" y="2163649"/>
            <a:ext cx="3897335" cy="4089713"/>
          </a:xfrm>
          <a:prstGeom prst="rect">
            <a:avLst/>
          </a:prstGeom>
        </p:spPr>
      </p:pic>
      <p:pic>
        <p:nvPicPr>
          <p:cNvPr id="9" name="Picture 8">
            <a:extLst>
              <a:ext uri="{FF2B5EF4-FFF2-40B4-BE49-F238E27FC236}">
                <a16:creationId xmlns:a16="http://schemas.microsoft.com/office/drawing/2014/main" id="{0CB58753-BF52-4C46-BCBB-049CF98CCACE}"/>
              </a:ext>
            </a:extLst>
          </p:cNvPr>
          <p:cNvPicPr/>
          <p:nvPr/>
        </p:nvPicPr>
        <p:blipFill>
          <a:blip r:embed="rId4"/>
          <a:stretch>
            <a:fillRect/>
          </a:stretch>
        </p:blipFill>
        <p:spPr>
          <a:xfrm>
            <a:off x="8276149" y="2163649"/>
            <a:ext cx="3658274" cy="4089713"/>
          </a:xfrm>
          <a:prstGeom prst="rect">
            <a:avLst/>
          </a:prstGeom>
        </p:spPr>
      </p:pic>
    </p:spTree>
    <p:extLst>
      <p:ext uri="{BB962C8B-B14F-4D97-AF65-F5344CB8AC3E}">
        <p14:creationId xmlns:p14="http://schemas.microsoft.com/office/powerpoint/2010/main" val="16486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D9C94A-84B5-4715-8187-235CA0B2EFC6}"/>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0CE9737D-2346-4168-863F-71911002F651}"/>
              </a:ext>
            </a:extLst>
          </p:cNvPr>
          <p:cNvPicPr/>
          <p:nvPr/>
        </p:nvPicPr>
        <p:blipFill>
          <a:blip r:embed="rId2"/>
          <a:stretch>
            <a:fillRect/>
          </a:stretch>
        </p:blipFill>
        <p:spPr>
          <a:xfrm>
            <a:off x="224241" y="2122603"/>
            <a:ext cx="3446238" cy="3964949"/>
          </a:xfrm>
          <a:prstGeom prst="rect">
            <a:avLst/>
          </a:prstGeom>
        </p:spPr>
      </p:pic>
      <p:pic>
        <p:nvPicPr>
          <p:cNvPr id="9" name="Picture 8">
            <a:extLst>
              <a:ext uri="{FF2B5EF4-FFF2-40B4-BE49-F238E27FC236}">
                <a16:creationId xmlns:a16="http://schemas.microsoft.com/office/drawing/2014/main" id="{5FE9E098-03E7-48AC-9074-421802DB0ECF}"/>
              </a:ext>
            </a:extLst>
          </p:cNvPr>
          <p:cNvPicPr/>
          <p:nvPr/>
        </p:nvPicPr>
        <p:blipFill>
          <a:blip r:embed="rId3"/>
          <a:stretch>
            <a:fillRect/>
          </a:stretch>
        </p:blipFill>
        <p:spPr>
          <a:xfrm>
            <a:off x="3863663" y="2122603"/>
            <a:ext cx="3953814" cy="3964949"/>
          </a:xfrm>
          <a:prstGeom prst="rect">
            <a:avLst/>
          </a:prstGeom>
        </p:spPr>
      </p:pic>
      <p:pic>
        <p:nvPicPr>
          <p:cNvPr id="10" name="Picture 9">
            <a:extLst>
              <a:ext uri="{FF2B5EF4-FFF2-40B4-BE49-F238E27FC236}">
                <a16:creationId xmlns:a16="http://schemas.microsoft.com/office/drawing/2014/main" id="{545D09E0-9800-4A4F-81CB-EB9051C2D4EC}"/>
              </a:ext>
            </a:extLst>
          </p:cNvPr>
          <p:cNvPicPr/>
          <p:nvPr/>
        </p:nvPicPr>
        <p:blipFill>
          <a:blip r:embed="rId4"/>
          <a:stretch>
            <a:fillRect/>
          </a:stretch>
        </p:blipFill>
        <p:spPr>
          <a:xfrm>
            <a:off x="8010661" y="2122603"/>
            <a:ext cx="3957098" cy="3964949"/>
          </a:xfrm>
          <a:prstGeom prst="rect">
            <a:avLst/>
          </a:prstGeom>
        </p:spPr>
      </p:pic>
    </p:spTree>
    <p:extLst>
      <p:ext uri="{BB962C8B-B14F-4D97-AF65-F5344CB8AC3E}">
        <p14:creationId xmlns:p14="http://schemas.microsoft.com/office/powerpoint/2010/main" val="145807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C23552-25E7-49FF-959D-ED59EA06C741}"/>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8" name="Picture 7">
            <a:extLst>
              <a:ext uri="{FF2B5EF4-FFF2-40B4-BE49-F238E27FC236}">
                <a16:creationId xmlns:a16="http://schemas.microsoft.com/office/drawing/2014/main" id="{0C82DF63-4DE6-4403-9D94-B94D06BA9235}"/>
              </a:ext>
            </a:extLst>
          </p:cNvPr>
          <p:cNvPicPr/>
          <p:nvPr/>
        </p:nvPicPr>
        <p:blipFill>
          <a:blip r:embed="rId2"/>
          <a:stretch>
            <a:fillRect/>
          </a:stretch>
        </p:blipFill>
        <p:spPr>
          <a:xfrm>
            <a:off x="208611" y="2188200"/>
            <a:ext cx="4144448" cy="2396679"/>
          </a:xfrm>
          <a:prstGeom prst="rect">
            <a:avLst/>
          </a:prstGeom>
        </p:spPr>
      </p:pic>
      <p:pic>
        <p:nvPicPr>
          <p:cNvPr id="9" name="Picture 8">
            <a:extLst>
              <a:ext uri="{FF2B5EF4-FFF2-40B4-BE49-F238E27FC236}">
                <a16:creationId xmlns:a16="http://schemas.microsoft.com/office/drawing/2014/main" id="{B1BDEC72-AA75-4A4E-BD73-BADA8E9BDA51}"/>
              </a:ext>
            </a:extLst>
          </p:cNvPr>
          <p:cNvPicPr/>
          <p:nvPr/>
        </p:nvPicPr>
        <p:blipFill>
          <a:blip r:embed="rId3"/>
          <a:stretch>
            <a:fillRect/>
          </a:stretch>
        </p:blipFill>
        <p:spPr>
          <a:xfrm>
            <a:off x="4507606" y="2188200"/>
            <a:ext cx="4144448" cy="2396679"/>
          </a:xfrm>
          <a:prstGeom prst="rect">
            <a:avLst/>
          </a:prstGeom>
        </p:spPr>
      </p:pic>
      <p:pic>
        <p:nvPicPr>
          <p:cNvPr id="10" name="Picture 9">
            <a:extLst>
              <a:ext uri="{FF2B5EF4-FFF2-40B4-BE49-F238E27FC236}">
                <a16:creationId xmlns:a16="http://schemas.microsoft.com/office/drawing/2014/main" id="{8A0E8865-6C78-4FF4-A1A6-67A27182E64E}"/>
              </a:ext>
            </a:extLst>
          </p:cNvPr>
          <p:cNvPicPr/>
          <p:nvPr/>
        </p:nvPicPr>
        <p:blipFill>
          <a:blip r:embed="rId4"/>
          <a:stretch>
            <a:fillRect/>
          </a:stretch>
        </p:blipFill>
        <p:spPr>
          <a:xfrm>
            <a:off x="8806601" y="2188200"/>
            <a:ext cx="3146738" cy="2396679"/>
          </a:xfrm>
          <a:prstGeom prst="rect">
            <a:avLst/>
          </a:prstGeom>
        </p:spPr>
      </p:pic>
      <p:pic>
        <p:nvPicPr>
          <p:cNvPr id="11" name="Picture 10">
            <a:extLst>
              <a:ext uri="{FF2B5EF4-FFF2-40B4-BE49-F238E27FC236}">
                <a16:creationId xmlns:a16="http://schemas.microsoft.com/office/drawing/2014/main" id="{67E6A8FD-BC6D-4544-9EBA-7C63415736C8}"/>
              </a:ext>
            </a:extLst>
          </p:cNvPr>
          <p:cNvPicPr/>
          <p:nvPr/>
        </p:nvPicPr>
        <p:blipFill>
          <a:blip r:embed="rId5"/>
          <a:stretch>
            <a:fillRect/>
          </a:stretch>
        </p:blipFill>
        <p:spPr>
          <a:xfrm>
            <a:off x="208610" y="4694848"/>
            <a:ext cx="4144447" cy="2040803"/>
          </a:xfrm>
          <a:prstGeom prst="rect">
            <a:avLst/>
          </a:prstGeom>
        </p:spPr>
      </p:pic>
      <p:pic>
        <p:nvPicPr>
          <p:cNvPr id="12" name="Picture 11">
            <a:extLst>
              <a:ext uri="{FF2B5EF4-FFF2-40B4-BE49-F238E27FC236}">
                <a16:creationId xmlns:a16="http://schemas.microsoft.com/office/drawing/2014/main" id="{CEC06162-99E9-4968-AEFC-D213B5E3EA35}"/>
              </a:ext>
            </a:extLst>
          </p:cNvPr>
          <p:cNvPicPr/>
          <p:nvPr/>
        </p:nvPicPr>
        <p:blipFill>
          <a:blip r:embed="rId6"/>
          <a:stretch>
            <a:fillRect/>
          </a:stretch>
        </p:blipFill>
        <p:spPr>
          <a:xfrm>
            <a:off x="4507606" y="4710947"/>
            <a:ext cx="4144446" cy="2024704"/>
          </a:xfrm>
          <a:prstGeom prst="rect">
            <a:avLst/>
          </a:prstGeom>
        </p:spPr>
      </p:pic>
      <p:pic>
        <p:nvPicPr>
          <p:cNvPr id="13" name="Picture 12">
            <a:extLst>
              <a:ext uri="{FF2B5EF4-FFF2-40B4-BE49-F238E27FC236}">
                <a16:creationId xmlns:a16="http://schemas.microsoft.com/office/drawing/2014/main" id="{E1FCE465-7E56-4274-A978-72F9DF9F594D}"/>
              </a:ext>
            </a:extLst>
          </p:cNvPr>
          <p:cNvPicPr/>
          <p:nvPr/>
        </p:nvPicPr>
        <p:blipFill>
          <a:blip r:embed="rId7"/>
          <a:stretch>
            <a:fillRect/>
          </a:stretch>
        </p:blipFill>
        <p:spPr>
          <a:xfrm>
            <a:off x="8806600" y="4694848"/>
            <a:ext cx="3261775" cy="2122032"/>
          </a:xfrm>
          <a:prstGeom prst="rect">
            <a:avLst/>
          </a:prstGeom>
        </p:spPr>
      </p:pic>
    </p:spTree>
    <p:extLst>
      <p:ext uri="{BB962C8B-B14F-4D97-AF65-F5344CB8AC3E}">
        <p14:creationId xmlns:p14="http://schemas.microsoft.com/office/powerpoint/2010/main" val="136474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0476FC-1CAF-417D-A76C-E648D20DFB13}"/>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8" name="Picture 7">
            <a:extLst>
              <a:ext uri="{FF2B5EF4-FFF2-40B4-BE49-F238E27FC236}">
                <a16:creationId xmlns:a16="http://schemas.microsoft.com/office/drawing/2014/main" id="{36F8AC72-6F1A-4292-8E46-896EB0C3EC60}"/>
              </a:ext>
            </a:extLst>
          </p:cNvPr>
          <p:cNvPicPr/>
          <p:nvPr/>
        </p:nvPicPr>
        <p:blipFill>
          <a:blip r:embed="rId2"/>
          <a:stretch>
            <a:fillRect/>
          </a:stretch>
        </p:blipFill>
        <p:spPr>
          <a:xfrm>
            <a:off x="154547" y="2084566"/>
            <a:ext cx="3464416" cy="4543425"/>
          </a:xfrm>
          <a:prstGeom prst="rect">
            <a:avLst/>
          </a:prstGeom>
        </p:spPr>
      </p:pic>
      <p:pic>
        <p:nvPicPr>
          <p:cNvPr id="9" name="Picture 8">
            <a:extLst>
              <a:ext uri="{FF2B5EF4-FFF2-40B4-BE49-F238E27FC236}">
                <a16:creationId xmlns:a16="http://schemas.microsoft.com/office/drawing/2014/main" id="{4FBC05B1-3039-43BD-B60E-5C52F00C0A8F}"/>
              </a:ext>
            </a:extLst>
          </p:cNvPr>
          <p:cNvPicPr/>
          <p:nvPr/>
        </p:nvPicPr>
        <p:blipFill>
          <a:blip r:embed="rId3"/>
          <a:stretch>
            <a:fillRect/>
          </a:stretch>
        </p:blipFill>
        <p:spPr>
          <a:xfrm>
            <a:off x="3709115" y="2084566"/>
            <a:ext cx="4340181" cy="4543425"/>
          </a:xfrm>
          <a:prstGeom prst="rect">
            <a:avLst/>
          </a:prstGeom>
        </p:spPr>
      </p:pic>
      <p:pic>
        <p:nvPicPr>
          <p:cNvPr id="10" name="Picture 9">
            <a:extLst>
              <a:ext uri="{FF2B5EF4-FFF2-40B4-BE49-F238E27FC236}">
                <a16:creationId xmlns:a16="http://schemas.microsoft.com/office/drawing/2014/main" id="{55314983-8E59-480E-B47D-FC7A432D7FEE}"/>
              </a:ext>
            </a:extLst>
          </p:cNvPr>
          <p:cNvPicPr/>
          <p:nvPr/>
        </p:nvPicPr>
        <p:blipFill>
          <a:blip r:embed="rId4"/>
          <a:stretch>
            <a:fillRect/>
          </a:stretch>
        </p:blipFill>
        <p:spPr>
          <a:xfrm>
            <a:off x="8139448" y="2084566"/>
            <a:ext cx="3898005" cy="4543425"/>
          </a:xfrm>
          <a:prstGeom prst="rect">
            <a:avLst/>
          </a:prstGeom>
        </p:spPr>
      </p:pic>
    </p:spTree>
    <p:extLst>
      <p:ext uri="{BB962C8B-B14F-4D97-AF65-F5344CB8AC3E}">
        <p14:creationId xmlns:p14="http://schemas.microsoft.com/office/powerpoint/2010/main" val="165795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53FF0A-B036-4BA6-A8A8-619A1351CE75}"/>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CF62EBC4-6E94-4863-97C3-7C806938012C}"/>
              </a:ext>
            </a:extLst>
          </p:cNvPr>
          <p:cNvPicPr/>
          <p:nvPr/>
        </p:nvPicPr>
        <p:blipFill>
          <a:blip r:embed="rId2"/>
          <a:stretch>
            <a:fillRect/>
          </a:stretch>
        </p:blipFill>
        <p:spPr>
          <a:xfrm>
            <a:off x="103031" y="2125013"/>
            <a:ext cx="4417722" cy="4169267"/>
          </a:xfrm>
          <a:prstGeom prst="rect">
            <a:avLst/>
          </a:prstGeom>
        </p:spPr>
      </p:pic>
      <p:pic>
        <p:nvPicPr>
          <p:cNvPr id="8" name="Picture 7">
            <a:extLst>
              <a:ext uri="{FF2B5EF4-FFF2-40B4-BE49-F238E27FC236}">
                <a16:creationId xmlns:a16="http://schemas.microsoft.com/office/drawing/2014/main" id="{46D4E58B-BF4D-483D-B851-41998CE5AC5A}"/>
              </a:ext>
            </a:extLst>
          </p:cNvPr>
          <p:cNvPicPr/>
          <p:nvPr/>
        </p:nvPicPr>
        <p:blipFill>
          <a:blip r:embed="rId3"/>
          <a:stretch>
            <a:fillRect/>
          </a:stretch>
        </p:blipFill>
        <p:spPr>
          <a:xfrm>
            <a:off x="4701057" y="2125013"/>
            <a:ext cx="4417722" cy="4169266"/>
          </a:xfrm>
          <a:prstGeom prst="rect">
            <a:avLst/>
          </a:prstGeom>
        </p:spPr>
      </p:pic>
      <p:pic>
        <p:nvPicPr>
          <p:cNvPr id="9" name="Picture 8">
            <a:extLst>
              <a:ext uri="{FF2B5EF4-FFF2-40B4-BE49-F238E27FC236}">
                <a16:creationId xmlns:a16="http://schemas.microsoft.com/office/drawing/2014/main" id="{53C7A1A8-CAE7-4932-8D04-33A5FF0E358D}"/>
              </a:ext>
            </a:extLst>
          </p:cNvPr>
          <p:cNvPicPr/>
          <p:nvPr/>
        </p:nvPicPr>
        <p:blipFill>
          <a:blip r:embed="rId4"/>
          <a:stretch>
            <a:fillRect/>
          </a:stretch>
        </p:blipFill>
        <p:spPr>
          <a:xfrm>
            <a:off x="9299083" y="2125014"/>
            <a:ext cx="2789886" cy="4169266"/>
          </a:xfrm>
          <a:prstGeom prst="rect">
            <a:avLst/>
          </a:prstGeom>
        </p:spPr>
      </p:pic>
    </p:spTree>
    <p:extLst>
      <p:ext uri="{BB962C8B-B14F-4D97-AF65-F5344CB8AC3E}">
        <p14:creationId xmlns:p14="http://schemas.microsoft.com/office/powerpoint/2010/main" val="32076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04719D-1FCB-4D7F-AFA3-E3ABBAF1C18B}"/>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140513FF-CC2A-4506-AAD2-1CF7597F2B8E}"/>
              </a:ext>
            </a:extLst>
          </p:cNvPr>
          <p:cNvPicPr/>
          <p:nvPr/>
        </p:nvPicPr>
        <p:blipFill>
          <a:blip r:embed="rId2"/>
          <a:stretch>
            <a:fillRect/>
          </a:stretch>
        </p:blipFill>
        <p:spPr>
          <a:xfrm>
            <a:off x="180975" y="2100999"/>
            <a:ext cx="3038743" cy="4338437"/>
          </a:xfrm>
          <a:prstGeom prst="rect">
            <a:avLst/>
          </a:prstGeom>
        </p:spPr>
      </p:pic>
      <p:pic>
        <p:nvPicPr>
          <p:cNvPr id="8" name="Picture 7">
            <a:extLst>
              <a:ext uri="{FF2B5EF4-FFF2-40B4-BE49-F238E27FC236}">
                <a16:creationId xmlns:a16="http://schemas.microsoft.com/office/drawing/2014/main" id="{6F74E2CC-C760-4B9E-BFFF-9BFD54115538}"/>
              </a:ext>
            </a:extLst>
          </p:cNvPr>
          <p:cNvPicPr/>
          <p:nvPr/>
        </p:nvPicPr>
        <p:blipFill>
          <a:blip r:embed="rId3"/>
          <a:stretch>
            <a:fillRect/>
          </a:stretch>
        </p:blipFill>
        <p:spPr>
          <a:xfrm>
            <a:off x="3324896" y="2100999"/>
            <a:ext cx="4724400" cy="4338437"/>
          </a:xfrm>
          <a:prstGeom prst="rect">
            <a:avLst/>
          </a:prstGeom>
        </p:spPr>
      </p:pic>
      <p:pic>
        <p:nvPicPr>
          <p:cNvPr id="9" name="Picture 8">
            <a:extLst>
              <a:ext uri="{FF2B5EF4-FFF2-40B4-BE49-F238E27FC236}">
                <a16:creationId xmlns:a16="http://schemas.microsoft.com/office/drawing/2014/main" id="{FDEC354E-B219-41D2-A84C-33D5D1957E72}"/>
              </a:ext>
            </a:extLst>
          </p:cNvPr>
          <p:cNvPicPr/>
          <p:nvPr/>
        </p:nvPicPr>
        <p:blipFill>
          <a:blip r:embed="rId4"/>
          <a:stretch>
            <a:fillRect/>
          </a:stretch>
        </p:blipFill>
        <p:spPr>
          <a:xfrm>
            <a:off x="8154474" y="2100999"/>
            <a:ext cx="3872785" cy="4338437"/>
          </a:xfrm>
          <a:prstGeom prst="rect">
            <a:avLst/>
          </a:prstGeom>
        </p:spPr>
      </p:pic>
    </p:spTree>
    <p:extLst>
      <p:ext uri="{BB962C8B-B14F-4D97-AF65-F5344CB8AC3E}">
        <p14:creationId xmlns:p14="http://schemas.microsoft.com/office/powerpoint/2010/main" val="24245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07C06804-F2CF-469C-9DDC-2190896D0283}"/>
              </a:ext>
            </a:extLst>
          </p:cNvPr>
          <p:cNvPicPr/>
          <p:nvPr/>
        </p:nvPicPr>
        <p:blipFill>
          <a:blip r:embed="rId2"/>
          <a:stretch>
            <a:fillRect/>
          </a:stretch>
        </p:blipFill>
        <p:spPr>
          <a:xfrm>
            <a:off x="113557" y="2087710"/>
            <a:ext cx="3106161" cy="4493394"/>
          </a:xfrm>
          <a:prstGeom prst="rect">
            <a:avLst/>
          </a:prstGeom>
        </p:spPr>
      </p:pic>
      <p:pic>
        <p:nvPicPr>
          <p:cNvPr id="8" name="Picture 7">
            <a:extLst>
              <a:ext uri="{FF2B5EF4-FFF2-40B4-BE49-F238E27FC236}">
                <a16:creationId xmlns:a16="http://schemas.microsoft.com/office/drawing/2014/main" id="{988B0763-59A5-4089-8C2E-0C1D2D4C6047}"/>
              </a:ext>
            </a:extLst>
          </p:cNvPr>
          <p:cNvPicPr/>
          <p:nvPr/>
        </p:nvPicPr>
        <p:blipFill>
          <a:blip r:embed="rId3"/>
          <a:stretch>
            <a:fillRect/>
          </a:stretch>
        </p:blipFill>
        <p:spPr>
          <a:xfrm>
            <a:off x="3335628" y="2087709"/>
            <a:ext cx="4237149" cy="4493394"/>
          </a:xfrm>
          <a:prstGeom prst="rect">
            <a:avLst/>
          </a:prstGeom>
        </p:spPr>
      </p:pic>
      <p:pic>
        <p:nvPicPr>
          <p:cNvPr id="9" name="Picture 8">
            <a:extLst>
              <a:ext uri="{FF2B5EF4-FFF2-40B4-BE49-F238E27FC236}">
                <a16:creationId xmlns:a16="http://schemas.microsoft.com/office/drawing/2014/main" id="{88DAB058-3923-4567-AF46-A7E049C36147}"/>
              </a:ext>
            </a:extLst>
          </p:cNvPr>
          <p:cNvPicPr/>
          <p:nvPr/>
        </p:nvPicPr>
        <p:blipFill>
          <a:blip r:embed="rId4"/>
          <a:stretch>
            <a:fillRect/>
          </a:stretch>
        </p:blipFill>
        <p:spPr>
          <a:xfrm>
            <a:off x="7688687" y="2087709"/>
            <a:ext cx="4389756" cy="4493394"/>
          </a:xfrm>
          <a:prstGeom prst="rect">
            <a:avLst/>
          </a:prstGeom>
        </p:spPr>
      </p:pic>
    </p:spTree>
    <p:extLst>
      <p:ext uri="{BB962C8B-B14F-4D97-AF65-F5344CB8AC3E}">
        <p14:creationId xmlns:p14="http://schemas.microsoft.com/office/powerpoint/2010/main" val="335342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4" y="850006"/>
            <a:ext cx="6361090" cy="815995"/>
          </a:xfrm>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048999" cy="4609012"/>
          </a:xfrm>
        </p:spPr>
        <p:txBody>
          <a:bodyPr>
            <a:normAutofit/>
          </a:bodyPr>
          <a:lstStyle/>
          <a:p>
            <a:pPr marL="457200" indent="-457200" algn="just">
              <a:buFont typeface="Arial"/>
              <a:buChar char="•"/>
            </a:pPr>
            <a:r>
              <a:rPr lang="en-US" sz="2800" dirty="0">
                <a:latin typeface="Arial" panose="020B0604020202020204" pitchFamily="34" charset="0"/>
                <a:ea typeface="+mn-lt"/>
                <a:cs typeface="Arial" panose="020B0604020202020204" pitchFamily="34" charset="0"/>
              </a:rPr>
              <a:t>A US-based housing company named Surprise Housing has decided  to enter the Australian market.</a:t>
            </a:r>
          </a:p>
          <a:p>
            <a:pPr marL="457200" indent="-457200" algn="just">
              <a:buFont typeface="Arial"/>
              <a:buChar char="•"/>
            </a:pPr>
            <a:r>
              <a:rPr lang="en-US" sz="2800" dirty="0">
                <a:latin typeface="Arial" panose="020B0604020202020204" pitchFamily="34" charset="0"/>
                <a:cs typeface="Arial" panose="020B0604020202020204" pitchFamily="34" charset="0"/>
              </a:rPr>
              <a:t>The company uses data analytics to  purchase houses at a price below their actual values and flip them  at a higher price. For the same purpose, the company has collected  a data set from the sale of houses in Australia.</a:t>
            </a:r>
            <a:endParaRPr lang="en-US" sz="2800" dirty="0">
              <a:latin typeface="Arial" panose="020B0604020202020204" pitchFamily="34" charset="0"/>
              <a:ea typeface="+mn-lt"/>
              <a:cs typeface="Arial" panose="020B0604020202020204" pitchFamily="34" charset="0"/>
            </a:endParaRPr>
          </a:p>
          <a:p>
            <a:pPr marL="457200" indent="-457200" algn="just">
              <a:buFont typeface="Arial"/>
              <a:buChar char="•"/>
            </a:pPr>
            <a:r>
              <a:rPr lang="en-US" sz="2800" dirty="0">
                <a:latin typeface="Arial" panose="020B0604020202020204" pitchFamily="34" charset="0"/>
                <a:ea typeface="+mn-lt"/>
                <a:cs typeface="Arial" panose="020B0604020202020204" pitchFamily="34" charset="0"/>
              </a:rPr>
              <a:t>We are required to build a model using Machine Learning in order  to predict the actual value of the prospective properties and decide  whether to invest in them or not.</a:t>
            </a:r>
          </a:p>
          <a:p>
            <a:endParaRPr lang="en-US" sz="2800" dirty="0"/>
          </a:p>
          <a:p>
            <a:endParaRPr lang="en-IN" dirty="0"/>
          </a:p>
        </p:txBody>
      </p:sp>
    </p:spTree>
    <p:extLst>
      <p:ext uri="{BB962C8B-B14F-4D97-AF65-F5344CB8AC3E}">
        <p14:creationId xmlns:p14="http://schemas.microsoft.com/office/powerpoint/2010/main" val="417837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10" name="Picture 9">
            <a:extLst>
              <a:ext uri="{FF2B5EF4-FFF2-40B4-BE49-F238E27FC236}">
                <a16:creationId xmlns:a16="http://schemas.microsoft.com/office/drawing/2014/main" id="{1D036C52-8AA7-478E-BFC5-22C345B13673}"/>
              </a:ext>
            </a:extLst>
          </p:cNvPr>
          <p:cNvPicPr/>
          <p:nvPr/>
        </p:nvPicPr>
        <p:blipFill>
          <a:blip r:embed="rId2"/>
          <a:stretch>
            <a:fillRect/>
          </a:stretch>
        </p:blipFill>
        <p:spPr>
          <a:xfrm>
            <a:off x="100679" y="2124481"/>
            <a:ext cx="4303896" cy="4533896"/>
          </a:xfrm>
          <a:prstGeom prst="rect">
            <a:avLst/>
          </a:prstGeom>
        </p:spPr>
      </p:pic>
      <p:pic>
        <p:nvPicPr>
          <p:cNvPr id="11" name="Picture 10">
            <a:extLst>
              <a:ext uri="{FF2B5EF4-FFF2-40B4-BE49-F238E27FC236}">
                <a16:creationId xmlns:a16="http://schemas.microsoft.com/office/drawing/2014/main" id="{4F1C63D0-2B21-4793-9562-FC4CC4EB7544}"/>
              </a:ext>
            </a:extLst>
          </p:cNvPr>
          <p:cNvPicPr/>
          <p:nvPr/>
        </p:nvPicPr>
        <p:blipFill>
          <a:blip r:embed="rId3"/>
          <a:stretch>
            <a:fillRect/>
          </a:stretch>
        </p:blipFill>
        <p:spPr>
          <a:xfrm>
            <a:off x="4557377" y="2133600"/>
            <a:ext cx="4560865" cy="4533896"/>
          </a:xfrm>
          <a:prstGeom prst="rect">
            <a:avLst/>
          </a:prstGeom>
        </p:spPr>
      </p:pic>
      <p:pic>
        <p:nvPicPr>
          <p:cNvPr id="12" name="Picture 11">
            <a:extLst>
              <a:ext uri="{FF2B5EF4-FFF2-40B4-BE49-F238E27FC236}">
                <a16:creationId xmlns:a16="http://schemas.microsoft.com/office/drawing/2014/main" id="{A7FAB7B5-336E-46B2-B94B-E3FF0D4EE37B}"/>
              </a:ext>
            </a:extLst>
          </p:cNvPr>
          <p:cNvPicPr/>
          <p:nvPr/>
        </p:nvPicPr>
        <p:blipFill>
          <a:blip r:embed="rId4"/>
          <a:stretch>
            <a:fillRect/>
          </a:stretch>
        </p:blipFill>
        <p:spPr>
          <a:xfrm>
            <a:off x="9271043" y="2133600"/>
            <a:ext cx="2820277" cy="4524777"/>
          </a:xfrm>
          <a:prstGeom prst="rect">
            <a:avLst/>
          </a:prstGeom>
        </p:spPr>
      </p:pic>
    </p:spTree>
    <p:extLst>
      <p:ext uri="{BB962C8B-B14F-4D97-AF65-F5344CB8AC3E}">
        <p14:creationId xmlns:p14="http://schemas.microsoft.com/office/powerpoint/2010/main" val="315730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7" name="Picture 6">
            <a:extLst>
              <a:ext uri="{FF2B5EF4-FFF2-40B4-BE49-F238E27FC236}">
                <a16:creationId xmlns:a16="http://schemas.microsoft.com/office/drawing/2014/main" id="{B73F8D45-1BCF-4784-A56E-907D396709B9}"/>
              </a:ext>
            </a:extLst>
          </p:cNvPr>
          <p:cNvPicPr/>
          <p:nvPr/>
        </p:nvPicPr>
        <p:blipFill>
          <a:blip r:embed="rId2"/>
          <a:stretch>
            <a:fillRect/>
          </a:stretch>
        </p:blipFill>
        <p:spPr>
          <a:xfrm>
            <a:off x="152194" y="2030492"/>
            <a:ext cx="2865755" cy="3889634"/>
          </a:xfrm>
          <a:prstGeom prst="rect">
            <a:avLst/>
          </a:prstGeom>
        </p:spPr>
      </p:pic>
      <p:pic>
        <p:nvPicPr>
          <p:cNvPr id="8" name="Picture 7">
            <a:extLst>
              <a:ext uri="{FF2B5EF4-FFF2-40B4-BE49-F238E27FC236}">
                <a16:creationId xmlns:a16="http://schemas.microsoft.com/office/drawing/2014/main" id="{73F57F53-7799-450D-AAA1-CB30287E48E7}"/>
              </a:ext>
            </a:extLst>
          </p:cNvPr>
          <p:cNvPicPr/>
          <p:nvPr/>
        </p:nvPicPr>
        <p:blipFill>
          <a:blip r:embed="rId3"/>
          <a:stretch>
            <a:fillRect/>
          </a:stretch>
        </p:blipFill>
        <p:spPr>
          <a:xfrm>
            <a:off x="3269290" y="2030493"/>
            <a:ext cx="4200458" cy="3889634"/>
          </a:xfrm>
          <a:prstGeom prst="rect">
            <a:avLst/>
          </a:prstGeom>
        </p:spPr>
      </p:pic>
      <p:pic>
        <p:nvPicPr>
          <p:cNvPr id="9" name="Picture 8">
            <a:extLst>
              <a:ext uri="{FF2B5EF4-FFF2-40B4-BE49-F238E27FC236}">
                <a16:creationId xmlns:a16="http://schemas.microsoft.com/office/drawing/2014/main" id="{C5FD1301-A05F-48BF-87F2-FA08A7ADD85C}"/>
              </a:ext>
            </a:extLst>
          </p:cNvPr>
          <p:cNvPicPr/>
          <p:nvPr/>
        </p:nvPicPr>
        <p:blipFill>
          <a:blip r:embed="rId4"/>
          <a:stretch>
            <a:fillRect/>
          </a:stretch>
        </p:blipFill>
        <p:spPr>
          <a:xfrm>
            <a:off x="7594647" y="2039001"/>
            <a:ext cx="4200459" cy="3881125"/>
          </a:xfrm>
          <a:prstGeom prst="rect">
            <a:avLst/>
          </a:prstGeom>
        </p:spPr>
      </p:pic>
    </p:spTree>
    <p:extLst>
      <p:ext uri="{BB962C8B-B14F-4D97-AF65-F5344CB8AC3E}">
        <p14:creationId xmlns:p14="http://schemas.microsoft.com/office/powerpoint/2010/main" val="23014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10" name="Picture 9">
            <a:extLst>
              <a:ext uri="{FF2B5EF4-FFF2-40B4-BE49-F238E27FC236}">
                <a16:creationId xmlns:a16="http://schemas.microsoft.com/office/drawing/2014/main" id="{9B86A837-12BC-4938-97CF-1FF3BFE63117}"/>
              </a:ext>
            </a:extLst>
          </p:cNvPr>
          <p:cNvPicPr/>
          <p:nvPr/>
        </p:nvPicPr>
        <p:blipFill>
          <a:blip r:embed="rId2"/>
          <a:stretch>
            <a:fillRect/>
          </a:stretch>
        </p:blipFill>
        <p:spPr>
          <a:xfrm>
            <a:off x="113558" y="2034862"/>
            <a:ext cx="3260707" cy="4593603"/>
          </a:xfrm>
          <a:prstGeom prst="rect">
            <a:avLst/>
          </a:prstGeom>
        </p:spPr>
      </p:pic>
      <p:pic>
        <p:nvPicPr>
          <p:cNvPr id="11" name="Picture 10">
            <a:extLst>
              <a:ext uri="{FF2B5EF4-FFF2-40B4-BE49-F238E27FC236}">
                <a16:creationId xmlns:a16="http://schemas.microsoft.com/office/drawing/2014/main" id="{06D85A85-F6F2-4B5A-BB09-2210E804589D}"/>
              </a:ext>
            </a:extLst>
          </p:cNvPr>
          <p:cNvPicPr/>
          <p:nvPr/>
        </p:nvPicPr>
        <p:blipFill>
          <a:blip r:embed="rId3"/>
          <a:stretch>
            <a:fillRect/>
          </a:stretch>
        </p:blipFill>
        <p:spPr>
          <a:xfrm>
            <a:off x="3490175" y="2034862"/>
            <a:ext cx="4880690" cy="4469643"/>
          </a:xfrm>
          <a:prstGeom prst="rect">
            <a:avLst/>
          </a:prstGeom>
        </p:spPr>
      </p:pic>
      <p:pic>
        <p:nvPicPr>
          <p:cNvPr id="12" name="Picture 11">
            <a:extLst>
              <a:ext uri="{FF2B5EF4-FFF2-40B4-BE49-F238E27FC236}">
                <a16:creationId xmlns:a16="http://schemas.microsoft.com/office/drawing/2014/main" id="{B3655398-5E18-48F0-BC97-C816021F5FC8}"/>
              </a:ext>
            </a:extLst>
          </p:cNvPr>
          <p:cNvPicPr/>
          <p:nvPr/>
        </p:nvPicPr>
        <p:blipFill>
          <a:blip r:embed="rId4"/>
          <a:stretch>
            <a:fillRect/>
          </a:stretch>
        </p:blipFill>
        <p:spPr>
          <a:xfrm>
            <a:off x="8486774" y="2034862"/>
            <a:ext cx="3591667" cy="4469643"/>
          </a:xfrm>
          <a:prstGeom prst="rect">
            <a:avLst/>
          </a:prstGeom>
        </p:spPr>
      </p:pic>
    </p:spTree>
    <p:extLst>
      <p:ext uri="{BB962C8B-B14F-4D97-AF65-F5344CB8AC3E}">
        <p14:creationId xmlns:p14="http://schemas.microsoft.com/office/powerpoint/2010/main" val="2671607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10" name="Picture 9">
            <a:extLst>
              <a:ext uri="{FF2B5EF4-FFF2-40B4-BE49-F238E27FC236}">
                <a16:creationId xmlns:a16="http://schemas.microsoft.com/office/drawing/2014/main" id="{50BE9C45-646C-411E-A48F-BBE6DAFDF9D6}"/>
              </a:ext>
            </a:extLst>
          </p:cNvPr>
          <p:cNvPicPr/>
          <p:nvPr/>
        </p:nvPicPr>
        <p:blipFill>
          <a:blip r:embed="rId2"/>
          <a:stretch>
            <a:fillRect/>
          </a:stretch>
        </p:blipFill>
        <p:spPr>
          <a:xfrm>
            <a:off x="100679" y="2104601"/>
            <a:ext cx="3569800" cy="2145428"/>
          </a:xfrm>
          <a:prstGeom prst="rect">
            <a:avLst/>
          </a:prstGeom>
        </p:spPr>
      </p:pic>
      <p:pic>
        <p:nvPicPr>
          <p:cNvPr id="11" name="Picture 10">
            <a:extLst>
              <a:ext uri="{FF2B5EF4-FFF2-40B4-BE49-F238E27FC236}">
                <a16:creationId xmlns:a16="http://schemas.microsoft.com/office/drawing/2014/main" id="{7B7C8260-ECA5-4116-955E-E9BA6A5BA524}"/>
              </a:ext>
            </a:extLst>
          </p:cNvPr>
          <p:cNvPicPr/>
          <p:nvPr/>
        </p:nvPicPr>
        <p:blipFill>
          <a:blip r:embed="rId3"/>
          <a:stretch>
            <a:fillRect/>
          </a:stretch>
        </p:blipFill>
        <p:spPr>
          <a:xfrm>
            <a:off x="3837905" y="2104601"/>
            <a:ext cx="4263108" cy="2145428"/>
          </a:xfrm>
          <a:prstGeom prst="rect">
            <a:avLst/>
          </a:prstGeom>
        </p:spPr>
      </p:pic>
      <p:pic>
        <p:nvPicPr>
          <p:cNvPr id="12" name="Picture 11">
            <a:extLst>
              <a:ext uri="{FF2B5EF4-FFF2-40B4-BE49-F238E27FC236}">
                <a16:creationId xmlns:a16="http://schemas.microsoft.com/office/drawing/2014/main" id="{D6E436EF-1FD9-4B25-BC77-7EF85FC9226C}"/>
              </a:ext>
            </a:extLst>
          </p:cNvPr>
          <p:cNvPicPr/>
          <p:nvPr/>
        </p:nvPicPr>
        <p:blipFill>
          <a:blip r:embed="rId4"/>
          <a:stretch>
            <a:fillRect/>
          </a:stretch>
        </p:blipFill>
        <p:spPr>
          <a:xfrm>
            <a:off x="8268439" y="2104602"/>
            <a:ext cx="3822882" cy="2145428"/>
          </a:xfrm>
          <a:prstGeom prst="rect">
            <a:avLst/>
          </a:prstGeom>
        </p:spPr>
      </p:pic>
      <p:pic>
        <p:nvPicPr>
          <p:cNvPr id="13" name="Picture 12">
            <a:extLst>
              <a:ext uri="{FF2B5EF4-FFF2-40B4-BE49-F238E27FC236}">
                <a16:creationId xmlns:a16="http://schemas.microsoft.com/office/drawing/2014/main" id="{5D263A70-0BAD-474A-92C7-145EC319C47F}"/>
              </a:ext>
            </a:extLst>
          </p:cNvPr>
          <p:cNvPicPr/>
          <p:nvPr/>
        </p:nvPicPr>
        <p:blipFill>
          <a:blip r:embed="rId5"/>
          <a:stretch>
            <a:fillRect/>
          </a:stretch>
        </p:blipFill>
        <p:spPr>
          <a:xfrm>
            <a:off x="100679" y="4468968"/>
            <a:ext cx="3569801" cy="2292439"/>
          </a:xfrm>
          <a:prstGeom prst="rect">
            <a:avLst/>
          </a:prstGeom>
        </p:spPr>
      </p:pic>
      <p:pic>
        <p:nvPicPr>
          <p:cNvPr id="14" name="Picture 13">
            <a:extLst>
              <a:ext uri="{FF2B5EF4-FFF2-40B4-BE49-F238E27FC236}">
                <a16:creationId xmlns:a16="http://schemas.microsoft.com/office/drawing/2014/main" id="{5F1B3072-8619-41D7-B292-98EF2D7CCA06}"/>
              </a:ext>
            </a:extLst>
          </p:cNvPr>
          <p:cNvPicPr/>
          <p:nvPr/>
        </p:nvPicPr>
        <p:blipFill>
          <a:blip r:embed="rId6"/>
          <a:stretch>
            <a:fillRect/>
          </a:stretch>
        </p:blipFill>
        <p:spPr>
          <a:xfrm>
            <a:off x="3837906" y="4468968"/>
            <a:ext cx="4263108" cy="2292439"/>
          </a:xfrm>
          <a:prstGeom prst="rect">
            <a:avLst/>
          </a:prstGeom>
        </p:spPr>
      </p:pic>
      <p:pic>
        <p:nvPicPr>
          <p:cNvPr id="15" name="Picture 14">
            <a:extLst>
              <a:ext uri="{FF2B5EF4-FFF2-40B4-BE49-F238E27FC236}">
                <a16:creationId xmlns:a16="http://schemas.microsoft.com/office/drawing/2014/main" id="{2AC7515A-C6DF-441B-8516-F6558D4230AC}"/>
              </a:ext>
            </a:extLst>
          </p:cNvPr>
          <p:cNvPicPr/>
          <p:nvPr/>
        </p:nvPicPr>
        <p:blipFill>
          <a:blip r:embed="rId7"/>
          <a:stretch>
            <a:fillRect/>
          </a:stretch>
        </p:blipFill>
        <p:spPr>
          <a:xfrm>
            <a:off x="8268439" y="4468968"/>
            <a:ext cx="3822882" cy="2292439"/>
          </a:xfrm>
          <a:prstGeom prst="rect">
            <a:avLst/>
          </a:prstGeom>
        </p:spPr>
      </p:pic>
    </p:spTree>
    <p:extLst>
      <p:ext uri="{BB962C8B-B14F-4D97-AF65-F5344CB8AC3E}">
        <p14:creationId xmlns:p14="http://schemas.microsoft.com/office/powerpoint/2010/main" val="4034427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9" name="Picture 8">
            <a:extLst>
              <a:ext uri="{FF2B5EF4-FFF2-40B4-BE49-F238E27FC236}">
                <a16:creationId xmlns:a16="http://schemas.microsoft.com/office/drawing/2014/main" id="{828CAE05-1E70-4591-BD38-8C76B959C68A}"/>
              </a:ext>
            </a:extLst>
          </p:cNvPr>
          <p:cNvPicPr/>
          <p:nvPr/>
        </p:nvPicPr>
        <p:blipFill>
          <a:blip r:embed="rId2"/>
          <a:stretch>
            <a:fillRect/>
          </a:stretch>
        </p:blipFill>
        <p:spPr>
          <a:xfrm>
            <a:off x="90152" y="2077653"/>
            <a:ext cx="5344732" cy="4001175"/>
          </a:xfrm>
          <a:prstGeom prst="rect">
            <a:avLst/>
          </a:prstGeom>
        </p:spPr>
      </p:pic>
      <p:pic>
        <p:nvPicPr>
          <p:cNvPr id="16" name="Picture 15">
            <a:extLst>
              <a:ext uri="{FF2B5EF4-FFF2-40B4-BE49-F238E27FC236}">
                <a16:creationId xmlns:a16="http://schemas.microsoft.com/office/drawing/2014/main" id="{3F45B681-4B33-4417-8808-9CA21CE2094D}"/>
              </a:ext>
            </a:extLst>
          </p:cNvPr>
          <p:cNvPicPr/>
          <p:nvPr/>
        </p:nvPicPr>
        <p:blipFill>
          <a:blip r:embed="rId3"/>
          <a:stretch>
            <a:fillRect/>
          </a:stretch>
        </p:blipFill>
        <p:spPr>
          <a:xfrm>
            <a:off x="5651883" y="2077653"/>
            <a:ext cx="6286831" cy="2378437"/>
          </a:xfrm>
          <a:prstGeom prst="rect">
            <a:avLst/>
          </a:prstGeom>
        </p:spPr>
      </p:pic>
      <p:pic>
        <p:nvPicPr>
          <p:cNvPr id="17" name="Picture 16">
            <a:extLst>
              <a:ext uri="{FF2B5EF4-FFF2-40B4-BE49-F238E27FC236}">
                <a16:creationId xmlns:a16="http://schemas.microsoft.com/office/drawing/2014/main" id="{EE1389DC-3832-4C02-BE5C-F03150D07CB3}"/>
              </a:ext>
            </a:extLst>
          </p:cNvPr>
          <p:cNvPicPr/>
          <p:nvPr/>
        </p:nvPicPr>
        <p:blipFill>
          <a:blip r:embed="rId4"/>
          <a:stretch>
            <a:fillRect/>
          </a:stretch>
        </p:blipFill>
        <p:spPr>
          <a:xfrm>
            <a:off x="5651883" y="4565561"/>
            <a:ext cx="6286830" cy="2157212"/>
          </a:xfrm>
          <a:prstGeom prst="rect">
            <a:avLst/>
          </a:prstGeom>
        </p:spPr>
      </p:pic>
    </p:spTree>
    <p:extLst>
      <p:ext uri="{BB962C8B-B14F-4D97-AF65-F5344CB8AC3E}">
        <p14:creationId xmlns:p14="http://schemas.microsoft.com/office/powerpoint/2010/main" val="2820785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pic>
        <p:nvPicPr>
          <p:cNvPr id="9" name="Picture 8">
            <a:extLst>
              <a:ext uri="{FF2B5EF4-FFF2-40B4-BE49-F238E27FC236}">
                <a16:creationId xmlns:a16="http://schemas.microsoft.com/office/drawing/2014/main" id="{7FF41DB1-1A29-414D-8289-8894879AA8C6}"/>
              </a:ext>
            </a:extLst>
          </p:cNvPr>
          <p:cNvPicPr/>
          <p:nvPr/>
        </p:nvPicPr>
        <p:blipFill>
          <a:blip r:embed="rId2"/>
          <a:stretch>
            <a:fillRect/>
          </a:stretch>
        </p:blipFill>
        <p:spPr>
          <a:xfrm>
            <a:off x="118459" y="2496489"/>
            <a:ext cx="5695950" cy="2461878"/>
          </a:xfrm>
          <a:prstGeom prst="rect">
            <a:avLst/>
          </a:prstGeom>
        </p:spPr>
      </p:pic>
      <p:pic>
        <p:nvPicPr>
          <p:cNvPr id="16" name="Picture 15">
            <a:extLst>
              <a:ext uri="{FF2B5EF4-FFF2-40B4-BE49-F238E27FC236}">
                <a16:creationId xmlns:a16="http://schemas.microsoft.com/office/drawing/2014/main" id="{4E8F47A2-265B-4353-94A6-66CA90C6338C}"/>
              </a:ext>
            </a:extLst>
          </p:cNvPr>
          <p:cNvPicPr/>
          <p:nvPr/>
        </p:nvPicPr>
        <p:blipFill>
          <a:blip r:embed="rId3"/>
          <a:stretch>
            <a:fillRect/>
          </a:stretch>
        </p:blipFill>
        <p:spPr>
          <a:xfrm>
            <a:off x="6014434" y="2084365"/>
            <a:ext cx="5695950" cy="4136131"/>
          </a:xfrm>
          <a:prstGeom prst="rect">
            <a:avLst/>
          </a:prstGeom>
        </p:spPr>
      </p:pic>
    </p:spTree>
    <p:extLst>
      <p:ext uri="{BB962C8B-B14F-4D97-AF65-F5344CB8AC3E}">
        <p14:creationId xmlns:p14="http://schemas.microsoft.com/office/powerpoint/2010/main" val="236907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FF1-B96F-46C8-AE83-10A8C92803A3}"/>
              </a:ext>
            </a:extLst>
          </p:cNvPr>
          <p:cNvSpPr>
            <a:spLocks noGrp="1"/>
          </p:cNvSpPr>
          <p:nvPr>
            <p:ph type="title"/>
          </p:nvPr>
        </p:nvSpPr>
        <p:spPr>
          <a:xfrm>
            <a:off x="281076" y="807796"/>
            <a:ext cx="8128828" cy="970450"/>
          </a:xfrm>
        </p:spPr>
        <p:txBody>
          <a:bodyPr>
            <a:normAutofit/>
          </a:bodyPr>
          <a:lstStyle/>
          <a:p>
            <a:r>
              <a:rPr lang="en-US" b="1" dirty="0">
                <a:latin typeface="Calibri Light"/>
                <a:cs typeface="Calibri Light"/>
              </a:rPr>
              <a:t>INTERPRETATION OF THE RESULTS</a:t>
            </a:r>
            <a:endParaRPr lang="en-IN" b="1" dirty="0">
              <a:ea typeface="+mn-lt"/>
              <a:cs typeface="+mn-lt"/>
            </a:endParaRPr>
          </a:p>
        </p:txBody>
      </p:sp>
      <p:sp>
        <p:nvSpPr>
          <p:cNvPr id="3" name="Content Placeholder 2">
            <a:extLst>
              <a:ext uri="{FF2B5EF4-FFF2-40B4-BE49-F238E27FC236}">
                <a16:creationId xmlns:a16="http://schemas.microsoft.com/office/drawing/2014/main" id="{1616B7AE-66F1-4F29-8172-58289CE99F32}"/>
              </a:ext>
            </a:extLst>
          </p:cNvPr>
          <p:cNvSpPr>
            <a:spLocks noGrp="1"/>
          </p:cNvSpPr>
          <p:nvPr>
            <p:ph idx="1"/>
          </p:nvPr>
        </p:nvSpPr>
        <p:spPr>
          <a:xfrm>
            <a:off x="281076" y="2427025"/>
            <a:ext cx="3981831" cy="2652730"/>
          </a:xfrm>
        </p:spPr>
        <p:txBody>
          <a:bodyPr>
            <a:normAutofit/>
          </a:bodyPr>
          <a:lstStyle/>
          <a:p>
            <a:r>
              <a:rPr lang="en-IN" dirty="0">
                <a:latin typeface="Arial" panose="020B0604020202020204" pitchFamily="34" charset="0"/>
                <a:cs typeface="Arial" panose="020B0604020202020204" pitchFamily="34" charset="0"/>
              </a:rPr>
              <a:t>From the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we interpreted that after hyperparameter tuning Ridge Regressor works best with respect to our model with minimum RMSE of 28550</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3F883E5-8369-41D8-942A-B4DB0073B73E}"/>
              </a:ext>
            </a:extLst>
          </p:cNvPr>
          <p:cNvPicPr/>
          <p:nvPr/>
        </p:nvPicPr>
        <p:blipFill>
          <a:blip r:embed="rId2"/>
          <a:stretch>
            <a:fillRect/>
          </a:stretch>
        </p:blipFill>
        <p:spPr>
          <a:xfrm>
            <a:off x="5544149" y="2109510"/>
            <a:ext cx="5731510" cy="4519295"/>
          </a:xfrm>
          <a:prstGeom prst="rect">
            <a:avLst/>
          </a:prstGeom>
        </p:spPr>
      </p:pic>
    </p:spTree>
    <p:extLst>
      <p:ext uri="{BB962C8B-B14F-4D97-AF65-F5344CB8AC3E}">
        <p14:creationId xmlns:p14="http://schemas.microsoft.com/office/powerpoint/2010/main" val="290464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8B43-1831-403C-8477-7557610606C4}"/>
              </a:ext>
            </a:extLst>
          </p:cNvPr>
          <p:cNvSpPr>
            <a:spLocks noGrp="1"/>
          </p:cNvSpPr>
          <p:nvPr>
            <p:ph type="title"/>
          </p:nvPr>
        </p:nvSpPr>
        <p:spPr/>
        <p:txBody>
          <a:bodyPr/>
          <a:lstStyle/>
          <a:p>
            <a:r>
              <a:rPr lang="en-US" b="1" dirty="0">
                <a:cs typeface="Calibri Light"/>
              </a:rPr>
              <a:t>Conclusion</a:t>
            </a:r>
            <a:endParaRPr lang="en-IN" dirty="0"/>
          </a:p>
        </p:txBody>
      </p:sp>
      <p:sp>
        <p:nvSpPr>
          <p:cNvPr id="3" name="Content Placeholder 2">
            <a:extLst>
              <a:ext uri="{FF2B5EF4-FFF2-40B4-BE49-F238E27FC236}">
                <a16:creationId xmlns:a16="http://schemas.microsoft.com/office/drawing/2014/main" id="{9076CB40-865C-4EE4-8941-CB036EE97929}"/>
              </a:ext>
            </a:extLst>
          </p:cNvPr>
          <p:cNvSpPr>
            <a:spLocks noGrp="1"/>
          </p:cNvSpPr>
          <p:nvPr>
            <p:ph idx="1"/>
          </p:nvPr>
        </p:nvSpPr>
        <p:spPr>
          <a:xfrm>
            <a:off x="680321" y="2336873"/>
            <a:ext cx="11026575" cy="3599316"/>
          </a:xfrm>
        </p:spPr>
        <p:txBody>
          <a:bodyPr>
            <a:normAutofit fontScale="92500" lnSpcReduction="10000"/>
          </a:bodyPr>
          <a:lstStyle/>
          <a:p>
            <a:r>
              <a:rPr lang="en-IN" dirty="0">
                <a:latin typeface="Arial" panose="020B0604020202020204" pitchFamily="34" charset="0"/>
                <a:cs typeface="Arial" panose="020B0604020202020204" pitchFamily="34" charset="0"/>
              </a:rPr>
              <a:t>In this project we have tried to show how the house prices vary and what are the factors related to the changing of house prices. The best(minimum) RMSE score was achieved using the best parameters of Ridge Regressor through </a:t>
            </a:r>
            <a:r>
              <a:rPr lang="en-IN" dirty="0" err="1">
                <a:latin typeface="Arial" panose="020B0604020202020204" pitchFamily="34" charset="0"/>
                <a:cs typeface="Arial" panose="020B0604020202020204" pitchFamily="34" charset="0"/>
              </a:rPr>
              <a:t>GridSearchCV</a:t>
            </a:r>
            <a:r>
              <a:rPr lang="en-IN" dirty="0">
                <a:latin typeface="Arial" panose="020B0604020202020204" pitchFamily="34" charset="0"/>
                <a:cs typeface="Arial" panose="020B0604020202020204" pitchFamily="34" charset="0"/>
              </a:rPr>
              <a:t> though </a:t>
            </a:r>
            <a:r>
              <a:rPr lang="en-IN" dirty="0" err="1">
                <a:latin typeface="Arial" panose="020B0604020202020204" pitchFamily="34" charset="0"/>
                <a:cs typeface="Arial" panose="020B0604020202020204" pitchFamily="34" charset="0"/>
              </a:rPr>
              <a:t>GradientBoosting</a:t>
            </a:r>
            <a:r>
              <a:rPr lang="en-IN" dirty="0">
                <a:latin typeface="Arial" panose="020B0604020202020204" pitchFamily="34" charset="0"/>
                <a:cs typeface="Arial" panose="020B0604020202020204" pitchFamily="34" charset="0"/>
              </a:rPr>
              <a:t> Regressor model performed well too.</a:t>
            </a:r>
          </a:p>
          <a:p>
            <a:pPr marL="457200" indent="-457200"/>
            <a:r>
              <a:rPr lang="en-IN" dirty="0">
                <a:latin typeface="Arial" panose="020B0604020202020204" pitchFamily="34" charset="0"/>
                <a:cs typeface="Arial" panose="020B0604020202020204" pitchFamily="34" charset="0"/>
              </a:rPr>
              <a:t>This project has demonstrated the importance of sampling effectively, modelling and predicting data.</a:t>
            </a:r>
            <a:endParaRPr lang="en-US" dirty="0">
              <a:latin typeface="Arial" panose="020B0604020202020204" pitchFamily="34" charset="0"/>
              <a:cs typeface="Arial" panose="020B0604020202020204" pitchFamily="34" charset="0"/>
            </a:endParaRPr>
          </a:p>
          <a:p>
            <a:pPr marL="457200" indent="-457200"/>
            <a:r>
              <a:rPr lang="en-IN" dirty="0">
                <a:latin typeface="Arial" panose="020B0604020202020204" pitchFamily="34" charset="0"/>
                <a:cs typeface="Arial" panose="020B0604020202020204" pitchFamily="34" charset="0"/>
              </a:rPr>
              <a:t>Through different powerful tools of visualization we were able to analyse and interpret different hidden insights about the data.</a:t>
            </a:r>
            <a:endParaRPr lang="en-US" dirty="0">
              <a:latin typeface="Arial" panose="020B0604020202020204" pitchFamily="34" charset="0"/>
              <a:cs typeface="Arial" panose="020B0604020202020204" pitchFamily="34" charset="0"/>
            </a:endParaRPr>
          </a:p>
          <a:p>
            <a:pPr marL="457200" indent="-457200"/>
            <a:r>
              <a:rPr lang="en-IN" dirty="0">
                <a:latin typeface="Arial" panose="020B0604020202020204" pitchFamily="34" charset="0"/>
                <a:cs typeface="Arial" panose="020B0604020202020204" pitchFamily="34" charset="0"/>
              </a:rPr>
              <a:t>Through data cleaning we were able to remove unnecessary columns and outliers from our dataset due to which our model would have suffered from overfitting or underfitting.</a:t>
            </a: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3743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3" y="850006"/>
            <a:ext cx="10005811" cy="815995"/>
          </a:xfrm>
        </p:spPr>
        <p:txBody>
          <a:bodyPr/>
          <a:lstStyle/>
          <a:p>
            <a:r>
              <a:rPr lang="en-GB" dirty="0"/>
              <a:t>ANALYTICAL PROBLEM FRAMING</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048999" cy="4609012"/>
          </a:xfrm>
        </p:spPr>
        <p:txBody>
          <a:bodyPr>
            <a:normAutofit/>
          </a:bodyPr>
          <a:lstStyle/>
          <a:p>
            <a:endParaRPr lang="en-US" sz="2800" dirty="0"/>
          </a:p>
          <a:p>
            <a:endParaRPr lang="en-IN" dirty="0"/>
          </a:p>
        </p:txBody>
      </p:sp>
      <p:pic>
        <p:nvPicPr>
          <p:cNvPr id="4" name="Picture 3">
            <a:extLst>
              <a:ext uri="{FF2B5EF4-FFF2-40B4-BE49-F238E27FC236}">
                <a16:creationId xmlns:a16="http://schemas.microsoft.com/office/drawing/2014/main" id="{2922E85F-809F-43D3-B711-BEBA6E984A00}"/>
              </a:ext>
            </a:extLst>
          </p:cNvPr>
          <p:cNvPicPr/>
          <p:nvPr/>
        </p:nvPicPr>
        <p:blipFill>
          <a:blip r:embed="rId2"/>
          <a:stretch>
            <a:fillRect/>
          </a:stretch>
        </p:blipFill>
        <p:spPr>
          <a:xfrm>
            <a:off x="2112135" y="3863662"/>
            <a:ext cx="6501890" cy="2377412"/>
          </a:xfrm>
          <a:prstGeom prst="rect">
            <a:avLst/>
          </a:prstGeom>
        </p:spPr>
      </p:pic>
      <p:sp>
        <p:nvSpPr>
          <p:cNvPr id="5" name="Rectangle 4">
            <a:extLst>
              <a:ext uri="{FF2B5EF4-FFF2-40B4-BE49-F238E27FC236}">
                <a16:creationId xmlns:a16="http://schemas.microsoft.com/office/drawing/2014/main" id="{E8948914-7CF5-4911-A525-6B72C233DF7B}"/>
              </a:ext>
            </a:extLst>
          </p:cNvPr>
          <p:cNvSpPr/>
          <p:nvPr/>
        </p:nvSpPr>
        <p:spPr>
          <a:xfrm>
            <a:off x="214648" y="2216181"/>
            <a:ext cx="10938456"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this project we have performed various mathematical and statistical analysis such as we checked description or statistical summary of the data using describe, checked correlation using </a:t>
            </a:r>
            <a:r>
              <a:rPr lang="en-IN" sz="2000" dirty="0" err="1">
                <a:latin typeface="Arial" panose="020B0604020202020204" pitchFamily="34" charset="0"/>
                <a:cs typeface="Arial" panose="020B0604020202020204" pitchFamily="34" charset="0"/>
              </a:rPr>
              <a:t>corr</a:t>
            </a:r>
            <a:r>
              <a:rPr lang="en-IN" sz="2000" dirty="0">
                <a:latin typeface="Arial" panose="020B0604020202020204" pitchFamily="34" charset="0"/>
                <a:cs typeface="Arial" panose="020B0604020202020204" pitchFamily="34" charset="0"/>
              </a:rPr>
              <a:t> and also visualized it using heatmap. Then we have used Z-Score to plot outliers and remove them.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28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5" y="888642"/>
            <a:ext cx="10198994" cy="815995"/>
          </a:xfrm>
        </p:spPr>
        <p:txBody>
          <a:bodyPr/>
          <a:lstStyle/>
          <a:p>
            <a:r>
              <a:rPr lang="en-GB" dirty="0"/>
              <a:t>DATA SOURCE AND THEIR FORMATS</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048999" cy="4609012"/>
          </a:xfrm>
        </p:spPr>
        <p:txBody>
          <a:bodyPr>
            <a:normAutofit/>
          </a:bodyPr>
          <a:lstStyle/>
          <a:p>
            <a:endParaRPr lang="en-US" sz="2800" dirty="0"/>
          </a:p>
          <a:p>
            <a:endParaRPr lang="en-IN" dirty="0"/>
          </a:p>
        </p:txBody>
      </p:sp>
      <p:pic>
        <p:nvPicPr>
          <p:cNvPr id="4" name="Picture 3">
            <a:extLst>
              <a:ext uri="{FF2B5EF4-FFF2-40B4-BE49-F238E27FC236}">
                <a16:creationId xmlns:a16="http://schemas.microsoft.com/office/drawing/2014/main" id="{363456B0-1786-4833-A80D-C1E8F9C80891}"/>
              </a:ext>
            </a:extLst>
          </p:cNvPr>
          <p:cNvPicPr/>
          <p:nvPr/>
        </p:nvPicPr>
        <p:blipFill>
          <a:blip r:embed="rId2"/>
          <a:stretch>
            <a:fillRect/>
          </a:stretch>
        </p:blipFill>
        <p:spPr>
          <a:xfrm>
            <a:off x="236516" y="2165274"/>
            <a:ext cx="3529752" cy="4493101"/>
          </a:xfrm>
          <a:prstGeom prst="rect">
            <a:avLst/>
          </a:prstGeom>
        </p:spPr>
      </p:pic>
      <p:pic>
        <p:nvPicPr>
          <p:cNvPr id="5" name="Picture 4">
            <a:extLst>
              <a:ext uri="{FF2B5EF4-FFF2-40B4-BE49-F238E27FC236}">
                <a16:creationId xmlns:a16="http://schemas.microsoft.com/office/drawing/2014/main" id="{08528FD4-C406-4D2E-A887-55A3EC676D95}"/>
              </a:ext>
            </a:extLst>
          </p:cNvPr>
          <p:cNvPicPr/>
          <p:nvPr/>
        </p:nvPicPr>
        <p:blipFill>
          <a:blip r:embed="rId3"/>
          <a:stretch>
            <a:fillRect/>
          </a:stretch>
        </p:blipFill>
        <p:spPr>
          <a:xfrm>
            <a:off x="4043025" y="2165275"/>
            <a:ext cx="3529752" cy="4493102"/>
          </a:xfrm>
          <a:prstGeom prst="rect">
            <a:avLst/>
          </a:prstGeom>
        </p:spPr>
      </p:pic>
      <p:pic>
        <p:nvPicPr>
          <p:cNvPr id="6" name="Picture 5">
            <a:extLst>
              <a:ext uri="{FF2B5EF4-FFF2-40B4-BE49-F238E27FC236}">
                <a16:creationId xmlns:a16="http://schemas.microsoft.com/office/drawing/2014/main" id="{89D60693-41BE-4CFF-B9BC-5AABCE498DC8}"/>
              </a:ext>
            </a:extLst>
          </p:cNvPr>
          <p:cNvPicPr/>
          <p:nvPr/>
        </p:nvPicPr>
        <p:blipFill>
          <a:blip r:embed="rId4"/>
          <a:stretch>
            <a:fillRect/>
          </a:stretch>
        </p:blipFill>
        <p:spPr>
          <a:xfrm>
            <a:off x="8041247" y="2343150"/>
            <a:ext cx="3733800" cy="3941740"/>
          </a:xfrm>
          <a:prstGeom prst="rect">
            <a:avLst/>
          </a:prstGeom>
        </p:spPr>
      </p:pic>
    </p:spTree>
    <p:extLst>
      <p:ext uri="{BB962C8B-B14F-4D97-AF65-F5344CB8AC3E}">
        <p14:creationId xmlns:p14="http://schemas.microsoft.com/office/powerpoint/2010/main" val="376017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5" y="888642"/>
            <a:ext cx="10198994" cy="815995"/>
          </a:xfrm>
        </p:spPr>
        <p:txBody>
          <a:bodyPr/>
          <a:lstStyle/>
          <a:p>
            <a:r>
              <a:rPr lang="en-GB" dirty="0"/>
              <a:t>DATA PRE PROCESSING DONE</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048999" cy="4609012"/>
          </a:xfrm>
        </p:spPr>
        <p:txBody>
          <a:bodyPr>
            <a:normAutofit/>
          </a:bodyPr>
          <a:lstStyle/>
          <a:p>
            <a:endParaRPr lang="en-US" sz="2800" dirty="0"/>
          </a:p>
          <a:p>
            <a:endParaRPr lang="en-IN" dirty="0"/>
          </a:p>
        </p:txBody>
      </p:sp>
      <p:sp>
        <p:nvSpPr>
          <p:cNvPr id="6" name="Rectangle 5">
            <a:extLst>
              <a:ext uri="{FF2B5EF4-FFF2-40B4-BE49-F238E27FC236}">
                <a16:creationId xmlns:a16="http://schemas.microsoft.com/office/drawing/2014/main" id="{134ADC0B-8503-482E-9258-D142BFC79681}"/>
              </a:ext>
            </a:extLst>
          </p:cNvPr>
          <p:cNvSpPr/>
          <p:nvPr/>
        </p:nvSpPr>
        <p:spPr>
          <a:xfrm>
            <a:off x="104105" y="2139518"/>
            <a:ext cx="866640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After loading all the required libraries we loaded the data into our </a:t>
            </a:r>
            <a:r>
              <a:rPr lang="en-IN" dirty="0" err="1">
                <a:latin typeface="Arial" panose="020B0604020202020204" pitchFamily="34" charset="0"/>
                <a:cs typeface="Arial" panose="020B0604020202020204" pitchFamily="34" charset="0"/>
              </a:rPr>
              <a:t>jupyter</a:t>
            </a:r>
            <a:r>
              <a:rPr lang="en-IN" dirty="0">
                <a:latin typeface="Arial" panose="020B0604020202020204" pitchFamily="34" charset="0"/>
                <a:cs typeface="Arial" panose="020B0604020202020204" pitchFamily="34" charset="0"/>
              </a:rPr>
              <a:t> notebook.</a:t>
            </a: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5048232-A69C-495A-A435-FD2F5CE5DA38}"/>
              </a:ext>
            </a:extLst>
          </p:cNvPr>
          <p:cNvPicPr/>
          <p:nvPr/>
        </p:nvPicPr>
        <p:blipFill>
          <a:blip r:embed="rId2"/>
          <a:stretch>
            <a:fillRect/>
          </a:stretch>
        </p:blipFill>
        <p:spPr>
          <a:xfrm>
            <a:off x="239467" y="2614411"/>
            <a:ext cx="4552816" cy="3773509"/>
          </a:xfrm>
          <a:prstGeom prst="rect">
            <a:avLst/>
          </a:prstGeom>
        </p:spPr>
      </p:pic>
      <p:pic>
        <p:nvPicPr>
          <p:cNvPr id="8" name="Picture 7">
            <a:extLst>
              <a:ext uri="{FF2B5EF4-FFF2-40B4-BE49-F238E27FC236}">
                <a16:creationId xmlns:a16="http://schemas.microsoft.com/office/drawing/2014/main" id="{9FF382A5-02A0-45B9-BDDC-4E0A1FC5A4F5}"/>
              </a:ext>
            </a:extLst>
          </p:cNvPr>
          <p:cNvPicPr/>
          <p:nvPr/>
        </p:nvPicPr>
        <p:blipFill>
          <a:blip r:embed="rId3"/>
          <a:stretch>
            <a:fillRect/>
          </a:stretch>
        </p:blipFill>
        <p:spPr>
          <a:xfrm>
            <a:off x="5303743" y="2653046"/>
            <a:ext cx="6544819" cy="3734874"/>
          </a:xfrm>
          <a:prstGeom prst="rect">
            <a:avLst/>
          </a:prstGeom>
        </p:spPr>
      </p:pic>
    </p:spTree>
    <p:extLst>
      <p:ext uri="{BB962C8B-B14F-4D97-AF65-F5344CB8AC3E}">
        <p14:creationId xmlns:p14="http://schemas.microsoft.com/office/powerpoint/2010/main" val="287990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5" y="888642"/>
            <a:ext cx="10198994" cy="815995"/>
          </a:xfrm>
        </p:spPr>
        <p:txBody>
          <a:bodyPr/>
          <a:lstStyle/>
          <a:p>
            <a:r>
              <a:rPr lang="en-GB" dirty="0"/>
              <a:t>DATA PRE PROCESSING DONE</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048999" cy="4609012"/>
          </a:xfrm>
        </p:spPr>
        <p:txBody>
          <a:bodyPr>
            <a:normAutofit/>
          </a:bodyPr>
          <a:lstStyle/>
          <a:p>
            <a:endParaRPr lang="en-US" sz="2800" dirty="0"/>
          </a:p>
          <a:p>
            <a:endParaRPr lang="en-IN" dirty="0"/>
          </a:p>
        </p:txBody>
      </p:sp>
      <p:sp>
        <p:nvSpPr>
          <p:cNvPr id="6" name="Rectangle 5">
            <a:extLst>
              <a:ext uri="{FF2B5EF4-FFF2-40B4-BE49-F238E27FC236}">
                <a16:creationId xmlns:a16="http://schemas.microsoft.com/office/drawing/2014/main" id="{134ADC0B-8503-482E-9258-D142BFC79681}"/>
              </a:ext>
            </a:extLst>
          </p:cNvPr>
          <p:cNvSpPr/>
          <p:nvPr/>
        </p:nvSpPr>
        <p:spPr>
          <a:xfrm>
            <a:off x="104105" y="2139517"/>
            <a:ext cx="10314903" cy="2446824"/>
          </a:xfrm>
          <a:prstGeom prst="rect">
            <a:avLst/>
          </a:prstGeom>
        </p:spPr>
        <p:txBody>
          <a:bodyPr wrap="square">
            <a:spAutoFit/>
          </a:bodyPr>
          <a:lstStyle/>
          <a:p>
            <a:pPr marL="457200" indent="-45720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Feature Engineering has been used for cleaning of the data. </a:t>
            </a:r>
          </a:p>
          <a:p>
            <a:pPr marL="457200" indent="-45720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Some unused columns have been deleted and even some columns have been bifurcated which was used in the prediction. </a:t>
            </a:r>
          </a:p>
          <a:p>
            <a:pPr marL="457200" indent="-45720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We first done data cleaning. We first looked percentage of values missing in columns then we imputed missing values.</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88CF2A9-386B-4584-A2E4-7CF5F132769F}"/>
              </a:ext>
            </a:extLst>
          </p:cNvPr>
          <p:cNvPicPr/>
          <p:nvPr/>
        </p:nvPicPr>
        <p:blipFill>
          <a:blip r:embed="rId2"/>
          <a:stretch>
            <a:fillRect/>
          </a:stretch>
        </p:blipFill>
        <p:spPr>
          <a:xfrm>
            <a:off x="3309870" y="3966693"/>
            <a:ext cx="5705341" cy="2701418"/>
          </a:xfrm>
          <a:prstGeom prst="rect">
            <a:avLst/>
          </a:prstGeom>
        </p:spPr>
      </p:pic>
    </p:spTree>
    <p:extLst>
      <p:ext uri="{BB962C8B-B14F-4D97-AF65-F5344CB8AC3E}">
        <p14:creationId xmlns:p14="http://schemas.microsoft.com/office/powerpoint/2010/main" val="292182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5" y="888642"/>
            <a:ext cx="10198994" cy="815995"/>
          </a:xfrm>
        </p:spPr>
        <p:txBody>
          <a:bodyPr/>
          <a:lstStyle/>
          <a:p>
            <a:r>
              <a:rPr lang="en-GB" dirty="0"/>
              <a:t>MODEL TRAINING AND PCA</a:t>
            </a:r>
            <a:endParaRPr lang="en-IN" dirty="0"/>
          </a:p>
        </p:txBody>
      </p:sp>
      <p:pic>
        <p:nvPicPr>
          <p:cNvPr id="7" name="Picture 6">
            <a:extLst>
              <a:ext uri="{FF2B5EF4-FFF2-40B4-BE49-F238E27FC236}">
                <a16:creationId xmlns:a16="http://schemas.microsoft.com/office/drawing/2014/main" id="{0CB3EA01-8EBA-4E6D-AACC-1217E00C88B5}"/>
              </a:ext>
            </a:extLst>
          </p:cNvPr>
          <p:cNvPicPr/>
          <p:nvPr/>
        </p:nvPicPr>
        <p:blipFill>
          <a:blip r:embed="rId2"/>
          <a:stretch>
            <a:fillRect/>
          </a:stretch>
        </p:blipFill>
        <p:spPr>
          <a:xfrm>
            <a:off x="104105" y="2093689"/>
            <a:ext cx="4201263" cy="2516948"/>
          </a:xfrm>
          <a:prstGeom prst="rect">
            <a:avLst/>
          </a:prstGeom>
        </p:spPr>
      </p:pic>
      <p:pic>
        <p:nvPicPr>
          <p:cNvPr id="8" name="Picture 7">
            <a:extLst>
              <a:ext uri="{FF2B5EF4-FFF2-40B4-BE49-F238E27FC236}">
                <a16:creationId xmlns:a16="http://schemas.microsoft.com/office/drawing/2014/main" id="{77BCF6F3-457E-4E56-8BFC-620D4FC65786}"/>
              </a:ext>
            </a:extLst>
          </p:cNvPr>
          <p:cNvPicPr/>
          <p:nvPr/>
        </p:nvPicPr>
        <p:blipFill>
          <a:blip r:embed="rId3"/>
          <a:stretch>
            <a:fillRect/>
          </a:stretch>
        </p:blipFill>
        <p:spPr>
          <a:xfrm>
            <a:off x="4528332" y="2101838"/>
            <a:ext cx="3662631" cy="2508800"/>
          </a:xfrm>
          <a:prstGeom prst="rect">
            <a:avLst/>
          </a:prstGeom>
        </p:spPr>
      </p:pic>
      <p:pic>
        <p:nvPicPr>
          <p:cNvPr id="10" name="Picture 9">
            <a:extLst>
              <a:ext uri="{FF2B5EF4-FFF2-40B4-BE49-F238E27FC236}">
                <a16:creationId xmlns:a16="http://schemas.microsoft.com/office/drawing/2014/main" id="{19AB0D01-302F-4DF8-9458-6FFCFF24F333}"/>
              </a:ext>
            </a:extLst>
          </p:cNvPr>
          <p:cNvPicPr/>
          <p:nvPr/>
        </p:nvPicPr>
        <p:blipFill>
          <a:blip r:embed="rId4"/>
          <a:stretch>
            <a:fillRect/>
          </a:stretch>
        </p:blipFill>
        <p:spPr>
          <a:xfrm>
            <a:off x="8306873" y="2101837"/>
            <a:ext cx="3781022" cy="4543661"/>
          </a:xfrm>
          <a:prstGeom prst="rect">
            <a:avLst/>
          </a:prstGeom>
        </p:spPr>
      </p:pic>
      <p:pic>
        <p:nvPicPr>
          <p:cNvPr id="11" name="Picture 10">
            <a:extLst>
              <a:ext uri="{FF2B5EF4-FFF2-40B4-BE49-F238E27FC236}">
                <a16:creationId xmlns:a16="http://schemas.microsoft.com/office/drawing/2014/main" id="{7682ADCB-F76A-491D-A043-773BA35AA144}"/>
              </a:ext>
            </a:extLst>
          </p:cNvPr>
          <p:cNvPicPr/>
          <p:nvPr/>
        </p:nvPicPr>
        <p:blipFill>
          <a:blip r:embed="rId5"/>
          <a:stretch>
            <a:fillRect/>
          </a:stretch>
        </p:blipFill>
        <p:spPr>
          <a:xfrm>
            <a:off x="1156746" y="4700789"/>
            <a:ext cx="6570577" cy="2067006"/>
          </a:xfrm>
          <a:prstGeom prst="rect">
            <a:avLst/>
          </a:prstGeom>
        </p:spPr>
      </p:pic>
    </p:spTree>
    <p:extLst>
      <p:ext uri="{BB962C8B-B14F-4D97-AF65-F5344CB8AC3E}">
        <p14:creationId xmlns:p14="http://schemas.microsoft.com/office/powerpoint/2010/main" val="394970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5" y="888643"/>
            <a:ext cx="10198994" cy="463640"/>
          </a:xfrm>
        </p:spPr>
        <p:txBody>
          <a:bodyPr>
            <a:normAutofit fontScale="90000"/>
          </a:bodyPr>
          <a:lstStyle/>
          <a:p>
            <a:r>
              <a:rPr lang="en-GB" dirty="0"/>
              <a:t>MODEL DEVELOPMENT AND EVALUATION</a:t>
            </a:r>
            <a:endParaRPr lang="en-IN" dirty="0"/>
          </a:p>
        </p:txBody>
      </p:sp>
      <p:sp>
        <p:nvSpPr>
          <p:cNvPr id="3" name="Rectangle 2">
            <a:extLst>
              <a:ext uri="{FF2B5EF4-FFF2-40B4-BE49-F238E27FC236}">
                <a16:creationId xmlns:a16="http://schemas.microsoft.com/office/drawing/2014/main" id="{D6A7985A-5189-444C-A2AA-0CD6E728F4FE}"/>
              </a:ext>
            </a:extLst>
          </p:cNvPr>
          <p:cNvSpPr/>
          <p:nvPr/>
        </p:nvSpPr>
        <p:spPr>
          <a:xfrm>
            <a:off x="104105" y="2025908"/>
            <a:ext cx="11821732" cy="4832092"/>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The algorithms we used for the training and testing are as follows:-</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Linear Regression</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Lasso</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Ridge</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Elastic Net</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SVR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err="1">
                <a:latin typeface="Arial" panose="020B0604020202020204" pitchFamily="34" charset="0"/>
                <a:cs typeface="Arial" panose="020B0604020202020204" pitchFamily="34" charset="0"/>
              </a:rPr>
              <a:t>KNeighbors</a:t>
            </a:r>
            <a:r>
              <a:rPr lang="en-IN" sz="2800" dirty="0">
                <a:latin typeface="Arial" panose="020B0604020202020204" pitchFamily="34" charset="0"/>
                <a:cs typeface="Arial" panose="020B0604020202020204" pitchFamily="34" charset="0"/>
              </a:rPr>
              <a:t> 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Decision Tree 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Random Forest 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Ada Boost 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Gradient Boosting Regressor</a:t>
            </a:r>
            <a:endParaRPr lang="en-US"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C1EC19F-87DC-42A6-805B-A50949E8749B}"/>
              </a:ext>
            </a:extLst>
          </p:cNvPr>
          <p:cNvSpPr/>
          <p:nvPr/>
        </p:nvSpPr>
        <p:spPr>
          <a:xfrm>
            <a:off x="104104" y="1379577"/>
            <a:ext cx="8859591" cy="369332"/>
          </a:xfrm>
          <a:prstGeom prst="rect">
            <a:avLst/>
          </a:prstGeom>
        </p:spPr>
        <p:txBody>
          <a:bodyPr wrap="square">
            <a:spAutoFit/>
          </a:bodyPr>
          <a:lstStyle/>
          <a:p>
            <a:r>
              <a:rPr lang="en-IN" b="1" i="1" dirty="0">
                <a:solidFill>
                  <a:schemeClr val="accent2"/>
                </a:solidFill>
                <a:latin typeface="Garamond" panose="02020404030301010803" pitchFamily="18" charset="0"/>
                <a:cs typeface="Arial" panose="020B0604020202020204" pitchFamily="34" charset="0"/>
              </a:rPr>
              <a:t>TESTING OF IDENTIFIED APPROACHES (ALGORITHMS)</a:t>
            </a:r>
            <a:endParaRPr lang="en-US" b="1" i="1" dirty="0">
              <a:solidFill>
                <a:schemeClr val="accent2"/>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73820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1D4D4A-659F-4058-BD84-0B5C52762309}"/>
              </a:ext>
            </a:extLst>
          </p:cNvPr>
          <p:cNvSpPr txBox="1">
            <a:spLocks/>
          </p:cNvSpPr>
          <p:nvPr/>
        </p:nvSpPr>
        <p:spPr>
          <a:xfrm>
            <a:off x="104105" y="888643"/>
            <a:ext cx="10198994" cy="9916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dirty="0"/>
              <a:t>RUN AND EVALUATE SELECTED MODELS</a:t>
            </a:r>
            <a:endParaRPr lang="en-IN" dirty="0"/>
          </a:p>
        </p:txBody>
      </p:sp>
      <p:pic>
        <p:nvPicPr>
          <p:cNvPr id="6" name="Picture 5">
            <a:extLst>
              <a:ext uri="{FF2B5EF4-FFF2-40B4-BE49-F238E27FC236}">
                <a16:creationId xmlns:a16="http://schemas.microsoft.com/office/drawing/2014/main" id="{376D4806-27D8-4E83-A74E-B03F596D7B6C}"/>
              </a:ext>
            </a:extLst>
          </p:cNvPr>
          <p:cNvPicPr/>
          <p:nvPr/>
        </p:nvPicPr>
        <p:blipFill>
          <a:blip r:embed="rId2"/>
          <a:stretch>
            <a:fillRect/>
          </a:stretch>
        </p:blipFill>
        <p:spPr>
          <a:xfrm>
            <a:off x="234703" y="2148761"/>
            <a:ext cx="5483517" cy="4210050"/>
          </a:xfrm>
          <a:prstGeom prst="rect">
            <a:avLst/>
          </a:prstGeom>
        </p:spPr>
      </p:pic>
      <p:pic>
        <p:nvPicPr>
          <p:cNvPr id="7" name="Picture 6">
            <a:extLst>
              <a:ext uri="{FF2B5EF4-FFF2-40B4-BE49-F238E27FC236}">
                <a16:creationId xmlns:a16="http://schemas.microsoft.com/office/drawing/2014/main" id="{CB0A21F9-F52B-4D99-B009-5E65B257555D}"/>
              </a:ext>
            </a:extLst>
          </p:cNvPr>
          <p:cNvPicPr/>
          <p:nvPr/>
        </p:nvPicPr>
        <p:blipFill>
          <a:blip r:embed="rId3"/>
          <a:stretch>
            <a:fillRect/>
          </a:stretch>
        </p:blipFill>
        <p:spPr>
          <a:xfrm>
            <a:off x="6095999" y="2148761"/>
            <a:ext cx="5623775" cy="4210050"/>
          </a:xfrm>
          <a:prstGeom prst="rect">
            <a:avLst/>
          </a:prstGeom>
        </p:spPr>
      </p:pic>
    </p:spTree>
    <p:extLst>
      <p:ext uri="{BB962C8B-B14F-4D97-AF65-F5344CB8AC3E}">
        <p14:creationId xmlns:p14="http://schemas.microsoft.com/office/powerpoint/2010/main" val="6410601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212</TotalTime>
  <Words>507</Words>
  <Application>Microsoft Office PowerPoint</Application>
  <PresentationFormat>Widescreen</PresentationFormat>
  <Paragraphs>57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Garamond</vt:lpstr>
      <vt:lpstr>Times New Roman</vt:lpstr>
      <vt:lpstr>Trebuchet MS</vt:lpstr>
      <vt:lpstr>Wingdings</vt:lpstr>
      <vt:lpstr>Berlin</vt:lpstr>
      <vt:lpstr>HOUSING PREDICTION PROJECT</vt:lpstr>
      <vt:lpstr>Problem Statement</vt:lpstr>
      <vt:lpstr>ANALYTICAL PROBLEM FRAMING</vt:lpstr>
      <vt:lpstr>DATA SOURCE AND THEIR FORMATS</vt:lpstr>
      <vt:lpstr>DATA PRE PROCESSING DONE</vt:lpstr>
      <vt:lpstr>DATA PRE PROCESSING DONE</vt:lpstr>
      <vt:lpstr>MODEL TRAINING AND PCA</vt:lpstr>
      <vt:lpstr>MODEL DEVELOPMENT AND EVALUATION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JAWA</dc:creator>
  <cp:lastModifiedBy>PUNEET JAWA</cp:lastModifiedBy>
  <cp:revision>13</cp:revision>
  <dcterms:created xsi:type="dcterms:W3CDTF">2021-11-28T09:33:26Z</dcterms:created>
  <dcterms:modified xsi:type="dcterms:W3CDTF">2022-02-19T08:41:36Z</dcterms:modified>
</cp:coreProperties>
</file>