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27"/>
  </p:notesMasterIdLst>
  <p:sldIdLst>
    <p:sldId id="256" r:id="rId2"/>
    <p:sldId id="258" r:id="rId3"/>
    <p:sldId id="266" r:id="rId4"/>
    <p:sldId id="267" r:id="rId5"/>
    <p:sldId id="303" r:id="rId6"/>
    <p:sldId id="304" r:id="rId7"/>
    <p:sldId id="268" r:id="rId8"/>
    <p:sldId id="269" r:id="rId9"/>
    <p:sldId id="270" r:id="rId10"/>
    <p:sldId id="272" r:id="rId11"/>
    <p:sldId id="274" r:id="rId12"/>
    <p:sldId id="276" r:id="rId13"/>
    <p:sldId id="281" r:id="rId14"/>
    <p:sldId id="279" r:id="rId15"/>
    <p:sldId id="285" r:id="rId16"/>
    <p:sldId id="286" r:id="rId17"/>
    <p:sldId id="290" r:id="rId18"/>
    <p:sldId id="292" r:id="rId19"/>
    <p:sldId id="293" r:id="rId20"/>
    <p:sldId id="294" r:id="rId21"/>
    <p:sldId id="295" r:id="rId22"/>
    <p:sldId id="301" r:id="rId23"/>
    <p:sldId id="302" r:id="rId24"/>
    <p:sldId id="305" r:id="rId25"/>
    <p:sldId id="30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364B5-CCCA-4492-BB9B-714CE8DF7CDE}" type="datetimeFigureOut">
              <a:rPr lang="en-IN" smtClean="0"/>
              <a:t>06-03-2022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38A73B-1CDB-42B0-AAA8-9E45E829CFBC}" type="slidenum">
              <a:rPr lang="en-IN" smtClean="0"/>
              <a:t>‹#›</a:t>
            </a:fld>
            <a:endParaRPr lang="en-IN"/>
          </a:p>
        </p:txBody>
      </p:sp>
    </p:spTree>
    <p:extLst>
      <p:ext uri="{BB962C8B-B14F-4D97-AF65-F5344CB8AC3E}">
        <p14:creationId xmlns:p14="http://schemas.microsoft.com/office/powerpoint/2010/main" val="461635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994B35-149C-4215-893B-CC4EB1DF40C4}" type="slidenum">
              <a:rPr lang="en-IN" smtClean="0"/>
              <a:t>23</a:t>
            </a:fld>
            <a:endParaRPr lang="en-IN"/>
          </a:p>
        </p:txBody>
      </p:sp>
    </p:spTree>
    <p:extLst>
      <p:ext uri="{BB962C8B-B14F-4D97-AF65-F5344CB8AC3E}">
        <p14:creationId xmlns:p14="http://schemas.microsoft.com/office/powerpoint/2010/main" val="2723415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994B35-149C-4215-893B-CC4EB1DF40C4}" type="slidenum">
              <a:rPr lang="en-IN" smtClean="0"/>
              <a:t>24</a:t>
            </a:fld>
            <a:endParaRPr lang="en-IN"/>
          </a:p>
        </p:txBody>
      </p:sp>
    </p:spTree>
    <p:extLst>
      <p:ext uri="{BB962C8B-B14F-4D97-AF65-F5344CB8AC3E}">
        <p14:creationId xmlns:p14="http://schemas.microsoft.com/office/powerpoint/2010/main" val="3812024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29E872E-1D62-4551-B1EE-D77505041E4A}" type="datetimeFigureOut">
              <a:rPr lang="en-IN" smtClean="0"/>
              <a:t>06-03-2022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739779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E872E-1D62-4551-B1EE-D77505041E4A}"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68231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E872E-1D62-4551-B1EE-D77505041E4A}"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2876097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E872E-1D62-4551-B1EE-D77505041E4A}"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719D69-50FF-4E97-8E4D-CDAFEAFDD22F}"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68001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E872E-1D62-4551-B1EE-D77505041E4A}"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2059876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9E872E-1D62-4551-B1EE-D77505041E4A}" type="datetimeFigureOut">
              <a:rPr lang="en-IN" smtClean="0"/>
              <a:t>06-03-2022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746177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9E872E-1D62-4551-B1EE-D77505041E4A}" type="datetimeFigureOut">
              <a:rPr lang="en-IN" smtClean="0"/>
              <a:t>06-03-2022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4282820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E872E-1D62-4551-B1EE-D77505041E4A}"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1649072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E872E-1D62-4551-B1EE-D77505041E4A}"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3284770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E872E-1D62-4551-B1EE-D77505041E4A}"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314023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E872E-1D62-4551-B1EE-D77505041E4A}"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2508126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9E872E-1D62-4551-B1EE-D77505041E4A}"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873451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9E872E-1D62-4551-B1EE-D77505041E4A}" type="datetimeFigureOut">
              <a:rPr lang="en-IN" smtClean="0"/>
              <a:t>06-03-2022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822757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9E872E-1D62-4551-B1EE-D77505041E4A}" type="datetimeFigureOut">
              <a:rPr lang="en-IN" smtClean="0"/>
              <a:t>06-03-2022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30933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E872E-1D62-4551-B1EE-D77505041E4A}" type="datetimeFigureOut">
              <a:rPr lang="en-IN" smtClean="0"/>
              <a:t>06-03-2022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40382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E872E-1D62-4551-B1EE-D77505041E4A}"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348057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E872E-1D62-4551-B1EE-D77505041E4A}"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4160758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9E872E-1D62-4551-B1EE-D77505041E4A}" type="datetimeFigureOut">
              <a:rPr lang="en-IN" smtClean="0"/>
              <a:t>06-03-2022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719D69-50FF-4E97-8E4D-CDAFEAFDD22F}" type="slidenum">
              <a:rPr lang="en-IN" smtClean="0"/>
              <a:t>‹#›</a:t>
            </a:fld>
            <a:endParaRPr lang="en-IN"/>
          </a:p>
        </p:txBody>
      </p:sp>
    </p:spTree>
    <p:extLst>
      <p:ext uri="{BB962C8B-B14F-4D97-AF65-F5344CB8AC3E}">
        <p14:creationId xmlns:p14="http://schemas.microsoft.com/office/powerpoint/2010/main" val="3880080485"/>
      </p:ext>
    </p:extLst>
  </p:cSld>
  <p:clrMap bg1="dk1" tx1="lt1" bg2="dk2" tx2="lt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 id="2147484128" r:id="rId13"/>
    <p:sldLayoutId id="2147484129" r:id="rId14"/>
    <p:sldLayoutId id="2147484130" r:id="rId15"/>
    <p:sldLayoutId id="2147484131" r:id="rId16"/>
    <p:sldLayoutId id="214748413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2.jp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022C2-5A0F-4277-AE30-9507E0E8A81B}"/>
              </a:ext>
            </a:extLst>
          </p:cNvPr>
          <p:cNvSpPr>
            <a:spLocks noGrp="1"/>
          </p:cNvSpPr>
          <p:nvPr>
            <p:ph type="ctrTitle"/>
          </p:nvPr>
        </p:nvSpPr>
        <p:spPr>
          <a:xfrm>
            <a:off x="2034861" y="1197735"/>
            <a:ext cx="9890975" cy="2231265"/>
          </a:xfrm>
        </p:spPr>
        <p:txBody>
          <a:bodyPr/>
          <a:lstStyle/>
          <a:p>
            <a:r>
              <a:rPr lang="en-US" sz="4000" dirty="0"/>
              <a:t>Malignant comments classifier project</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129737C-91A3-4A7C-AE45-EEC6946BDC18}"/>
              </a:ext>
            </a:extLst>
          </p:cNvPr>
          <p:cNvSpPr>
            <a:spLocks noGrp="1"/>
          </p:cNvSpPr>
          <p:nvPr>
            <p:ph type="subTitle" idx="1"/>
          </p:nvPr>
        </p:nvSpPr>
        <p:spPr>
          <a:xfrm>
            <a:off x="2794715" y="4945489"/>
            <a:ext cx="7469747" cy="1068946"/>
          </a:xfrm>
        </p:spPr>
        <p:txBody>
          <a:bodyPr>
            <a:normAutofit fontScale="62500" lnSpcReduction="20000"/>
          </a:bodyPr>
          <a:lstStyle/>
          <a:p>
            <a:pPr algn="ctr"/>
            <a:r>
              <a:rPr lang="en-US" dirty="0"/>
              <a:t> </a:t>
            </a:r>
          </a:p>
          <a:p>
            <a:pPr algn="ctr"/>
            <a:r>
              <a:rPr lang="en-US" sz="2600" dirty="0">
                <a:latin typeface="Calibri" panose="020F0502020204030204" pitchFamily="34" charset="0"/>
                <a:cs typeface="Calibri" panose="020F0502020204030204" pitchFamily="34" charset="0"/>
              </a:rPr>
              <a:t>by </a:t>
            </a:r>
          </a:p>
          <a:p>
            <a:pPr algn="ctr"/>
            <a:r>
              <a:rPr lang="en-US" sz="2600" dirty="0">
                <a:latin typeface="Calibri" panose="020F0502020204030204" pitchFamily="34" charset="0"/>
                <a:cs typeface="Calibri" panose="020F0502020204030204" pitchFamily="34" charset="0"/>
              </a:rPr>
              <a:t>Puneet Jawa</a:t>
            </a: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325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BC6166-5798-4C92-A26D-74E6F916A9E2}"/>
              </a:ext>
            </a:extLst>
          </p:cNvPr>
          <p:cNvSpPr/>
          <p:nvPr/>
        </p:nvSpPr>
        <p:spPr>
          <a:xfrm>
            <a:off x="1372640" y="204920"/>
            <a:ext cx="8696420" cy="523220"/>
          </a:xfrm>
          <a:prstGeom prst="rect">
            <a:avLst/>
          </a:prstGeom>
        </p:spPr>
        <p:txBody>
          <a:bodyPr wrap="none">
            <a:spAutoFit/>
          </a:bodyPr>
          <a:lstStyle/>
          <a:p>
            <a:r>
              <a:rPr lang="en-US" sz="2800" dirty="0"/>
              <a:t>EXPLORATORY DATA ANALYSIS (EDA) AND VISUALIZATION</a:t>
            </a:r>
            <a:endParaRPr lang="en-IN" sz="2800" dirty="0"/>
          </a:p>
        </p:txBody>
      </p:sp>
      <p:sp>
        <p:nvSpPr>
          <p:cNvPr id="4" name="TextBox 3">
            <a:extLst>
              <a:ext uri="{FF2B5EF4-FFF2-40B4-BE49-F238E27FC236}">
                <a16:creationId xmlns:a16="http://schemas.microsoft.com/office/drawing/2014/main" id="{C28A686A-0C22-4406-AF9F-55C2FFEF1C7E}"/>
              </a:ext>
            </a:extLst>
          </p:cNvPr>
          <p:cNvSpPr txBox="1"/>
          <p:nvPr/>
        </p:nvSpPr>
        <p:spPr>
          <a:xfrm>
            <a:off x="868288" y="1007712"/>
            <a:ext cx="2725978" cy="400110"/>
          </a:xfrm>
          <a:prstGeom prst="rect">
            <a:avLst/>
          </a:prstGeom>
          <a:noFill/>
        </p:spPr>
        <p:txBody>
          <a:bodyPr wrap="square">
            <a:spAutoFit/>
          </a:bodyPr>
          <a:lstStyle/>
          <a:p>
            <a:r>
              <a:rPr lang="en-US" u="sng" dirty="0"/>
              <a:t>01. </a:t>
            </a:r>
            <a:r>
              <a:rPr lang="en-US" sz="2000" u="sng" dirty="0"/>
              <a:t>Univariate</a:t>
            </a:r>
            <a:r>
              <a:rPr lang="en-US" u="sng" dirty="0"/>
              <a:t> Analysis</a:t>
            </a:r>
          </a:p>
        </p:txBody>
      </p:sp>
      <p:sp>
        <p:nvSpPr>
          <p:cNvPr id="5" name="TextBox 4">
            <a:extLst>
              <a:ext uri="{FF2B5EF4-FFF2-40B4-BE49-F238E27FC236}">
                <a16:creationId xmlns:a16="http://schemas.microsoft.com/office/drawing/2014/main" id="{BC2E343A-CB74-4432-9915-88D78501E3A1}"/>
              </a:ext>
            </a:extLst>
          </p:cNvPr>
          <p:cNvSpPr txBox="1"/>
          <p:nvPr/>
        </p:nvSpPr>
        <p:spPr>
          <a:xfrm>
            <a:off x="660121" y="1737342"/>
            <a:ext cx="2725978" cy="1938992"/>
          </a:xfrm>
          <a:prstGeom prst="rect">
            <a:avLst/>
          </a:prstGeom>
          <a:noFill/>
        </p:spPr>
        <p:txBody>
          <a:bodyPr wrap="square">
            <a:spAutoFit/>
          </a:bodyPr>
          <a:lstStyle/>
          <a:p>
            <a:r>
              <a:rPr lang="en-US" sz="2000" b="1" dirty="0">
                <a:latin typeface="+mj-lt"/>
              </a:rPr>
              <a:t>Univariate analysis</a:t>
            </a:r>
            <a:r>
              <a:rPr lang="en-US" sz="2000" dirty="0">
                <a:latin typeface="+mj-lt"/>
              </a:rPr>
              <a:t> is the simplest form of analyzing data. “Uni” means “one”, so in other words your data has only one variable.</a:t>
            </a:r>
          </a:p>
        </p:txBody>
      </p:sp>
      <p:sp>
        <p:nvSpPr>
          <p:cNvPr id="6" name="TextBox 5">
            <a:extLst>
              <a:ext uri="{FF2B5EF4-FFF2-40B4-BE49-F238E27FC236}">
                <a16:creationId xmlns:a16="http://schemas.microsoft.com/office/drawing/2014/main" id="{343D8B15-7896-4D7D-A987-F8A02FCE760D}"/>
              </a:ext>
            </a:extLst>
          </p:cNvPr>
          <p:cNvSpPr txBox="1"/>
          <p:nvPr/>
        </p:nvSpPr>
        <p:spPr>
          <a:xfrm>
            <a:off x="4173285" y="1009359"/>
            <a:ext cx="2920931" cy="400110"/>
          </a:xfrm>
          <a:prstGeom prst="rect">
            <a:avLst/>
          </a:prstGeom>
          <a:noFill/>
        </p:spPr>
        <p:txBody>
          <a:bodyPr wrap="square">
            <a:spAutoFit/>
          </a:bodyPr>
          <a:lstStyle/>
          <a:p>
            <a:r>
              <a:rPr lang="en-US" sz="2000" u="sng" dirty="0"/>
              <a:t>02. Multivariate Analysis</a:t>
            </a:r>
          </a:p>
        </p:txBody>
      </p:sp>
      <p:sp>
        <p:nvSpPr>
          <p:cNvPr id="7" name="TextBox 6">
            <a:extLst>
              <a:ext uri="{FF2B5EF4-FFF2-40B4-BE49-F238E27FC236}">
                <a16:creationId xmlns:a16="http://schemas.microsoft.com/office/drawing/2014/main" id="{78F8B43F-C6EC-45FB-A21A-319A12C7A8DD}"/>
              </a:ext>
            </a:extLst>
          </p:cNvPr>
          <p:cNvSpPr txBox="1"/>
          <p:nvPr/>
        </p:nvSpPr>
        <p:spPr>
          <a:xfrm>
            <a:off x="4023190" y="1742780"/>
            <a:ext cx="2920931" cy="1631216"/>
          </a:xfrm>
          <a:prstGeom prst="rect">
            <a:avLst/>
          </a:prstGeom>
          <a:noFill/>
        </p:spPr>
        <p:txBody>
          <a:bodyPr wrap="square">
            <a:spAutoFit/>
          </a:bodyPr>
          <a:lstStyle/>
          <a:p>
            <a:r>
              <a:rPr lang="en-US" sz="2000" b="1" dirty="0">
                <a:latin typeface="+mj-lt"/>
              </a:rPr>
              <a:t>Multivariate analysis</a:t>
            </a:r>
            <a:r>
              <a:rPr lang="en-US" sz="2000" dirty="0">
                <a:latin typeface="+mj-lt"/>
              </a:rPr>
              <a:t> is a set of statistical techniques used for </a:t>
            </a:r>
            <a:r>
              <a:rPr lang="en-US" sz="2000" b="1" dirty="0">
                <a:latin typeface="+mj-lt"/>
              </a:rPr>
              <a:t>analysis</a:t>
            </a:r>
            <a:r>
              <a:rPr lang="en-US" sz="2000" dirty="0">
                <a:latin typeface="+mj-lt"/>
              </a:rPr>
              <a:t> of data that contain more than one variable. </a:t>
            </a:r>
          </a:p>
        </p:txBody>
      </p:sp>
      <p:sp>
        <p:nvSpPr>
          <p:cNvPr id="8" name="TextBox 7">
            <a:extLst>
              <a:ext uri="{FF2B5EF4-FFF2-40B4-BE49-F238E27FC236}">
                <a16:creationId xmlns:a16="http://schemas.microsoft.com/office/drawing/2014/main" id="{B55616E7-D8BD-441E-B44C-091478B28272}"/>
              </a:ext>
            </a:extLst>
          </p:cNvPr>
          <p:cNvSpPr txBox="1"/>
          <p:nvPr/>
        </p:nvSpPr>
        <p:spPr>
          <a:xfrm>
            <a:off x="7592715" y="1014717"/>
            <a:ext cx="3143730" cy="400110"/>
          </a:xfrm>
          <a:prstGeom prst="rect">
            <a:avLst/>
          </a:prstGeom>
          <a:noFill/>
        </p:spPr>
        <p:txBody>
          <a:bodyPr wrap="square">
            <a:spAutoFit/>
          </a:bodyPr>
          <a:lstStyle/>
          <a:p>
            <a:r>
              <a:rPr lang="en-US" sz="2000" u="sng" dirty="0"/>
              <a:t>03. Correlation of Dataset</a:t>
            </a:r>
          </a:p>
        </p:txBody>
      </p:sp>
      <p:sp>
        <p:nvSpPr>
          <p:cNvPr id="9" name="TextBox 8">
            <a:extLst>
              <a:ext uri="{FF2B5EF4-FFF2-40B4-BE49-F238E27FC236}">
                <a16:creationId xmlns:a16="http://schemas.microsoft.com/office/drawing/2014/main" id="{6E4E6B60-5DB8-44C3-8C34-119BFB14D718}"/>
              </a:ext>
            </a:extLst>
          </p:cNvPr>
          <p:cNvSpPr txBox="1"/>
          <p:nvPr/>
        </p:nvSpPr>
        <p:spPr>
          <a:xfrm>
            <a:off x="7592715" y="1750315"/>
            <a:ext cx="2920931" cy="1323439"/>
          </a:xfrm>
          <a:prstGeom prst="rect">
            <a:avLst/>
          </a:prstGeom>
          <a:noFill/>
        </p:spPr>
        <p:txBody>
          <a:bodyPr wrap="square">
            <a:spAutoFit/>
          </a:bodyPr>
          <a:lstStyle/>
          <a:p>
            <a:r>
              <a:rPr lang="en-US" sz="2000" b="1" dirty="0">
                <a:latin typeface="+mj-lt"/>
              </a:rPr>
              <a:t>Correlation</a:t>
            </a:r>
            <a:r>
              <a:rPr lang="en-US" sz="2000" dirty="0">
                <a:latin typeface="+mj-lt"/>
              </a:rPr>
              <a:t> is used to test relationships between quantitative variables or categorical variables.</a:t>
            </a:r>
          </a:p>
        </p:txBody>
      </p:sp>
      <p:sp>
        <p:nvSpPr>
          <p:cNvPr id="10" name="TextBox 9">
            <a:extLst>
              <a:ext uri="{FF2B5EF4-FFF2-40B4-BE49-F238E27FC236}">
                <a16:creationId xmlns:a16="http://schemas.microsoft.com/office/drawing/2014/main" id="{A35606AF-5D9B-4EFC-BC7E-BABEC07C2762}"/>
              </a:ext>
            </a:extLst>
          </p:cNvPr>
          <p:cNvSpPr txBox="1"/>
          <p:nvPr/>
        </p:nvSpPr>
        <p:spPr>
          <a:xfrm>
            <a:off x="1372640" y="3852575"/>
            <a:ext cx="4300351" cy="400110"/>
          </a:xfrm>
          <a:prstGeom prst="rect">
            <a:avLst/>
          </a:prstGeom>
          <a:noFill/>
        </p:spPr>
        <p:txBody>
          <a:bodyPr wrap="square">
            <a:spAutoFit/>
          </a:bodyPr>
          <a:lstStyle/>
          <a:p>
            <a:r>
              <a:rPr lang="en-US" sz="2000" u="sng" dirty="0"/>
              <a:t>04. Correlation with Target variable</a:t>
            </a:r>
          </a:p>
        </p:txBody>
      </p:sp>
      <p:sp>
        <p:nvSpPr>
          <p:cNvPr id="11" name="TextBox 10">
            <a:extLst>
              <a:ext uri="{FF2B5EF4-FFF2-40B4-BE49-F238E27FC236}">
                <a16:creationId xmlns:a16="http://schemas.microsoft.com/office/drawing/2014/main" id="{982D5A77-F79C-4966-8829-7E63E9F499CE}"/>
              </a:ext>
            </a:extLst>
          </p:cNvPr>
          <p:cNvSpPr txBox="1"/>
          <p:nvPr/>
        </p:nvSpPr>
        <p:spPr>
          <a:xfrm>
            <a:off x="6944121" y="3808969"/>
            <a:ext cx="1981962" cy="400110"/>
          </a:xfrm>
          <a:prstGeom prst="rect">
            <a:avLst/>
          </a:prstGeom>
          <a:noFill/>
        </p:spPr>
        <p:txBody>
          <a:bodyPr wrap="square">
            <a:spAutoFit/>
          </a:bodyPr>
          <a:lstStyle/>
          <a:p>
            <a:r>
              <a:rPr lang="en-US" sz="2000" u="sng" dirty="0"/>
              <a:t>05. Conclusion</a:t>
            </a:r>
          </a:p>
        </p:txBody>
      </p:sp>
      <p:sp>
        <p:nvSpPr>
          <p:cNvPr id="12" name="TextBox 11">
            <a:extLst>
              <a:ext uri="{FF2B5EF4-FFF2-40B4-BE49-F238E27FC236}">
                <a16:creationId xmlns:a16="http://schemas.microsoft.com/office/drawing/2014/main" id="{0E93408E-DE16-4AEE-A5BD-317058E7E3C4}"/>
              </a:ext>
            </a:extLst>
          </p:cNvPr>
          <p:cNvSpPr txBox="1"/>
          <p:nvPr/>
        </p:nvSpPr>
        <p:spPr>
          <a:xfrm>
            <a:off x="1372640" y="4494777"/>
            <a:ext cx="3995950" cy="707886"/>
          </a:xfrm>
          <a:prstGeom prst="rect">
            <a:avLst/>
          </a:prstGeom>
          <a:noFill/>
        </p:spPr>
        <p:txBody>
          <a:bodyPr wrap="square">
            <a:spAutoFit/>
          </a:bodyPr>
          <a:lstStyle/>
          <a:p>
            <a:r>
              <a:rPr lang="en-US" sz="2000" b="1" dirty="0">
                <a:latin typeface="+mj-lt"/>
              </a:rPr>
              <a:t>Correlation</a:t>
            </a:r>
            <a:r>
              <a:rPr lang="en-US" sz="2000" dirty="0">
                <a:latin typeface="+mj-lt"/>
              </a:rPr>
              <a:t> with the target variable to know how the data is related.</a:t>
            </a:r>
          </a:p>
        </p:txBody>
      </p:sp>
      <p:sp>
        <p:nvSpPr>
          <p:cNvPr id="13" name="TextBox 12">
            <a:extLst>
              <a:ext uri="{FF2B5EF4-FFF2-40B4-BE49-F238E27FC236}">
                <a16:creationId xmlns:a16="http://schemas.microsoft.com/office/drawing/2014/main" id="{FC309A80-5849-4AE1-914C-8C087A0852FA}"/>
              </a:ext>
            </a:extLst>
          </p:cNvPr>
          <p:cNvSpPr txBox="1"/>
          <p:nvPr/>
        </p:nvSpPr>
        <p:spPr>
          <a:xfrm>
            <a:off x="6878855" y="4478543"/>
            <a:ext cx="3190205" cy="707886"/>
          </a:xfrm>
          <a:prstGeom prst="rect">
            <a:avLst/>
          </a:prstGeom>
          <a:noFill/>
        </p:spPr>
        <p:txBody>
          <a:bodyPr wrap="square">
            <a:spAutoFit/>
          </a:bodyPr>
          <a:lstStyle/>
          <a:p>
            <a:r>
              <a:rPr lang="en-US" sz="2000" b="1" dirty="0">
                <a:latin typeface="+mj-lt"/>
              </a:rPr>
              <a:t>Summary</a:t>
            </a:r>
            <a:r>
              <a:rPr lang="en-US" sz="2000" dirty="0">
                <a:latin typeface="+mj-lt"/>
              </a:rPr>
              <a:t> with the conclusion of all the analysis</a:t>
            </a:r>
          </a:p>
        </p:txBody>
      </p:sp>
    </p:spTree>
    <p:extLst>
      <p:ext uri="{BB962C8B-B14F-4D97-AF65-F5344CB8AC3E}">
        <p14:creationId xmlns:p14="http://schemas.microsoft.com/office/powerpoint/2010/main" val="1447574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33F6AE-5B8A-4734-9F46-9737770698F3}"/>
              </a:ext>
            </a:extLst>
          </p:cNvPr>
          <p:cNvSpPr/>
          <p:nvPr/>
        </p:nvSpPr>
        <p:spPr>
          <a:xfrm>
            <a:off x="1789310" y="423861"/>
            <a:ext cx="4019061" cy="461665"/>
          </a:xfrm>
          <a:prstGeom prst="rect">
            <a:avLst/>
          </a:prstGeom>
        </p:spPr>
        <p:txBody>
          <a:bodyPr wrap="square">
            <a:spAutoFit/>
          </a:bodyPr>
          <a:lstStyle/>
          <a:p>
            <a:r>
              <a:rPr lang="en-US" sz="2400" dirty="0"/>
              <a:t>MISSING VALUES</a:t>
            </a:r>
            <a:endParaRPr lang="en-IN" sz="2400" dirty="0"/>
          </a:p>
        </p:txBody>
      </p:sp>
      <p:pic>
        <p:nvPicPr>
          <p:cNvPr id="4" name="Picture 3">
            <a:extLst>
              <a:ext uri="{FF2B5EF4-FFF2-40B4-BE49-F238E27FC236}">
                <a16:creationId xmlns:a16="http://schemas.microsoft.com/office/drawing/2014/main" id="{D6FA4BE0-AB8D-40F3-9707-4D7A87BCB8AD}"/>
              </a:ext>
            </a:extLst>
          </p:cNvPr>
          <p:cNvPicPr/>
          <p:nvPr/>
        </p:nvPicPr>
        <p:blipFill>
          <a:blip r:embed="rId2"/>
          <a:stretch>
            <a:fillRect/>
          </a:stretch>
        </p:blipFill>
        <p:spPr>
          <a:xfrm>
            <a:off x="1465839" y="1103007"/>
            <a:ext cx="9996357" cy="4396271"/>
          </a:xfrm>
          <a:prstGeom prst="rect">
            <a:avLst/>
          </a:prstGeom>
        </p:spPr>
      </p:pic>
    </p:spTree>
    <p:extLst>
      <p:ext uri="{BB962C8B-B14F-4D97-AF65-F5344CB8AC3E}">
        <p14:creationId xmlns:p14="http://schemas.microsoft.com/office/powerpoint/2010/main" val="3935054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2A8436-5A0C-471D-977A-40660C4B9944}"/>
              </a:ext>
            </a:extLst>
          </p:cNvPr>
          <p:cNvSpPr/>
          <p:nvPr/>
        </p:nvSpPr>
        <p:spPr>
          <a:xfrm>
            <a:off x="2030934" y="410982"/>
            <a:ext cx="2914553" cy="461665"/>
          </a:xfrm>
          <a:prstGeom prst="rect">
            <a:avLst/>
          </a:prstGeom>
        </p:spPr>
        <p:txBody>
          <a:bodyPr wrap="square">
            <a:spAutoFit/>
          </a:bodyPr>
          <a:lstStyle/>
          <a:p>
            <a:r>
              <a:rPr lang="en-US" sz="2400" dirty="0"/>
              <a:t>COUNT PLOT</a:t>
            </a:r>
            <a:endParaRPr lang="en-IN" sz="2400" dirty="0"/>
          </a:p>
        </p:txBody>
      </p:sp>
      <p:pic>
        <p:nvPicPr>
          <p:cNvPr id="4" name="Picture 3">
            <a:extLst>
              <a:ext uri="{FF2B5EF4-FFF2-40B4-BE49-F238E27FC236}">
                <a16:creationId xmlns:a16="http://schemas.microsoft.com/office/drawing/2014/main" id="{DCBF3E1D-7FA7-467B-AA44-D224572AF7D6}"/>
              </a:ext>
            </a:extLst>
          </p:cNvPr>
          <p:cNvPicPr/>
          <p:nvPr/>
        </p:nvPicPr>
        <p:blipFill>
          <a:blip r:embed="rId2"/>
          <a:stretch>
            <a:fillRect/>
          </a:stretch>
        </p:blipFill>
        <p:spPr>
          <a:xfrm>
            <a:off x="1646144" y="1269403"/>
            <a:ext cx="9893326" cy="4178359"/>
          </a:xfrm>
          <a:prstGeom prst="rect">
            <a:avLst/>
          </a:prstGeom>
        </p:spPr>
      </p:pic>
    </p:spTree>
    <p:extLst>
      <p:ext uri="{BB962C8B-B14F-4D97-AF65-F5344CB8AC3E}">
        <p14:creationId xmlns:p14="http://schemas.microsoft.com/office/powerpoint/2010/main" val="346321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9021DD-917D-4180-8151-67D25EAD0783}"/>
              </a:ext>
            </a:extLst>
          </p:cNvPr>
          <p:cNvSpPr/>
          <p:nvPr/>
        </p:nvSpPr>
        <p:spPr>
          <a:xfrm>
            <a:off x="1808226" y="398103"/>
            <a:ext cx="2645981" cy="461665"/>
          </a:xfrm>
          <a:prstGeom prst="rect">
            <a:avLst/>
          </a:prstGeom>
        </p:spPr>
        <p:txBody>
          <a:bodyPr wrap="none">
            <a:spAutoFit/>
          </a:bodyPr>
          <a:lstStyle/>
          <a:p>
            <a:r>
              <a:rPr lang="en-US" sz="2400" dirty="0"/>
              <a:t>DISTRIBUTION PLOT</a:t>
            </a:r>
            <a:endParaRPr lang="en-IN" sz="2400" dirty="0"/>
          </a:p>
        </p:txBody>
      </p:sp>
      <p:pic>
        <p:nvPicPr>
          <p:cNvPr id="4" name="Picture 3">
            <a:extLst>
              <a:ext uri="{FF2B5EF4-FFF2-40B4-BE49-F238E27FC236}">
                <a16:creationId xmlns:a16="http://schemas.microsoft.com/office/drawing/2014/main" id="{DEB93E49-911A-4E49-800F-3C691F03481D}"/>
              </a:ext>
            </a:extLst>
          </p:cNvPr>
          <p:cNvPicPr/>
          <p:nvPr/>
        </p:nvPicPr>
        <p:blipFill>
          <a:blip r:embed="rId2"/>
          <a:stretch>
            <a:fillRect/>
          </a:stretch>
        </p:blipFill>
        <p:spPr>
          <a:xfrm>
            <a:off x="2135541" y="1418710"/>
            <a:ext cx="9326656" cy="3604051"/>
          </a:xfrm>
          <a:prstGeom prst="rect">
            <a:avLst/>
          </a:prstGeom>
        </p:spPr>
      </p:pic>
    </p:spTree>
    <p:extLst>
      <p:ext uri="{BB962C8B-B14F-4D97-AF65-F5344CB8AC3E}">
        <p14:creationId xmlns:p14="http://schemas.microsoft.com/office/powerpoint/2010/main" val="810994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A9C7C-EFEE-4F77-B199-DDAD8076E21A}"/>
              </a:ext>
            </a:extLst>
          </p:cNvPr>
          <p:cNvSpPr/>
          <p:nvPr/>
        </p:nvSpPr>
        <p:spPr>
          <a:xfrm>
            <a:off x="1505612" y="398103"/>
            <a:ext cx="1260730" cy="461665"/>
          </a:xfrm>
          <a:prstGeom prst="rect">
            <a:avLst/>
          </a:prstGeom>
        </p:spPr>
        <p:txBody>
          <a:bodyPr wrap="none">
            <a:spAutoFit/>
          </a:bodyPr>
          <a:lstStyle/>
          <a:p>
            <a:r>
              <a:rPr lang="en-US" sz="2400" dirty="0"/>
              <a:t>PIE PLOT</a:t>
            </a:r>
            <a:endParaRPr lang="en-IN" sz="2400" dirty="0"/>
          </a:p>
        </p:txBody>
      </p:sp>
      <p:pic>
        <p:nvPicPr>
          <p:cNvPr id="4" name="Picture 3">
            <a:extLst>
              <a:ext uri="{FF2B5EF4-FFF2-40B4-BE49-F238E27FC236}">
                <a16:creationId xmlns:a16="http://schemas.microsoft.com/office/drawing/2014/main" id="{1C246D7F-C11E-4022-9A2C-1EC21C7347CE}"/>
              </a:ext>
            </a:extLst>
          </p:cNvPr>
          <p:cNvPicPr/>
          <p:nvPr/>
        </p:nvPicPr>
        <p:blipFill>
          <a:blip r:embed="rId2"/>
          <a:stretch>
            <a:fillRect/>
          </a:stretch>
        </p:blipFill>
        <p:spPr>
          <a:xfrm>
            <a:off x="1339403" y="1054918"/>
            <a:ext cx="9890973" cy="4946637"/>
          </a:xfrm>
          <a:prstGeom prst="rect">
            <a:avLst/>
          </a:prstGeom>
        </p:spPr>
      </p:pic>
    </p:spTree>
    <p:extLst>
      <p:ext uri="{BB962C8B-B14F-4D97-AF65-F5344CB8AC3E}">
        <p14:creationId xmlns:p14="http://schemas.microsoft.com/office/powerpoint/2010/main" val="458032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B9D84D-E873-4949-A827-626607947588}"/>
              </a:ext>
            </a:extLst>
          </p:cNvPr>
          <p:cNvSpPr/>
          <p:nvPr/>
        </p:nvSpPr>
        <p:spPr>
          <a:xfrm>
            <a:off x="1639648" y="416279"/>
            <a:ext cx="2370072" cy="523220"/>
          </a:xfrm>
          <a:prstGeom prst="rect">
            <a:avLst/>
          </a:prstGeom>
        </p:spPr>
        <p:txBody>
          <a:bodyPr wrap="none">
            <a:spAutoFit/>
          </a:bodyPr>
          <a:lstStyle/>
          <a:p>
            <a:r>
              <a:rPr lang="en-US" sz="2800" dirty="0"/>
              <a:t>WORD CLOUD</a:t>
            </a:r>
            <a:endParaRPr lang="en-IN" sz="2800" dirty="0"/>
          </a:p>
        </p:txBody>
      </p:sp>
      <p:pic>
        <p:nvPicPr>
          <p:cNvPr id="5" name="Picture 4">
            <a:extLst>
              <a:ext uri="{FF2B5EF4-FFF2-40B4-BE49-F238E27FC236}">
                <a16:creationId xmlns:a16="http://schemas.microsoft.com/office/drawing/2014/main" id="{93F18B9F-3614-496C-9722-078FF794B7CC}"/>
              </a:ext>
            </a:extLst>
          </p:cNvPr>
          <p:cNvPicPr/>
          <p:nvPr/>
        </p:nvPicPr>
        <p:blipFill>
          <a:blip r:embed="rId2"/>
          <a:stretch>
            <a:fillRect/>
          </a:stretch>
        </p:blipFill>
        <p:spPr>
          <a:xfrm>
            <a:off x="888643" y="1214607"/>
            <a:ext cx="10483402" cy="4709675"/>
          </a:xfrm>
          <a:prstGeom prst="rect">
            <a:avLst/>
          </a:prstGeom>
        </p:spPr>
      </p:pic>
    </p:spTree>
    <p:extLst>
      <p:ext uri="{BB962C8B-B14F-4D97-AF65-F5344CB8AC3E}">
        <p14:creationId xmlns:p14="http://schemas.microsoft.com/office/powerpoint/2010/main" val="1345918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98D4D9-901D-4046-9571-8EE5380A760C}"/>
              </a:ext>
            </a:extLst>
          </p:cNvPr>
          <p:cNvSpPr/>
          <p:nvPr/>
        </p:nvSpPr>
        <p:spPr>
          <a:xfrm>
            <a:off x="1347276" y="398103"/>
            <a:ext cx="1587038" cy="523220"/>
          </a:xfrm>
          <a:prstGeom prst="rect">
            <a:avLst/>
          </a:prstGeom>
        </p:spPr>
        <p:txBody>
          <a:bodyPr wrap="none">
            <a:spAutoFit/>
          </a:bodyPr>
          <a:lstStyle/>
          <a:p>
            <a:r>
              <a:rPr lang="en-US" sz="2800" dirty="0"/>
              <a:t>HEATMAP</a:t>
            </a:r>
            <a:endParaRPr lang="en-IN" sz="2800" dirty="0"/>
          </a:p>
        </p:txBody>
      </p:sp>
      <p:pic>
        <p:nvPicPr>
          <p:cNvPr id="7" name="Picture 6">
            <a:extLst>
              <a:ext uri="{FF2B5EF4-FFF2-40B4-BE49-F238E27FC236}">
                <a16:creationId xmlns:a16="http://schemas.microsoft.com/office/drawing/2014/main" id="{494B52D2-D500-4FD0-AF3A-1B436B11FA61}"/>
              </a:ext>
            </a:extLst>
          </p:cNvPr>
          <p:cNvPicPr/>
          <p:nvPr/>
        </p:nvPicPr>
        <p:blipFill>
          <a:blip r:embed="rId2"/>
          <a:stretch>
            <a:fillRect/>
          </a:stretch>
        </p:blipFill>
        <p:spPr>
          <a:xfrm>
            <a:off x="1347275" y="1070619"/>
            <a:ext cx="10114921" cy="5201392"/>
          </a:xfrm>
          <a:prstGeom prst="rect">
            <a:avLst/>
          </a:prstGeom>
        </p:spPr>
      </p:pic>
    </p:spTree>
    <p:extLst>
      <p:ext uri="{BB962C8B-B14F-4D97-AF65-F5344CB8AC3E}">
        <p14:creationId xmlns:p14="http://schemas.microsoft.com/office/powerpoint/2010/main" val="4273373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239D1D-E245-4136-BA06-CEE7C8E870A5}"/>
              </a:ext>
            </a:extLst>
          </p:cNvPr>
          <p:cNvSpPr/>
          <p:nvPr/>
        </p:nvSpPr>
        <p:spPr>
          <a:xfrm>
            <a:off x="1546366" y="243556"/>
            <a:ext cx="3099888" cy="523220"/>
          </a:xfrm>
          <a:prstGeom prst="rect">
            <a:avLst/>
          </a:prstGeom>
        </p:spPr>
        <p:txBody>
          <a:bodyPr wrap="none">
            <a:spAutoFit/>
          </a:bodyPr>
          <a:lstStyle/>
          <a:p>
            <a:r>
              <a:rPr lang="en-US" sz="2800" dirty="0"/>
              <a:t>PANDAS PROFILING</a:t>
            </a:r>
            <a:endParaRPr lang="en-IN" sz="2800" dirty="0"/>
          </a:p>
        </p:txBody>
      </p:sp>
      <p:pic>
        <p:nvPicPr>
          <p:cNvPr id="7" name="Picture 6">
            <a:extLst>
              <a:ext uri="{FF2B5EF4-FFF2-40B4-BE49-F238E27FC236}">
                <a16:creationId xmlns:a16="http://schemas.microsoft.com/office/drawing/2014/main" id="{1CC1958A-CE78-48CC-A8C5-C608AD0AF598}"/>
              </a:ext>
            </a:extLst>
          </p:cNvPr>
          <p:cNvPicPr/>
          <p:nvPr/>
        </p:nvPicPr>
        <p:blipFill>
          <a:blip r:embed="rId2"/>
          <a:stretch>
            <a:fillRect/>
          </a:stretch>
        </p:blipFill>
        <p:spPr>
          <a:xfrm>
            <a:off x="1546365" y="1068392"/>
            <a:ext cx="9799921" cy="5242256"/>
          </a:xfrm>
          <a:prstGeom prst="rect">
            <a:avLst/>
          </a:prstGeom>
        </p:spPr>
      </p:pic>
    </p:spTree>
    <p:extLst>
      <p:ext uri="{BB962C8B-B14F-4D97-AF65-F5344CB8AC3E}">
        <p14:creationId xmlns:p14="http://schemas.microsoft.com/office/powerpoint/2010/main" val="4175938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618EA0-AA83-4CF4-ADE7-B6F78FF73EE4}"/>
              </a:ext>
            </a:extLst>
          </p:cNvPr>
          <p:cNvSpPr/>
          <p:nvPr/>
        </p:nvSpPr>
        <p:spPr>
          <a:xfrm>
            <a:off x="1702284" y="346588"/>
            <a:ext cx="3694345" cy="461665"/>
          </a:xfrm>
          <a:prstGeom prst="rect">
            <a:avLst/>
          </a:prstGeom>
        </p:spPr>
        <p:txBody>
          <a:bodyPr wrap="none">
            <a:spAutoFit/>
          </a:bodyPr>
          <a:lstStyle/>
          <a:p>
            <a:r>
              <a:rPr lang="en-US" sz="2400" dirty="0"/>
              <a:t>CLASSIFICATION FUNCTION</a:t>
            </a:r>
            <a:endParaRPr lang="en-IN" sz="2400" dirty="0"/>
          </a:p>
        </p:txBody>
      </p:sp>
      <p:pic>
        <p:nvPicPr>
          <p:cNvPr id="7" name="Picture 6">
            <a:extLst>
              <a:ext uri="{FF2B5EF4-FFF2-40B4-BE49-F238E27FC236}">
                <a16:creationId xmlns:a16="http://schemas.microsoft.com/office/drawing/2014/main" id="{779C4D40-01E6-4234-95FA-15A9AA2A5CEF}"/>
              </a:ext>
            </a:extLst>
          </p:cNvPr>
          <p:cNvPicPr/>
          <p:nvPr/>
        </p:nvPicPr>
        <p:blipFill>
          <a:blip r:embed="rId2"/>
          <a:stretch>
            <a:fillRect/>
          </a:stretch>
        </p:blipFill>
        <p:spPr>
          <a:xfrm>
            <a:off x="257727" y="808253"/>
            <a:ext cx="6583457" cy="5940277"/>
          </a:xfrm>
          <a:prstGeom prst="rect">
            <a:avLst/>
          </a:prstGeom>
        </p:spPr>
      </p:pic>
      <p:pic>
        <p:nvPicPr>
          <p:cNvPr id="8" name="Picture 7">
            <a:extLst>
              <a:ext uri="{FF2B5EF4-FFF2-40B4-BE49-F238E27FC236}">
                <a16:creationId xmlns:a16="http://schemas.microsoft.com/office/drawing/2014/main" id="{8E94E566-FB21-46FD-9A0E-955E401EABE3}"/>
              </a:ext>
            </a:extLst>
          </p:cNvPr>
          <p:cNvPicPr/>
          <p:nvPr/>
        </p:nvPicPr>
        <p:blipFill>
          <a:blip r:embed="rId3"/>
          <a:stretch>
            <a:fillRect/>
          </a:stretch>
        </p:blipFill>
        <p:spPr>
          <a:xfrm>
            <a:off x="7018986" y="1790163"/>
            <a:ext cx="4996533" cy="3219720"/>
          </a:xfrm>
          <a:prstGeom prst="rect">
            <a:avLst/>
          </a:prstGeom>
        </p:spPr>
      </p:pic>
    </p:spTree>
    <p:extLst>
      <p:ext uri="{BB962C8B-B14F-4D97-AF65-F5344CB8AC3E}">
        <p14:creationId xmlns:p14="http://schemas.microsoft.com/office/powerpoint/2010/main" val="3238919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73AB40-1005-4407-9935-A3D81B507120}"/>
              </a:ext>
            </a:extLst>
          </p:cNvPr>
          <p:cNvSpPr/>
          <p:nvPr/>
        </p:nvSpPr>
        <p:spPr>
          <a:xfrm>
            <a:off x="2382098" y="359467"/>
            <a:ext cx="6073714" cy="461665"/>
          </a:xfrm>
          <a:prstGeom prst="rect">
            <a:avLst/>
          </a:prstGeom>
        </p:spPr>
        <p:txBody>
          <a:bodyPr wrap="none">
            <a:spAutoFit/>
          </a:bodyPr>
          <a:lstStyle/>
          <a:p>
            <a:r>
              <a:rPr lang="en-US" sz="2400" dirty="0"/>
              <a:t>CLASSIFICATION MACHINE LEARNING MODELS</a:t>
            </a:r>
            <a:endParaRPr lang="en-IN" sz="2400" dirty="0"/>
          </a:p>
        </p:txBody>
      </p:sp>
      <p:pic>
        <p:nvPicPr>
          <p:cNvPr id="6" name="Picture 5">
            <a:extLst>
              <a:ext uri="{FF2B5EF4-FFF2-40B4-BE49-F238E27FC236}">
                <a16:creationId xmlns:a16="http://schemas.microsoft.com/office/drawing/2014/main" id="{2B709A7C-1271-4F38-8774-CDF9A726420A}"/>
              </a:ext>
            </a:extLst>
          </p:cNvPr>
          <p:cNvPicPr/>
          <p:nvPr/>
        </p:nvPicPr>
        <p:blipFill>
          <a:blip r:embed="rId2"/>
          <a:stretch>
            <a:fillRect/>
          </a:stretch>
        </p:blipFill>
        <p:spPr>
          <a:xfrm>
            <a:off x="1813568" y="1568812"/>
            <a:ext cx="8219073" cy="3415312"/>
          </a:xfrm>
          <a:prstGeom prst="rect">
            <a:avLst/>
          </a:prstGeom>
        </p:spPr>
      </p:pic>
    </p:spTree>
    <p:extLst>
      <p:ext uri="{BB962C8B-B14F-4D97-AF65-F5344CB8AC3E}">
        <p14:creationId xmlns:p14="http://schemas.microsoft.com/office/powerpoint/2010/main" val="2540375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7A30-1646-4ED0-B46D-511E391015D8}"/>
              </a:ext>
            </a:extLst>
          </p:cNvPr>
          <p:cNvSpPr>
            <a:spLocks noGrp="1"/>
          </p:cNvSpPr>
          <p:nvPr>
            <p:ph type="title"/>
          </p:nvPr>
        </p:nvSpPr>
        <p:spPr>
          <a:xfrm>
            <a:off x="1327597" y="321973"/>
            <a:ext cx="6361090" cy="815995"/>
          </a:xfrm>
        </p:spPr>
        <p:txBody>
          <a:bodyPr>
            <a:normAutofit/>
          </a:bodyPr>
          <a:lstStyle/>
          <a:p>
            <a:r>
              <a:rPr lang="en-GB" sz="3200"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E808EC-F093-41B3-AA2C-CDF9FE3420BC}"/>
              </a:ext>
            </a:extLst>
          </p:cNvPr>
          <p:cNvSpPr>
            <a:spLocks noGrp="1"/>
          </p:cNvSpPr>
          <p:nvPr>
            <p:ph idx="1"/>
          </p:nvPr>
        </p:nvSpPr>
        <p:spPr>
          <a:xfrm>
            <a:off x="785611" y="1137968"/>
            <a:ext cx="10934164" cy="5398059"/>
          </a:xfrm>
        </p:spPr>
        <p:txBody>
          <a:bodyPr>
            <a:normAutofit lnSpcReduction="10000"/>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a:p>
            <a:endParaRPr lang="en-US" sz="26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4178371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137FB9-1A5B-4B46-B8DD-58725777EC54}"/>
              </a:ext>
            </a:extLst>
          </p:cNvPr>
          <p:cNvSpPr/>
          <p:nvPr/>
        </p:nvSpPr>
        <p:spPr>
          <a:xfrm>
            <a:off x="2150001" y="462498"/>
            <a:ext cx="2320572" cy="461665"/>
          </a:xfrm>
          <a:prstGeom prst="rect">
            <a:avLst/>
          </a:prstGeom>
        </p:spPr>
        <p:txBody>
          <a:bodyPr wrap="none">
            <a:spAutoFit/>
          </a:bodyPr>
          <a:lstStyle/>
          <a:p>
            <a:r>
              <a:rPr lang="en-US" sz="2400" dirty="0"/>
              <a:t>ROC AUC CURVE</a:t>
            </a:r>
            <a:endParaRPr lang="en-IN" sz="2400" dirty="0"/>
          </a:p>
        </p:txBody>
      </p:sp>
      <p:pic>
        <p:nvPicPr>
          <p:cNvPr id="6" name="Picture 5">
            <a:extLst>
              <a:ext uri="{FF2B5EF4-FFF2-40B4-BE49-F238E27FC236}">
                <a16:creationId xmlns:a16="http://schemas.microsoft.com/office/drawing/2014/main" id="{2E14492D-C4CB-4E6F-9305-AB0CB5CC4DF0}"/>
              </a:ext>
            </a:extLst>
          </p:cNvPr>
          <p:cNvPicPr/>
          <p:nvPr/>
        </p:nvPicPr>
        <p:blipFill>
          <a:blip r:embed="rId2"/>
          <a:stretch>
            <a:fillRect/>
          </a:stretch>
        </p:blipFill>
        <p:spPr>
          <a:xfrm>
            <a:off x="1315456" y="1190020"/>
            <a:ext cx="8974764" cy="4734262"/>
          </a:xfrm>
          <a:prstGeom prst="rect">
            <a:avLst/>
          </a:prstGeom>
        </p:spPr>
      </p:pic>
    </p:spTree>
    <p:extLst>
      <p:ext uri="{BB962C8B-B14F-4D97-AF65-F5344CB8AC3E}">
        <p14:creationId xmlns:p14="http://schemas.microsoft.com/office/powerpoint/2010/main" val="397427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F316A2-7101-4237-AAAA-CF5A3C79410D}"/>
              </a:ext>
            </a:extLst>
          </p:cNvPr>
          <p:cNvSpPr/>
          <p:nvPr/>
        </p:nvSpPr>
        <p:spPr>
          <a:xfrm>
            <a:off x="2212499" y="320830"/>
            <a:ext cx="2815899" cy="461665"/>
          </a:xfrm>
          <a:prstGeom prst="rect">
            <a:avLst/>
          </a:prstGeom>
        </p:spPr>
        <p:txBody>
          <a:bodyPr wrap="none">
            <a:spAutoFit/>
          </a:bodyPr>
          <a:lstStyle/>
          <a:p>
            <a:r>
              <a:rPr lang="en-US" sz="2400" dirty="0"/>
              <a:t>CONFUSION MATRIX</a:t>
            </a:r>
            <a:endParaRPr lang="en-IN" sz="2400" dirty="0"/>
          </a:p>
        </p:txBody>
      </p:sp>
      <p:pic>
        <p:nvPicPr>
          <p:cNvPr id="4" name="Picture 3">
            <a:extLst>
              <a:ext uri="{FF2B5EF4-FFF2-40B4-BE49-F238E27FC236}">
                <a16:creationId xmlns:a16="http://schemas.microsoft.com/office/drawing/2014/main" id="{A87D5AAC-0A39-4635-B1CB-1B7276952E74}"/>
              </a:ext>
            </a:extLst>
          </p:cNvPr>
          <p:cNvPicPr/>
          <p:nvPr/>
        </p:nvPicPr>
        <p:blipFill>
          <a:blip r:embed="rId2"/>
          <a:stretch>
            <a:fillRect/>
          </a:stretch>
        </p:blipFill>
        <p:spPr>
          <a:xfrm>
            <a:off x="1760581" y="1143671"/>
            <a:ext cx="8877368" cy="5012430"/>
          </a:xfrm>
          <a:prstGeom prst="rect">
            <a:avLst/>
          </a:prstGeom>
        </p:spPr>
      </p:pic>
    </p:spTree>
    <p:extLst>
      <p:ext uri="{BB962C8B-B14F-4D97-AF65-F5344CB8AC3E}">
        <p14:creationId xmlns:p14="http://schemas.microsoft.com/office/powerpoint/2010/main" val="3304706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1E1DC4-7924-43DC-B94C-8BA26893F810}"/>
              </a:ext>
            </a:extLst>
          </p:cNvPr>
          <p:cNvSpPr txBox="1"/>
          <p:nvPr/>
        </p:nvSpPr>
        <p:spPr>
          <a:xfrm>
            <a:off x="1254867" y="194557"/>
            <a:ext cx="9756569" cy="584775"/>
          </a:xfrm>
          <a:prstGeom prst="rect">
            <a:avLst/>
          </a:prstGeom>
          <a:noFill/>
        </p:spPr>
        <p:txBody>
          <a:bodyPr wrap="square" rtlCol="0">
            <a:spAutoFit/>
          </a:bodyPr>
          <a:lstStyle/>
          <a:p>
            <a:pPr algn="ctr"/>
            <a:r>
              <a:rPr lang="en-US" sz="3200" dirty="0"/>
              <a:t>KEY FINDINGS AND CONCLUSIONS OF THE STUDY</a:t>
            </a:r>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1718B38-8D7A-4DB4-9756-B6428FB1FABE}"/>
              </a:ext>
            </a:extLst>
          </p:cNvPr>
          <p:cNvSpPr txBox="1"/>
          <p:nvPr/>
        </p:nvSpPr>
        <p:spPr>
          <a:xfrm>
            <a:off x="1254868" y="2589029"/>
            <a:ext cx="10184860" cy="2763064"/>
          </a:xfrm>
          <a:prstGeom prst="rect">
            <a:avLst/>
          </a:prstGeom>
          <a:noFill/>
        </p:spPr>
        <p:txBody>
          <a:bodyPr wrap="square" rtlCol="0">
            <a:spAutoFit/>
          </a:bodyPr>
          <a:lstStyle/>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endParaRPr lang="en-IN" dirty="0"/>
          </a:p>
        </p:txBody>
      </p:sp>
      <p:sp>
        <p:nvSpPr>
          <p:cNvPr id="7" name="Text Placeholder 2">
            <a:extLst>
              <a:ext uri="{FF2B5EF4-FFF2-40B4-BE49-F238E27FC236}">
                <a16:creationId xmlns:a16="http://schemas.microsoft.com/office/drawing/2014/main" id="{DE467AAC-A9EF-4055-9CA8-A98A1DD86318}"/>
              </a:ext>
            </a:extLst>
          </p:cNvPr>
          <p:cNvSpPr txBox="1">
            <a:spLocks/>
          </p:cNvSpPr>
          <p:nvPr/>
        </p:nvSpPr>
        <p:spPr>
          <a:xfrm>
            <a:off x="353986" y="892035"/>
            <a:ext cx="6883941" cy="5289824"/>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a:t>The finding of the study is that only few users over online use unparliamentary language. </a:t>
            </a:r>
          </a:p>
          <a:p>
            <a:r>
              <a:rPr lang="en-US"/>
              <a:t>And most of these sentences have more stop words and are being quite long. </a:t>
            </a:r>
          </a:p>
          <a:p>
            <a:r>
              <a:rPr lang="en-US"/>
              <a:t>As discussed before few motivated disrespectful crowds use these foul languages in the online forum to bully the people around and to stop them from doing these things that they are not supposed to do. </a:t>
            </a:r>
          </a:p>
          <a:p>
            <a:r>
              <a:rPr lang="en-US"/>
              <a:t>Our study helps the online forums and social media to induce a ban to profanity or usage of profanity over these forums.</a:t>
            </a:r>
            <a:endParaRPr lang="en-IN" dirty="0"/>
          </a:p>
        </p:txBody>
      </p:sp>
      <p:pic>
        <p:nvPicPr>
          <p:cNvPr id="8" name="Picture 7">
            <a:extLst>
              <a:ext uri="{FF2B5EF4-FFF2-40B4-BE49-F238E27FC236}">
                <a16:creationId xmlns:a16="http://schemas.microsoft.com/office/drawing/2014/main" id="{A1120412-C74E-4FFF-999E-68EB3772645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237927" y="2086377"/>
            <a:ext cx="4506031" cy="2884867"/>
          </a:xfrm>
          <a:prstGeom prst="rect">
            <a:avLst/>
          </a:prstGeom>
        </p:spPr>
      </p:pic>
    </p:spTree>
    <p:extLst>
      <p:ext uri="{BB962C8B-B14F-4D97-AF65-F5344CB8AC3E}">
        <p14:creationId xmlns:p14="http://schemas.microsoft.com/office/powerpoint/2010/main" val="3058522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2AE3E4-BBB2-4367-9EE6-6BE5B1E38990}"/>
              </a:ext>
            </a:extLst>
          </p:cNvPr>
          <p:cNvSpPr/>
          <p:nvPr/>
        </p:nvSpPr>
        <p:spPr>
          <a:xfrm>
            <a:off x="1837494" y="346588"/>
            <a:ext cx="8831777" cy="461665"/>
          </a:xfrm>
          <a:prstGeom prst="rect">
            <a:avLst/>
          </a:prstGeom>
        </p:spPr>
        <p:txBody>
          <a:bodyPr wrap="none">
            <a:spAutoFit/>
          </a:bodyPr>
          <a:lstStyle/>
          <a:p>
            <a:r>
              <a:rPr lang="en-US" sz="2400" dirty="0"/>
              <a:t>LEARNING OUTCOMES OF THE STUDY IN RESPECT OF DATA SCIENCE</a:t>
            </a:r>
            <a:endParaRPr lang="en-IN" sz="2400" dirty="0"/>
          </a:p>
        </p:txBody>
      </p:sp>
      <p:sp>
        <p:nvSpPr>
          <p:cNvPr id="5" name="Text Placeholder 2">
            <a:extLst>
              <a:ext uri="{FF2B5EF4-FFF2-40B4-BE49-F238E27FC236}">
                <a16:creationId xmlns:a16="http://schemas.microsoft.com/office/drawing/2014/main" id="{D08804AA-5E97-4B82-82DB-29562CB4D3E5}"/>
              </a:ext>
            </a:extLst>
          </p:cNvPr>
          <p:cNvSpPr txBox="1">
            <a:spLocks/>
          </p:cNvSpPr>
          <p:nvPr/>
        </p:nvSpPr>
        <p:spPr>
          <a:xfrm>
            <a:off x="869142" y="999012"/>
            <a:ext cx="4823188" cy="2541435"/>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p>
          <a:p>
            <a:endParaRPr lang="en-US" sz="1600" dirty="0">
              <a:latin typeface="+mj-lt"/>
            </a:endParaRPr>
          </a:p>
          <a:p>
            <a:r>
              <a:rPr lang="en-US" sz="1600" dirty="0"/>
              <a:t>My point of view from my project is that we need to use </a:t>
            </a:r>
            <a:r>
              <a:rPr lang="en-US" sz="1200" dirty="0"/>
              <a:t>proper</a:t>
            </a:r>
            <a:r>
              <a:rPr lang="en-US" sz="1600" dirty="0"/>
              <a:t>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sz="1600" dirty="0"/>
          </a:p>
          <a:p>
            <a:endParaRPr lang="en-IN" sz="1600" dirty="0">
              <a:latin typeface="+mj-lt"/>
            </a:endParaRPr>
          </a:p>
          <a:p>
            <a:endParaRPr lang="en-IN" dirty="0"/>
          </a:p>
        </p:txBody>
      </p:sp>
      <p:pic>
        <p:nvPicPr>
          <p:cNvPr id="6" name="Picture 5">
            <a:extLst>
              <a:ext uri="{FF2B5EF4-FFF2-40B4-BE49-F238E27FC236}">
                <a16:creationId xmlns:a16="http://schemas.microsoft.com/office/drawing/2014/main" id="{232CE7C9-D157-4AD9-B733-F18A307E6C2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319367" y="1152317"/>
            <a:ext cx="4823188" cy="2067401"/>
          </a:xfrm>
          <a:prstGeom prst="rect">
            <a:avLst/>
          </a:prstGeom>
        </p:spPr>
      </p:pic>
      <p:pic>
        <p:nvPicPr>
          <p:cNvPr id="8" name="Picture 7">
            <a:extLst>
              <a:ext uri="{FF2B5EF4-FFF2-40B4-BE49-F238E27FC236}">
                <a16:creationId xmlns:a16="http://schemas.microsoft.com/office/drawing/2014/main" id="{2BB9290F-E435-45D7-9574-1A52B9EDC6AF}"/>
              </a:ext>
            </a:extLst>
          </p:cNvPr>
          <p:cNvPicPr/>
          <p:nvPr/>
        </p:nvPicPr>
        <p:blipFill>
          <a:blip r:embed="rId4">
            <a:extLst>
              <a:ext uri="{28A0092B-C50C-407E-A947-70E740481C1C}">
                <a14:useLocalDpi xmlns:a14="http://schemas.microsoft.com/office/drawing/2010/main" val="0"/>
              </a:ext>
            </a:extLst>
          </a:blip>
          <a:stretch>
            <a:fillRect/>
          </a:stretch>
        </p:blipFill>
        <p:spPr>
          <a:xfrm>
            <a:off x="6319367" y="3638283"/>
            <a:ext cx="4823188" cy="2067401"/>
          </a:xfrm>
          <a:prstGeom prst="rect">
            <a:avLst/>
          </a:prstGeom>
        </p:spPr>
      </p:pic>
    </p:spTree>
    <p:extLst>
      <p:ext uri="{BB962C8B-B14F-4D97-AF65-F5344CB8AC3E}">
        <p14:creationId xmlns:p14="http://schemas.microsoft.com/office/powerpoint/2010/main" val="3631740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2AE3E4-BBB2-4367-9EE6-6BE5B1E38990}"/>
              </a:ext>
            </a:extLst>
          </p:cNvPr>
          <p:cNvSpPr/>
          <p:nvPr/>
        </p:nvSpPr>
        <p:spPr>
          <a:xfrm>
            <a:off x="1837494" y="346588"/>
            <a:ext cx="7989559" cy="461665"/>
          </a:xfrm>
          <a:prstGeom prst="rect">
            <a:avLst/>
          </a:prstGeom>
        </p:spPr>
        <p:txBody>
          <a:bodyPr wrap="none">
            <a:spAutoFit/>
          </a:bodyPr>
          <a:lstStyle/>
          <a:p>
            <a:r>
              <a:rPr lang="en-US" sz="2400" dirty="0"/>
              <a:t>LIMITATIONS OF THIS WORK AND SCOPE FOR FUTURE WORK</a:t>
            </a:r>
            <a:endParaRPr lang="en-IN" sz="2400" dirty="0"/>
          </a:p>
        </p:txBody>
      </p:sp>
      <p:sp>
        <p:nvSpPr>
          <p:cNvPr id="7" name="Text Placeholder 2">
            <a:extLst>
              <a:ext uri="{FF2B5EF4-FFF2-40B4-BE49-F238E27FC236}">
                <a16:creationId xmlns:a16="http://schemas.microsoft.com/office/drawing/2014/main" id="{68302740-255B-4694-ACE9-A85AEA07794A}"/>
              </a:ext>
            </a:extLst>
          </p:cNvPr>
          <p:cNvSpPr txBox="1">
            <a:spLocks/>
          </p:cNvSpPr>
          <p:nvPr/>
        </p:nvSpPr>
        <p:spPr>
          <a:xfrm>
            <a:off x="907778" y="1481419"/>
            <a:ext cx="4673899" cy="4504267"/>
          </a:xfrm>
          <a:prstGeom prst="rect">
            <a:avLst/>
          </a:prstGeom>
        </p:spPr>
        <p:txBody>
          <a:bodyPr>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9" name="Picture 8">
            <a:extLst>
              <a:ext uri="{FF2B5EF4-FFF2-40B4-BE49-F238E27FC236}">
                <a16:creationId xmlns:a16="http://schemas.microsoft.com/office/drawing/2014/main" id="{E8B59613-5CF5-4B91-8224-F5671CCE00A0}"/>
              </a:ext>
            </a:extLst>
          </p:cNvPr>
          <p:cNvPicPr>
            <a:picLocks noChangeAspect="1"/>
          </p:cNvPicPr>
          <p:nvPr/>
        </p:nvPicPr>
        <p:blipFill>
          <a:blip r:embed="rId3"/>
          <a:stretch>
            <a:fillRect/>
          </a:stretch>
        </p:blipFill>
        <p:spPr>
          <a:xfrm>
            <a:off x="6295051" y="1712890"/>
            <a:ext cx="5174523" cy="3244426"/>
          </a:xfrm>
          <a:prstGeom prst="rect">
            <a:avLst/>
          </a:prstGeom>
        </p:spPr>
      </p:pic>
    </p:spTree>
    <p:extLst>
      <p:ext uri="{BB962C8B-B14F-4D97-AF65-F5344CB8AC3E}">
        <p14:creationId xmlns:p14="http://schemas.microsoft.com/office/powerpoint/2010/main" val="2019711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530252-9D40-4F3C-BA6F-58C001EB4449}"/>
              </a:ext>
            </a:extLst>
          </p:cNvPr>
          <p:cNvSpPr/>
          <p:nvPr/>
        </p:nvSpPr>
        <p:spPr>
          <a:xfrm>
            <a:off x="4757334" y="2967335"/>
            <a:ext cx="2677336"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THANKS</a:t>
            </a:r>
          </a:p>
        </p:txBody>
      </p:sp>
      <p:pic>
        <p:nvPicPr>
          <p:cNvPr id="3" name="Picture Placeholder 4">
            <a:extLst>
              <a:ext uri="{FF2B5EF4-FFF2-40B4-BE49-F238E27FC236}">
                <a16:creationId xmlns:a16="http://schemas.microsoft.com/office/drawing/2014/main" id="{C9E09C5B-061E-4CFA-858A-F6C2E7114A25}"/>
              </a:ext>
            </a:extLst>
          </p:cNvPr>
          <p:cNvPicPr>
            <a:picLocks noChangeAspect="1"/>
          </p:cNvPicPr>
          <p:nvPr/>
        </p:nvPicPr>
        <p:blipFill>
          <a:blip r:embed="rId2"/>
          <a:srcRect t="12779" b="12779"/>
          <a:stretch>
            <a:fillRect/>
          </a:stretch>
        </p:blipFill>
        <p:spPr>
          <a:xfrm>
            <a:off x="1" y="0"/>
            <a:ext cx="12191999" cy="6858000"/>
          </a:xfrm>
          <a:prstGeom prst="rect">
            <a:avLst/>
          </a:prstGeom>
        </p:spPr>
      </p:pic>
      <p:sp>
        <p:nvSpPr>
          <p:cNvPr id="4" name="Rectangle 3">
            <a:extLst>
              <a:ext uri="{FF2B5EF4-FFF2-40B4-BE49-F238E27FC236}">
                <a16:creationId xmlns:a16="http://schemas.microsoft.com/office/drawing/2014/main" id="{C4580B1A-2459-44CB-8E49-BE9A54B4A89C}"/>
              </a:ext>
            </a:extLst>
          </p:cNvPr>
          <p:cNvSpPr/>
          <p:nvPr/>
        </p:nvSpPr>
        <p:spPr>
          <a:xfrm>
            <a:off x="3598235" y="2505670"/>
            <a:ext cx="5056368"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THANKS</a:t>
            </a:r>
          </a:p>
        </p:txBody>
      </p:sp>
    </p:spTree>
    <p:extLst>
      <p:ext uri="{BB962C8B-B14F-4D97-AF65-F5344CB8AC3E}">
        <p14:creationId xmlns:p14="http://schemas.microsoft.com/office/powerpoint/2010/main" val="2913431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7A30-1646-4ED0-B46D-511E391015D8}"/>
              </a:ext>
            </a:extLst>
          </p:cNvPr>
          <p:cNvSpPr>
            <a:spLocks noGrp="1"/>
          </p:cNvSpPr>
          <p:nvPr>
            <p:ph type="title"/>
          </p:nvPr>
        </p:nvSpPr>
        <p:spPr>
          <a:xfrm>
            <a:off x="1237445" y="386367"/>
            <a:ext cx="6361090" cy="815995"/>
          </a:xfrm>
        </p:spPr>
        <p:txBody>
          <a:bodyPr>
            <a:normAutofit/>
          </a:bodyPr>
          <a:lstStyle/>
          <a:p>
            <a:r>
              <a:rPr lang="en-GB" sz="3200" dirty="0">
                <a:latin typeface="Times New Roman" panose="02020603050405020304" pitchFamily="18" charset="0"/>
                <a:cs typeface="Times New Roman" panose="02020603050405020304" pitchFamily="18" charset="0"/>
              </a:rPr>
              <a:t>Problem Statement</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E808EC-F093-41B3-AA2C-CDF9FE3420BC}"/>
              </a:ext>
            </a:extLst>
          </p:cNvPr>
          <p:cNvSpPr>
            <a:spLocks noGrp="1"/>
          </p:cNvSpPr>
          <p:nvPr>
            <p:ph idx="1"/>
          </p:nvPr>
        </p:nvSpPr>
        <p:spPr>
          <a:xfrm>
            <a:off x="553792" y="1316115"/>
            <a:ext cx="10961161" cy="4839986"/>
          </a:xfrm>
        </p:spPr>
        <p:txBody>
          <a:bodyPr>
            <a:normAutofit fontScale="47500" lnSpcReduction="20000"/>
          </a:bodyPr>
          <a:lstStyle/>
          <a:p>
            <a:pPr marL="285750" indent="-285750">
              <a:buFont typeface="Courier New" panose="02070309020205020404" pitchFamily="49" charset="0"/>
              <a:buChar char="o"/>
            </a:pPr>
            <a:r>
              <a:rPr lang="en-US" sz="3200"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sz="3200"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sz="3200"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sz="3200"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sz="3200" dirty="0"/>
              <a:t>Our goal is to build a prototype of online hate and abuse comment classifier which can used to classify hate and offensive comments so that it can be controlled and restricted from spreading hatred and cyberbullying.</a:t>
            </a:r>
            <a:endParaRPr lang="en-IN" sz="3200" dirty="0"/>
          </a:p>
        </p:txBody>
      </p:sp>
    </p:spTree>
    <p:extLst>
      <p:ext uri="{BB962C8B-B14F-4D97-AF65-F5344CB8AC3E}">
        <p14:creationId xmlns:p14="http://schemas.microsoft.com/office/powerpoint/2010/main" val="259136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B53EC4-4205-42E3-B5D6-C939EF2805EF}"/>
              </a:ext>
            </a:extLst>
          </p:cNvPr>
          <p:cNvSpPr txBox="1"/>
          <p:nvPr/>
        </p:nvSpPr>
        <p:spPr>
          <a:xfrm>
            <a:off x="1182710" y="238267"/>
            <a:ext cx="6407551" cy="584775"/>
          </a:xfrm>
          <a:prstGeom prst="rect">
            <a:avLst/>
          </a:prstGeom>
          <a:noFill/>
        </p:spPr>
        <p:txBody>
          <a:bodyPr wrap="square" rtlCol="0">
            <a:spAutoFit/>
          </a:bodyPr>
          <a:lstStyle/>
          <a:p>
            <a:r>
              <a:rPr lang="en-US" sz="3200" dirty="0"/>
              <a:t>DATASET DESCRIPTION</a:t>
            </a:r>
            <a:endParaRPr lang="en-IN" sz="2800" b="1" dirty="0">
              <a:solidFill>
                <a:schemeClr val="tx1">
                  <a:lumMod val="95000"/>
                  <a:lumOff val="5000"/>
                </a:schemeClr>
              </a:solidFill>
              <a:latin typeface="Century" panose="02040604050505020304" pitchFamily="18" charset="0"/>
            </a:endParaRPr>
          </a:p>
        </p:txBody>
      </p:sp>
      <p:sp>
        <p:nvSpPr>
          <p:cNvPr id="2" name="TextBox 1">
            <a:extLst>
              <a:ext uri="{FF2B5EF4-FFF2-40B4-BE49-F238E27FC236}">
                <a16:creationId xmlns:a16="http://schemas.microsoft.com/office/drawing/2014/main" id="{CE46634E-0035-4B00-A883-8016FF25D893}"/>
              </a:ext>
            </a:extLst>
          </p:cNvPr>
          <p:cNvSpPr txBox="1"/>
          <p:nvPr/>
        </p:nvSpPr>
        <p:spPr>
          <a:xfrm>
            <a:off x="639651" y="990468"/>
            <a:ext cx="10899819" cy="4708981"/>
          </a:xfrm>
          <a:prstGeom prst="rect">
            <a:avLst/>
          </a:prstGeom>
          <a:noFill/>
        </p:spPr>
        <p:txBody>
          <a:bodyPr wrap="square" rtlCol="0">
            <a:spAutoFit/>
          </a:bodyPr>
          <a:lstStyle/>
          <a:p>
            <a:r>
              <a:rPr lang="en-US" sz="2000"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sz="2000" dirty="0"/>
              <a:t>The label can be either 0 or 1, where 0 denotes a NO while 1 denotes a YES. There are various comments which have multiple labels. The first attribute is a unique ID associated with each comment.   </a:t>
            </a:r>
          </a:p>
          <a:p>
            <a:r>
              <a:rPr lang="en-US" sz="2000" dirty="0"/>
              <a:t>The data set includes:</a:t>
            </a:r>
          </a:p>
          <a:p>
            <a:r>
              <a:rPr lang="en-US" sz="2000" dirty="0"/>
              <a:t>-	Malignant: It is the Label column, which includes values 0 and 1, denoting if the comment is malignant or not. </a:t>
            </a:r>
          </a:p>
          <a:p>
            <a:r>
              <a:rPr lang="en-US" sz="2000" dirty="0"/>
              <a:t>-	Highly Malignant: It denotes comments that are highly malignant and hurtful. </a:t>
            </a:r>
          </a:p>
          <a:p>
            <a:r>
              <a:rPr lang="en-US" sz="2000" dirty="0"/>
              <a:t>-	Rude: It denotes comments that are very rude and offensive.</a:t>
            </a:r>
          </a:p>
          <a:p>
            <a:r>
              <a:rPr lang="en-US" sz="2000" dirty="0"/>
              <a:t>-	Threat: It contains indication of the comments that are giving any threat to someone. 	</a:t>
            </a:r>
          </a:p>
          <a:p>
            <a:r>
              <a:rPr lang="en-US" sz="2000" dirty="0"/>
              <a:t>-	Abuse: It is for comments that are abusive in nature. </a:t>
            </a:r>
          </a:p>
          <a:p>
            <a:r>
              <a:rPr lang="en-US" sz="2000" dirty="0"/>
              <a:t>-	Loathe: It describes the comments which are hateful and loathing in nature.  </a:t>
            </a:r>
          </a:p>
          <a:p>
            <a:r>
              <a:rPr lang="en-US" sz="2000" dirty="0"/>
              <a:t>-	ID: It includes unique Ids associated with each comment text given.   </a:t>
            </a:r>
          </a:p>
          <a:p>
            <a:r>
              <a:rPr lang="en-US" sz="2000" dirty="0"/>
              <a:t>-	Comment text: This column contains the comments extracted from various social media platforms.</a:t>
            </a:r>
            <a:endParaRPr lang="en-IN" sz="2000" dirty="0"/>
          </a:p>
        </p:txBody>
      </p:sp>
    </p:spTree>
    <p:extLst>
      <p:ext uri="{BB962C8B-B14F-4D97-AF65-F5344CB8AC3E}">
        <p14:creationId xmlns:p14="http://schemas.microsoft.com/office/powerpoint/2010/main" val="2988105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B53EC4-4205-42E3-B5D6-C939EF2805EF}"/>
              </a:ext>
            </a:extLst>
          </p:cNvPr>
          <p:cNvSpPr txBox="1"/>
          <p:nvPr/>
        </p:nvSpPr>
        <p:spPr>
          <a:xfrm>
            <a:off x="1182710" y="238267"/>
            <a:ext cx="9854484" cy="584775"/>
          </a:xfrm>
          <a:prstGeom prst="rect">
            <a:avLst/>
          </a:prstGeom>
          <a:noFill/>
        </p:spPr>
        <p:txBody>
          <a:bodyPr wrap="square" rtlCol="0">
            <a:spAutoFit/>
          </a:bodyPr>
          <a:lstStyle/>
          <a:p>
            <a:r>
              <a:rPr lang="en-US" sz="3200" dirty="0"/>
              <a:t>CONCEPTUAL BACKGROUND OF THE DOMAIN PROBLEM</a:t>
            </a:r>
            <a:endParaRPr lang="en-IN" sz="2800" b="1" dirty="0">
              <a:solidFill>
                <a:schemeClr val="tx1">
                  <a:lumMod val="95000"/>
                  <a:lumOff val="5000"/>
                </a:schemeClr>
              </a:solidFill>
              <a:latin typeface="Century" panose="02040604050505020304" pitchFamily="18" charset="0"/>
            </a:endParaRPr>
          </a:p>
        </p:txBody>
      </p:sp>
      <p:sp>
        <p:nvSpPr>
          <p:cNvPr id="2" name="TextBox 1">
            <a:extLst>
              <a:ext uri="{FF2B5EF4-FFF2-40B4-BE49-F238E27FC236}">
                <a16:creationId xmlns:a16="http://schemas.microsoft.com/office/drawing/2014/main" id="{CE46634E-0035-4B00-A883-8016FF25D893}"/>
              </a:ext>
            </a:extLst>
          </p:cNvPr>
          <p:cNvSpPr txBox="1"/>
          <p:nvPr/>
        </p:nvSpPr>
        <p:spPr>
          <a:xfrm>
            <a:off x="639651" y="990468"/>
            <a:ext cx="10899819" cy="5324535"/>
          </a:xfrm>
          <a:prstGeom prst="rect">
            <a:avLst/>
          </a:prstGeom>
          <a:noFill/>
        </p:spPr>
        <p:txBody>
          <a:bodyPr wrap="square" rtlCol="0">
            <a:spAutoFit/>
          </a:bodyPr>
          <a:lstStyle/>
          <a:p>
            <a:pPr marL="285750" indent="-285750">
              <a:buFont typeface="Courier New" panose="02070309020205020404" pitchFamily="49" charset="0"/>
              <a:buChar char="o"/>
            </a:pPr>
            <a:r>
              <a:rPr lang="en-US" sz="2000"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sz="2000"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sz="2000"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sz="2000" dirty="0"/>
              <a:t>In this huge online platform or an online community there are some people or some motivated mob </a:t>
            </a:r>
            <a:r>
              <a:rPr lang="en-US" sz="2000" dirty="0" err="1"/>
              <a:t>wilfully</a:t>
            </a:r>
            <a:r>
              <a:rPr lang="en-US" sz="2000"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sz="2000"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sz="2000" dirty="0"/>
          </a:p>
        </p:txBody>
      </p:sp>
    </p:spTree>
    <p:extLst>
      <p:ext uri="{BB962C8B-B14F-4D97-AF65-F5344CB8AC3E}">
        <p14:creationId xmlns:p14="http://schemas.microsoft.com/office/powerpoint/2010/main" val="2227969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B53EC4-4205-42E3-B5D6-C939EF2805EF}"/>
              </a:ext>
            </a:extLst>
          </p:cNvPr>
          <p:cNvSpPr txBox="1"/>
          <p:nvPr/>
        </p:nvSpPr>
        <p:spPr>
          <a:xfrm>
            <a:off x="1182710" y="238267"/>
            <a:ext cx="9854484" cy="584775"/>
          </a:xfrm>
          <a:prstGeom prst="rect">
            <a:avLst/>
          </a:prstGeom>
          <a:noFill/>
        </p:spPr>
        <p:txBody>
          <a:bodyPr wrap="square" rtlCol="0">
            <a:spAutoFit/>
          </a:bodyPr>
          <a:lstStyle/>
          <a:p>
            <a:r>
              <a:rPr lang="en-IN" sz="3200" dirty="0"/>
              <a:t>MULTILABEL VS MULTICLASS CLASSIFICATION</a:t>
            </a:r>
            <a:endParaRPr lang="en-IN" sz="2800" b="1" dirty="0">
              <a:solidFill>
                <a:schemeClr val="tx1">
                  <a:lumMod val="95000"/>
                  <a:lumOff val="5000"/>
                </a:schemeClr>
              </a:solidFill>
              <a:latin typeface="Century" panose="02040604050505020304" pitchFamily="18" charset="0"/>
            </a:endParaRPr>
          </a:p>
        </p:txBody>
      </p:sp>
      <p:sp>
        <p:nvSpPr>
          <p:cNvPr id="2" name="TextBox 1">
            <a:extLst>
              <a:ext uri="{FF2B5EF4-FFF2-40B4-BE49-F238E27FC236}">
                <a16:creationId xmlns:a16="http://schemas.microsoft.com/office/drawing/2014/main" id="{CE46634E-0035-4B00-A883-8016FF25D893}"/>
              </a:ext>
            </a:extLst>
          </p:cNvPr>
          <p:cNvSpPr txBox="1"/>
          <p:nvPr/>
        </p:nvSpPr>
        <p:spPr>
          <a:xfrm>
            <a:off x="794199" y="1248046"/>
            <a:ext cx="6417970" cy="5324535"/>
          </a:xfrm>
          <a:prstGeom prst="rect">
            <a:avLst/>
          </a:prstGeom>
          <a:noFill/>
        </p:spPr>
        <p:txBody>
          <a:bodyPr wrap="square" rtlCol="0">
            <a:spAutoFit/>
          </a:bodyPr>
          <a:lstStyle/>
          <a:p>
            <a:r>
              <a:rPr lang="en-US" sz="2000"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sz="2000" dirty="0"/>
              <a:t>In multi-class classification, we have one basic assumption that our data can belong to only one label out of all the labels we have. For example, a given picture of a fruit may be an apple, orange or guava only and not a combination of these.</a:t>
            </a:r>
          </a:p>
          <a:p>
            <a:r>
              <a:rPr lang="en-US" sz="2000"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sz="2000" dirty="0"/>
              <a:t>Hence, I had a multi-label classification problem to solve. The next step was to gain some useful insights from data which would aid further problem solving.</a:t>
            </a:r>
            <a:endParaRPr lang="en-IN" sz="2000" dirty="0"/>
          </a:p>
        </p:txBody>
      </p:sp>
      <p:pic>
        <p:nvPicPr>
          <p:cNvPr id="5" name="Picture 4">
            <a:extLst>
              <a:ext uri="{FF2B5EF4-FFF2-40B4-BE49-F238E27FC236}">
                <a16:creationId xmlns:a16="http://schemas.microsoft.com/office/drawing/2014/main" id="{7CFFC520-C862-47B6-BC63-B4CFBB1C3DE7}"/>
              </a:ext>
            </a:extLst>
          </p:cNvPr>
          <p:cNvPicPr>
            <a:picLocks noChangeAspect="1"/>
          </p:cNvPicPr>
          <p:nvPr/>
        </p:nvPicPr>
        <p:blipFill>
          <a:blip r:embed="rId2"/>
          <a:stretch>
            <a:fillRect/>
          </a:stretch>
        </p:blipFill>
        <p:spPr>
          <a:xfrm>
            <a:off x="7392209" y="1459243"/>
            <a:ext cx="4005592" cy="3112757"/>
          </a:xfrm>
          <a:prstGeom prst="rect">
            <a:avLst/>
          </a:prstGeom>
        </p:spPr>
      </p:pic>
    </p:spTree>
    <p:extLst>
      <p:ext uri="{BB962C8B-B14F-4D97-AF65-F5344CB8AC3E}">
        <p14:creationId xmlns:p14="http://schemas.microsoft.com/office/powerpoint/2010/main" val="3659781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8F48D2-8CAE-4D05-8A99-2411EC971787}"/>
              </a:ext>
            </a:extLst>
          </p:cNvPr>
          <p:cNvSpPr txBox="1"/>
          <p:nvPr/>
        </p:nvSpPr>
        <p:spPr>
          <a:xfrm>
            <a:off x="1260691" y="272374"/>
            <a:ext cx="7451388" cy="584775"/>
          </a:xfrm>
          <a:prstGeom prst="rect">
            <a:avLst/>
          </a:prstGeom>
          <a:noFill/>
        </p:spPr>
        <p:txBody>
          <a:bodyPr wrap="square" rtlCol="0">
            <a:spAutoFit/>
          </a:bodyPr>
          <a:lstStyle/>
          <a:p>
            <a:r>
              <a:rPr lang="en-IN" sz="3200" dirty="0"/>
              <a:t>MODEL BUILDING STEPS</a:t>
            </a:r>
            <a:endParaRPr lang="en-IN" sz="2800" b="1" dirty="0">
              <a:solidFill>
                <a:schemeClr val="tx1">
                  <a:lumMod val="95000"/>
                  <a:lumOff val="5000"/>
                </a:schemeClr>
              </a:solidFill>
              <a:latin typeface="Century" panose="02040604050505020304" pitchFamily="18" charset="0"/>
            </a:endParaRPr>
          </a:p>
        </p:txBody>
      </p:sp>
      <p:sp>
        <p:nvSpPr>
          <p:cNvPr id="7" name="Text Placeholder 2">
            <a:extLst>
              <a:ext uri="{FF2B5EF4-FFF2-40B4-BE49-F238E27FC236}">
                <a16:creationId xmlns:a16="http://schemas.microsoft.com/office/drawing/2014/main" id="{6F925032-FA47-472F-A504-81AED7546750}"/>
              </a:ext>
            </a:extLst>
          </p:cNvPr>
          <p:cNvSpPr txBox="1">
            <a:spLocks/>
          </p:cNvSpPr>
          <p:nvPr/>
        </p:nvSpPr>
        <p:spPr>
          <a:xfrm>
            <a:off x="1026017" y="1154179"/>
            <a:ext cx="5069983" cy="3997370"/>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8" name="Picture 7">
            <a:extLst>
              <a:ext uri="{FF2B5EF4-FFF2-40B4-BE49-F238E27FC236}">
                <a16:creationId xmlns:a16="http://schemas.microsoft.com/office/drawing/2014/main" id="{2AFCB714-B1A1-4E98-AC54-4025FA02A9C1}"/>
              </a:ext>
            </a:extLst>
          </p:cNvPr>
          <p:cNvPicPr>
            <a:picLocks noChangeAspect="1"/>
          </p:cNvPicPr>
          <p:nvPr/>
        </p:nvPicPr>
        <p:blipFill>
          <a:blip r:embed="rId2"/>
          <a:stretch>
            <a:fillRect/>
          </a:stretch>
        </p:blipFill>
        <p:spPr>
          <a:xfrm>
            <a:off x="5836833" y="1339403"/>
            <a:ext cx="5424511" cy="3274484"/>
          </a:xfrm>
          <a:prstGeom prst="rect">
            <a:avLst/>
          </a:prstGeom>
        </p:spPr>
      </p:pic>
    </p:spTree>
    <p:extLst>
      <p:ext uri="{BB962C8B-B14F-4D97-AF65-F5344CB8AC3E}">
        <p14:creationId xmlns:p14="http://schemas.microsoft.com/office/powerpoint/2010/main" val="4187241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77A973-87CA-42A9-9732-684E13D04E59}"/>
              </a:ext>
            </a:extLst>
          </p:cNvPr>
          <p:cNvSpPr txBox="1"/>
          <p:nvPr/>
        </p:nvSpPr>
        <p:spPr>
          <a:xfrm>
            <a:off x="1293779" y="408699"/>
            <a:ext cx="7791854" cy="584775"/>
          </a:xfrm>
          <a:prstGeom prst="rect">
            <a:avLst/>
          </a:prstGeom>
          <a:noFill/>
        </p:spPr>
        <p:txBody>
          <a:bodyPr wrap="square" rtlCol="0">
            <a:spAutoFit/>
          </a:bodyPr>
          <a:lstStyle/>
          <a:p>
            <a:r>
              <a:rPr lang="en-US" sz="3200" dirty="0"/>
              <a:t>DATA PREPROCESSING</a:t>
            </a:r>
            <a:endParaRPr lang="en-IN" sz="2800" b="1" dirty="0">
              <a:solidFill>
                <a:schemeClr val="tx1">
                  <a:lumMod val="95000"/>
                  <a:lumOff val="5000"/>
                </a:schemeClr>
              </a:solidFill>
              <a:latin typeface="Century" panose="02040604050505020304" pitchFamily="18" charset="0"/>
            </a:endParaRPr>
          </a:p>
        </p:txBody>
      </p:sp>
      <p:sp>
        <p:nvSpPr>
          <p:cNvPr id="5" name="Text Placeholder 2">
            <a:extLst>
              <a:ext uri="{FF2B5EF4-FFF2-40B4-BE49-F238E27FC236}">
                <a16:creationId xmlns:a16="http://schemas.microsoft.com/office/drawing/2014/main" id="{7BF08701-6829-40B4-822D-21E644824333}"/>
              </a:ext>
            </a:extLst>
          </p:cNvPr>
          <p:cNvSpPr txBox="1">
            <a:spLocks/>
          </p:cNvSpPr>
          <p:nvPr/>
        </p:nvSpPr>
        <p:spPr>
          <a:xfrm>
            <a:off x="663077" y="993474"/>
            <a:ext cx="7141519" cy="5587630"/>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dirty="0"/>
              <a:t>1</a:t>
            </a:r>
            <a:r>
              <a:rPr lang="en-IN" sz="2000" dirty="0"/>
              <a:t>. Load dataset </a:t>
            </a:r>
          </a:p>
          <a:p>
            <a:r>
              <a:rPr lang="en-IN" sz="2000" dirty="0"/>
              <a:t>2. Remove null values </a:t>
            </a:r>
          </a:p>
          <a:p>
            <a:r>
              <a:rPr lang="en-IN" sz="2000" dirty="0"/>
              <a:t>3. Drop column id </a:t>
            </a:r>
          </a:p>
          <a:p>
            <a:r>
              <a:rPr lang="en-IN" sz="2000" dirty="0"/>
              <a:t>4. Convert comment text to lower case and replace '\n' with single space. </a:t>
            </a:r>
          </a:p>
          <a:p>
            <a:r>
              <a:rPr lang="en-IN" sz="2000" dirty="0"/>
              <a:t>5. Keep only text data </a:t>
            </a:r>
            <a:r>
              <a:rPr lang="en-IN" sz="2000" dirty="0" err="1"/>
              <a:t>ie</a:t>
            </a:r>
            <a:r>
              <a:rPr lang="en-IN" sz="2000" dirty="0"/>
              <a:t>. a-z' and remove other data from comment text. </a:t>
            </a:r>
          </a:p>
          <a:p>
            <a:r>
              <a:rPr lang="en-IN" sz="2000" dirty="0"/>
              <a:t>6. Remove stop words and punctuations </a:t>
            </a:r>
          </a:p>
          <a:p>
            <a:r>
              <a:rPr lang="en-IN" sz="2000" dirty="0"/>
              <a:t>7. Apply Stemming using </a:t>
            </a:r>
            <a:r>
              <a:rPr lang="en-IN" sz="2000" dirty="0" err="1"/>
              <a:t>SnowballStemmer</a:t>
            </a:r>
            <a:r>
              <a:rPr lang="en-IN" sz="2000" dirty="0"/>
              <a:t> </a:t>
            </a:r>
          </a:p>
          <a:p>
            <a:r>
              <a:rPr lang="en-IN" sz="2000" dirty="0"/>
              <a:t>8. Convert text to vectors using </a:t>
            </a:r>
            <a:r>
              <a:rPr lang="en-IN" sz="2000" dirty="0" err="1"/>
              <a:t>TfidfVectorizer</a:t>
            </a:r>
            <a:r>
              <a:rPr lang="en-IN" sz="2000" dirty="0"/>
              <a:t> </a:t>
            </a:r>
          </a:p>
          <a:p>
            <a:r>
              <a:rPr lang="en-IN" sz="2000" dirty="0"/>
              <a:t>9. Load saved or serialized model </a:t>
            </a:r>
          </a:p>
          <a:p>
            <a:r>
              <a:rPr lang="en-IN" sz="2000" dirty="0"/>
              <a:t>10. Predict values for multi class label</a:t>
            </a:r>
          </a:p>
          <a:p>
            <a:endParaRPr lang="en-IN" dirty="0"/>
          </a:p>
        </p:txBody>
      </p:sp>
      <p:pic>
        <p:nvPicPr>
          <p:cNvPr id="6" name="Picture 5">
            <a:extLst>
              <a:ext uri="{FF2B5EF4-FFF2-40B4-BE49-F238E27FC236}">
                <a16:creationId xmlns:a16="http://schemas.microsoft.com/office/drawing/2014/main" id="{44F2509D-4EF0-4A85-B729-FB87C5C86B6D}"/>
              </a:ext>
            </a:extLst>
          </p:cNvPr>
          <p:cNvPicPr>
            <a:picLocks noChangeAspect="1"/>
          </p:cNvPicPr>
          <p:nvPr/>
        </p:nvPicPr>
        <p:blipFill>
          <a:blip r:embed="rId2"/>
          <a:stretch>
            <a:fillRect/>
          </a:stretch>
        </p:blipFill>
        <p:spPr>
          <a:xfrm>
            <a:off x="7912654" y="2073497"/>
            <a:ext cx="4067029" cy="2124649"/>
          </a:xfrm>
          <a:prstGeom prst="rect">
            <a:avLst/>
          </a:prstGeom>
        </p:spPr>
      </p:pic>
    </p:spTree>
    <p:extLst>
      <p:ext uri="{BB962C8B-B14F-4D97-AF65-F5344CB8AC3E}">
        <p14:creationId xmlns:p14="http://schemas.microsoft.com/office/powerpoint/2010/main" val="810040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A094D0-35C8-4405-9E1A-41D654AAFDDD}"/>
              </a:ext>
            </a:extLst>
          </p:cNvPr>
          <p:cNvSpPr txBox="1"/>
          <p:nvPr/>
        </p:nvSpPr>
        <p:spPr>
          <a:xfrm>
            <a:off x="1146218" y="240861"/>
            <a:ext cx="5898524" cy="523220"/>
          </a:xfrm>
          <a:prstGeom prst="rect">
            <a:avLst/>
          </a:prstGeom>
          <a:noFill/>
        </p:spPr>
        <p:txBody>
          <a:bodyPr wrap="square" rtlCol="0">
            <a:spAutoFit/>
          </a:bodyPr>
          <a:lstStyle/>
          <a:p>
            <a:r>
              <a:rPr lang="en-US" sz="2800" dirty="0"/>
              <a:t>IMPORTED DEPENDENCIES</a:t>
            </a:r>
            <a:endParaRPr lang="en-IN" sz="2800" dirty="0"/>
          </a:p>
        </p:txBody>
      </p:sp>
      <p:pic>
        <p:nvPicPr>
          <p:cNvPr id="5" name="Picture 4">
            <a:extLst>
              <a:ext uri="{FF2B5EF4-FFF2-40B4-BE49-F238E27FC236}">
                <a16:creationId xmlns:a16="http://schemas.microsoft.com/office/drawing/2014/main" id="{82BE5507-F928-4B6F-9AFB-D2E57FB95D86}"/>
              </a:ext>
            </a:extLst>
          </p:cNvPr>
          <p:cNvPicPr/>
          <p:nvPr/>
        </p:nvPicPr>
        <p:blipFill>
          <a:blip r:embed="rId2"/>
          <a:stretch>
            <a:fillRect/>
          </a:stretch>
        </p:blipFill>
        <p:spPr>
          <a:xfrm>
            <a:off x="913987" y="806069"/>
            <a:ext cx="6890610" cy="5811070"/>
          </a:xfrm>
          <a:prstGeom prst="rect">
            <a:avLst/>
          </a:prstGeom>
        </p:spPr>
      </p:pic>
      <p:pic>
        <p:nvPicPr>
          <p:cNvPr id="6" name="Picture 5">
            <a:extLst>
              <a:ext uri="{FF2B5EF4-FFF2-40B4-BE49-F238E27FC236}">
                <a16:creationId xmlns:a16="http://schemas.microsoft.com/office/drawing/2014/main" id="{5E0EB165-CD45-41FF-81DF-60D958D75654}"/>
              </a:ext>
            </a:extLst>
          </p:cNvPr>
          <p:cNvPicPr>
            <a:picLocks noChangeAspect="1"/>
          </p:cNvPicPr>
          <p:nvPr/>
        </p:nvPicPr>
        <p:blipFill>
          <a:blip r:embed="rId3"/>
          <a:stretch>
            <a:fillRect/>
          </a:stretch>
        </p:blipFill>
        <p:spPr>
          <a:xfrm>
            <a:off x="8027345" y="2154484"/>
            <a:ext cx="3823547" cy="2549031"/>
          </a:xfrm>
          <a:prstGeom prst="rect">
            <a:avLst/>
          </a:prstGeom>
        </p:spPr>
      </p:pic>
    </p:spTree>
    <p:extLst>
      <p:ext uri="{BB962C8B-B14F-4D97-AF65-F5344CB8AC3E}">
        <p14:creationId xmlns:p14="http://schemas.microsoft.com/office/powerpoint/2010/main" val="3525281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150</TotalTime>
  <Words>1698</Words>
  <Application>Microsoft Office PowerPoint</Application>
  <PresentationFormat>Widescreen</PresentationFormat>
  <Paragraphs>108</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Century</vt:lpstr>
      <vt:lpstr>Courier New</vt:lpstr>
      <vt:lpstr>Times New Roman</vt:lpstr>
      <vt:lpstr>Tw Cen MT</vt:lpstr>
      <vt:lpstr>Wingdings</vt:lpstr>
      <vt:lpstr>Circuit</vt:lpstr>
      <vt:lpstr>Malignant comments classifier project</vt:lpstr>
      <vt:lpstr>INTRODUCTION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PUNEET JAWA</dc:creator>
  <cp:lastModifiedBy>PUNEET JAWA</cp:lastModifiedBy>
  <cp:revision>11</cp:revision>
  <dcterms:created xsi:type="dcterms:W3CDTF">2021-11-28T09:33:26Z</dcterms:created>
  <dcterms:modified xsi:type="dcterms:W3CDTF">2022-03-06T14:48:27Z</dcterms:modified>
</cp:coreProperties>
</file>