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8" r:id="rId2"/>
    <p:sldId id="258" r:id="rId3"/>
    <p:sldId id="259" r:id="rId4"/>
    <p:sldId id="257" r:id="rId5"/>
    <p:sldId id="260" r:id="rId6"/>
    <p:sldId id="261" r:id="rId7"/>
    <p:sldId id="263" r:id="rId8"/>
    <p:sldId id="283" r:id="rId9"/>
    <p:sldId id="284" r:id="rId10"/>
    <p:sldId id="285" r:id="rId11"/>
    <p:sldId id="267" r:id="rId12"/>
    <p:sldId id="268" r:id="rId13"/>
    <p:sldId id="269" r:id="rId14"/>
    <p:sldId id="286" r:id="rId15"/>
    <p:sldId id="287" r:id="rId16"/>
    <p:sldId id="288" r:id="rId17"/>
    <p:sldId id="289" r:id="rId18"/>
    <p:sldId id="274" r:id="rId19"/>
    <p:sldId id="277" r:id="rId20"/>
    <p:sldId id="295" r:id="rId21"/>
    <p:sldId id="296" r:id="rId22"/>
    <p:sldId id="297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61D0"/>
    <a:srgbClr val="843C0C"/>
    <a:srgbClr val="7030A0"/>
    <a:srgbClr val="4472C4"/>
    <a:srgbClr val="172C51"/>
    <a:srgbClr val="141414"/>
    <a:srgbClr val="B486D6"/>
    <a:srgbClr val="534008"/>
    <a:srgbClr val="25341B"/>
    <a:srgbClr val="604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413BB-747E-4876-9889-8852D11511C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CEB15-3C8A-46E5-A16B-48AA5C2A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0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911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AA418-78BD-F96D-6FB7-B83F9DF87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70979-4594-E242-3616-491D58CB6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2AA98-3A65-1373-1113-50B616CE6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F43E-8C04-0A05-EA77-705547029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98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D708-2CCA-DA1A-0078-AD25BB4C4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080585-23F8-80E5-B310-5EF14BD97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65653-66ED-11F4-1FB7-C7C501AD0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604AD-BABA-CFB3-20AF-D8947CE4B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1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56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5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3BE1-4E7F-77C6-AC16-3E7EFB5BA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71605-B9D1-54D4-F011-CBD99A5B4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35643-FF1D-257E-3850-7FD18F45E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BF37B-AB1B-AE9C-195A-3FB535348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35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EB038-B040-2E19-04A8-E989AB637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0DD6B4-71A3-F243-BB43-283AAF7F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DFFB1-DF58-EEFA-C735-E8AFA1AA5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AFAF9-E051-9F33-A8FD-EE3226162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2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B7C06-6C10-5EBA-3B49-F68A55F2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9918A-2C4C-BEC2-6ED0-C519998C2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1B8C1-B02E-B929-0D50-2B7B1A345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0AE24-68DB-A162-6B09-4816CCDF2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03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99B3F-18F1-E05A-B1F1-E25E8D46D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E24B2-2324-511F-CBE5-D2327C42A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C64992-A892-AAE2-E5ED-7B5888D37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41905-4B96-57DD-0FFE-5CFD2A157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65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92BCD-14EA-0615-D55F-35E6FBF9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CD6A0-AF8D-ED27-7346-240D470AD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3E53AC-9AA0-1507-3B7A-B394688E0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11D4-B984-0CF8-7F67-92D042EE5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7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1DDA0-E0A0-F660-ED6B-B2874858F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208E9-4B36-2769-A752-BDAEEBA83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73334-30C6-D18B-64A7-C7EFD041F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DC8F-0EC7-9E73-66A4-37F6CCF67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1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06B1-698B-A8C1-6CA4-B6A4D7E91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B3E47-AB63-B9AC-6750-CA02BFDFD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EDF40-BA41-44E4-9043-9F986299A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EC13-B977-6237-53A6-CA5A3D150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CEB15-3C8A-46E5-A16B-48AA5C2ABB6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46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F85F-BF98-8A0C-AB67-78CFE7E53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FF90-8665-EC03-1399-AB68443C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AA001-4660-0447-30ED-C497D794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246F-582B-212A-25A8-F59D09D0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44F9-28B5-88E4-1D9F-FA53DCD0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1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7A31-E3EB-0106-6EAB-F2EBC14B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E9CB1-A325-50C5-3D5A-B20FB3B5E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2299F-9F01-14A6-5C26-DF915B8A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0D64-1275-E578-B2FA-00EEBF4A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BB3BA-CB33-7DC8-99DD-65066211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7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57B4B-6A0A-05ED-A289-9E9BBFDDA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251ED-82FD-DF7C-0AA6-C618222D0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C238C-E5D1-0423-DA85-E243DE8D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B90B-3E77-D1B8-484C-E9982F27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7356-8260-42AF-0785-91704960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1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6979-F86E-CE76-AC9A-5554E57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FABF-ED6E-C87A-6CEA-7A340016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0E0A-A8C6-DB38-F86F-BDD2B40A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5AFF-4B78-BEE4-1C99-08F7D23C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A97B-51F9-90C2-90F8-C22D332D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51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B562-0A25-FB48-4483-9DE77123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77ED-07EE-9FAE-AD22-1135559E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4BD1-3801-BBD0-F862-70348132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9341-4910-6DAA-E6BA-A18D2B5D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9FEB-87EF-C35A-3388-97C9D2ED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1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5762-FE37-4F99-4750-4454E273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9BF9-6C18-A994-D746-A400997C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F02C2-4B11-4C2D-058D-5A816374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A44-0F90-C52B-7BCF-41C6FF26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73079-ABA8-851C-9B20-53C5A9E8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96C68-0E2C-267B-74A4-65A74247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00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AE39-A4B4-AE04-1AB9-74A343A0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06B7-A0F3-3174-446F-B66086C2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759DE-13CF-42D3-C6D4-59E519B6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CE83C-3222-B419-1CD1-645654FF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60FF5-B81C-E3BA-D419-CA00340E2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DFEF8-E2A6-08EF-BC53-09F07586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8B6DB-CE8A-56C2-6BF4-07E80783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A111E-E2C0-45F3-8361-4C07F015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51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E7BC-B252-D847-2011-60B0F94D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11C50-0ED5-5396-1BC4-7B4E21E7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EB6C8-CB41-F61F-0CC4-73EAD5CE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EE8D-7BA1-7CEF-87AC-C54E3196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7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B5602-E8DE-AE7E-59F5-316A29BB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F6481-2553-1E38-5E78-7EE97792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C49-B7D0-FEAE-5068-F5EE177D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6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2AFE-C2D5-EC2D-0F76-4E610E5E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EDE8-6F1C-EB1D-B9CF-1C058C971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DD129-9C81-EB23-E3EA-37D479B0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3E521-E675-56DB-F507-E829CA7A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E82F4-D368-90C2-42DA-7174DC58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3E14-68C3-BDD1-5BFA-B8A011A0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7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E161-ED26-C875-A6FF-FA87E002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72D3A-A445-B500-3544-739F2100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33782-A28B-5759-3BB7-5FF63862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B86BF-F387-6BE6-1F15-D36F5E31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EDFEA-0DA3-CC47-B5FE-8764F60D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BC0A-4950-E1D0-806A-B52A9550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4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49641-41C9-5424-EFF5-87813D02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4C5C-AB3B-912E-1DC5-D2934CFB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D62B-46DE-BEDA-A9CA-29E19252D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4393C-5F22-4B3B-AF1E-66E083BA01A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8F30-0E83-A108-D6E2-60DE3D70A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1FF64-ACD9-FCFC-D7C5-6DDC50671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6632-DEBC-4981-A3AC-E2A0ABD661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4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microsoft.com/office/2007/relationships/hdphoto" Target="../media/hdphoto3.wdp"/><Relationship Id="rId4" Type="http://schemas.openxmlformats.org/officeDocument/2006/relationships/image" Target="../media/image29.png"/><Relationship Id="rId9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0" Type="http://schemas.openxmlformats.org/officeDocument/2006/relationships/image" Target="../media/image24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49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26E0E-04F8-09A7-8F18-D3D0971B1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ovies background images">
            <a:extLst>
              <a:ext uri="{FF2B5EF4-FFF2-40B4-BE49-F238E27FC236}">
                <a16:creationId xmlns:a16="http://schemas.microsoft.com/office/drawing/2014/main" id="{0CA0C0E3-7218-524B-20AB-B9F7B5BE2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BB79368-14A3-3BDA-6A6C-F32B60F8EB64}"/>
              </a:ext>
            </a:extLst>
          </p:cNvPr>
          <p:cNvSpPr/>
          <p:nvPr/>
        </p:nvSpPr>
        <p:spPr>
          <a:xfrm>
            <a:off x="2792856" y="1514941"/>
            <a:ext cx="3490451" cy="3264309"/>
          </a:xfrm>
          <a:prstGeom prst="ellipse">
            <a:avLst/>
          </a:prstGeom>
          <a:solidFill>
            <a:srgbClr val="A873CF">
              <a:alpha val="72000"/>
            </a:srgbClr>
          </a:solidFill>
          <a:ln>
            <a:solidFill>
              <a:srgbClr val="B486D6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C2AAF5-6888-BAFC-913E-F91A5B52B536}"/>
              </a:ext>
            </a:extLst>
          </p:cNvPr>
          <p:cNvSpPr/>
          <p:nvPr/>
        </p:nvSpPr>
        <p:spPr>
          <a:xfrm>
            <a:off x="5412899" y="1484237"/>
            <a:ext cx="3490451" cy="3264309"/>
          </a:xfrm>
          <a:prstGeom prst="ellipse">
            <a:avLst/>
          </a:prstGeom>
          <a:solidFill>
            <a:schemeClr val="accent5">
              <a:lumMod val="75000"/>
              <a:alpha val="56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551C9-F5B7-CB4D-F331-BF2CAB135AE1}"/>
              </a:ext>
            </a:extLst>
          </p:cNvPr>
          <p:cNvSpPr txBox="1"/>
          <p:nvPr/>
        </p:nvSpPr>
        <p:spPr>
          <a:xfrm>
            <a:off x="2997690" y="2743412"/>
            <a:ext cx="2415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LioCinema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BD20D-7BBA-2675-8E00-2B2FCC2644CD}"/>
              </a:ext>
            </a:extLst>
          </p:cNvPr>
          <p:cNvSpPr txBox="1"/>
          <p:nvPr/>
        </p:nvSpPr>
        <p:spPr>
          <a:xfrm>
            <a:off x="6660954" y="2743412"/>
            <a:ext cx="2415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Jotstar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1F6B5-2A2E-E28F-5640-46A9D91305C2}"/>
              </a:ext>
            </a:extLst>
          </p:cNvPr>
          <p:cNvSpPr txBox="1"/>
          <p:nvPr/>
        </p:nvSpPr>
        <p:spPr>
          <a:xfrm>
            <a:off x="2722999" y="5075916"/>
            <a:ext cx="737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OTT Merger : Future of Streaming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BD1953-00DC-058D-B1BC-1EFDE3130A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562747" y="2775986"/>
            <a:ext cx="570712" cy="51962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416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9979-8008-1D1A-6E87-06409B1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BFEFEF-B213-1A55-C993-843ABF568267}"/>
              </a:ext>
            </a:extLst>
          </p:cNvPr>
          <p:cNvSpPr txBox="1"/>
          <p:nvPr/>
        </p:nvSpPr>
        <p:spPr>
          <a:xfrm>
            <a:off x="275304" y="149730"/>
            <a:ext cx="10038735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Q3.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Demographics</a:t>
            </a:r>
          </a:p>
          <a:p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What is the distribution of users by age group, city tier, and subscription plan for each platform? </a:t>
            </a:r>
            <a:endParaRPr lang="en-IN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545BA-FE1A-36CB-85F3-42EC110446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2231" y="1565059"/>
            <a:ext cx="438412" cy="438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000C07-E0EF-B781-1B65-825897BDBC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72734" y="1502533"/>
            <a:ext cx="432828" cy="4328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540CB0-A249-242A-EAEE-6AAFE34052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96510" y="4407411"/>
            <a:ext cx="531555" cy="5315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431A82-DF30-F1D0-149B-B7312DEFB2BA}"/>
              </a:ext>
            </a:extLst>
          </p:cNvPr>
          <p:cNvSpPr txBox="1"/>
          <p:nvPr/>
        </p:nvSpPr>
        <p:spPr>
          <a:xfrm>
            <a:off x="2238631" y="1565059"/>
            <a:ext cx="213586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Age-Group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1AB1AB-E99B-A201-9A0D-EC18940A92F5}"/>
              </a:ext>
            </a:extLst>
          </p:cNvPr>
          <p:cNvSpPr txBox="1"/>
          <p:nvPr/>
        </p:nvSpPr>
        <p:spPr>
          <a:xfrm>
            <a:off x="8223550" y="1565059"/>
            <a:ext cx="213586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tier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9B86CF-AD33-2569-97C9-7310FEB38C45}"/>
              </a:ext>
            </a:extLst>
          </p:cNvPr>
          <p:cNvSpPr txBox="1"/>
          <p:nvPr/>
        </p:nvSpPr>
        <p:spPr>
          <a:xfrm>
            <a:off x="5028065" y="4453729"/>
            <a:ext cx="213586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 Plan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5052A0-B3C3-6CD8-2496-B50E38208A6C}"/>
              </a:ext>
            </a:extLst>
          </p:cNvPr>
          <p:cNvSpPr/>
          <p:nvPr/>
        </p:nvSpPr>
        <p:spPr>
          <a:xfrm>
            <a:off x="242023" y="1440425"/>
            <a:ext cx="5529511" cy="271031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73BDEE-D194-A2C3-AB8C-44ED8362383F}"/>
              </a:ext>
            </a:extLst>
          </p:cNvPr>
          <p:cNvSpPr/>
          <p:nvPr/>
        </p:nvSpPr>
        <p:spPr>
          <a:xfrm>
            <a:off x="6007510" y="1440426"/>
            <a:ext cx="5791199" cy="280711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40DD79-810A-3FEB-AA3F-5688C42F96F7}"/>
              </a:ext>
            </a:extLst>
          </p:cNvPr>
          <p:cNvSpPr/>
          <p:nvPr/>
        </p:nvSpPr>
        <p:spPr>
          <a:xfrm>
            <a:off x="275304" y="4328200"/>
            <a:ext cx="11425083" cy="230857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4D082A-6AEA-DC63-EF25-BEB3BC319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1" y="1997470"/>
            <a:ext cx="2955111" cy="22339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613C18-B734-BD81-4510-09B2532A9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2016025"/>
            <a:ext cx="3279577" cy="221537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1F1A4A-FEF1-B8A7-FE14-30D3371189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8091" y="4521205"/>
            <a:ext cx="3024868" cy="211556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494A614-1473-8300-F7CB-DA306A150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325" y="4496128"/>
            <a:ext cx="2866462" cy="21406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825F040-8930-34E2-5057-37B72CDF5FE3}"/>
              </a:ext>
            </a:extLst>
          </p:cNvPr>
          <p:cNvSpPr txBox="1"/>
          <p:nvPr/>
        </p:nvSpPr>
        <p:spPr>
          <a:xfrm>
            <a:off x="3348402" y="2577574"/>
            <a:ext cx="25116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popular among </a:t>
            </a:r>
            <a:r>
              <a:rPr lang="en-IN" sz="11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Youth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(18-24)</a:t>
            </a:r>
          </a:p>
          <a:p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among </a:t>
            </a:r>
            <a:r>
              <a:rPr lang="en-IN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Adults 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(25-34)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65BCE-24CC-CF88-6B71-71CD98ADCFA0}"/>
              </a:ext>
            </a:extLst>
          </p:cNvPr>
          <p:cNvSpPr txBox="1"/>
          <p:nvPr/>
        </p:nvSpPr>
        <p:spPr>
          <a:xfrm>
            <a:off x="9375576" y="2655783"/>
            <a:ext cx="2511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popular in </a:t>
            </a:r>
            <a:r>
              <a:rPr lang="en-IN" sz="11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Tier-3</a:t>
            </a:r>
          </a:p>
          <a:p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popular in </a:t>
            </a:r>
            <a:r>
              <a:rPr lang="en-IN" sz="11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Tier-1.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platforms shows equal distribution in Tier-2.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15E421-2A1C-E3D7-B0F1-2C6BBFDC095D}"/>
              </a:ext>
            </a:extLst>
          </p:cNvPr>
          <p:cNvSpPr txBox="1"/>
          <p:nvPr/>
        </p:nvSpPr>
        <p:spPr>
          <a:xfrm>
            <a:off x="3636501" y="5158754"/>
            <a:ext cx="438662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</a:t>
            </a:r>
            <a:r>
              <a:rPr lang="en-IN" sz="11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64%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IN" sz="11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users 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users less willing to pay.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IN" sz="11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72%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IN" sz="11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users  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better monetization.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27% more Premium 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3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B7B11-6D02-348B-5AF9-E141FD5B6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95914-9DC9-C9FA-4B23-E1DE0B646088}"/>
              </a:ext>
            </a:extLst>
          </p:cNvPr>
          <p:cNvSpPr txBox="1"/>
          <p:nvPr/>
        </p:nvSpPr>
        <p:spPr>
          <a:xfrm>
            <a:off x="275304" y="149730"/>
            <a:ext cx="11602064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Q4.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Active vs Inactive Users</a:t>
            </a:r>
          </a:p>
          <a:p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What percentage of LioCinema and Jotstar users are active vs. inactive? How do these rates vary by age group and subscription plan? </a:t>
            </a:r>
            <a:endParaRPr lang="en-IN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477B2C-AD64-B830-F395-2BCCF19169A0}"/>
              </a:ext>
            </a:extLst>
          </p:cNvPr>
          <p:cNvSpPr/>
          <p:nvPr/>
        </p:nvSpPr>
        <p:spPr>
          <a:xfrm>
            <a:off x="275303" y="1474839"/>
            <a:ext cx="3828527" cy="509310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D8EC4-89D3-EA46-F023-F3CAE309E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3" y="2045309"/>
            <a:ext cx="3577812" cy="2832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17A08-101D-C9E2-8E12-4BBEFA888F49}"/>
              </a:ext>
            </a:extLst>
          </p:cNvPr>
          <p:cNvSpPr txBox="1"/>
          <p:nvPr/>
        </p:nvSpPr>
        <p:spPr>
          <a:xfrm>
            <a:off x="1348532" y="1672072"/>
            <a:ext cx="213586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Age-Group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08C5F-EDC4-55B7-1BBD-44E892CE4D0F}"/>
              </a:ext>
            </a:extLst>
          </p:cNvPr>
          <p:cNvSpPr txBox="1"/>
          <p:nvPr/>
        </p:nvSpPr>
        <p:spPr>
          <a:xfrm>
            <a:off x="9279386" y="1678465"/>
            <a:ext cx="213586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 Plan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09DC6A-A943-C952-0BEA-29CD896E03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4530" y="1672072"/>
            <a:ext cx="334039" cy="334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55A0A6-B8A6-2013-6AA7-BC1BA01BCB5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52063" y="1618741"/>
            <a:ext cx="426568" cy="4265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AD1609-9DDC-E42C-1402-35C09D44FC3D}"/>
              </a:ext>
            </a:extLst>
          </p:cNvPr>
          <p:cNvSpPr txBox="1"/>
          <p:nvPr/>
        </p:nvSpPr>
        <p:spPr>
          <a:xfrm>
            <a:off x="444723" y="5175879"/>
            <a:ext cx="35403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have </a:t>
            </a:r>
            <a:r>
              <a:rPr lang="en-IN" sz="11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amount of </a:t>
            </a:r>
            <a:r>
              <a:rPr lang="en-IN" sz="11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 among the </a:t>
            </a:r>
            <a:r>
              <a:rPr lang="en-IN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Youth (18-24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 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</a:t>
            </a:r>
            <a:r>
              <a:rPr lang="en-IN" sz="11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retention 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all age-groups not exceeding 6%.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59F9493-05B2-49D6-0935-5CBCCA0D22FC}"/>
              </a:ext>
            </a:extLst>
          </p:cNvPr>
          <p:cNvSpPr/>
          <p:nvPr/>
        </p:nvSpPr>
        <p:spPr>
          <a:xfrm>
            <a:off x="4370440" y="1459916"/>
            <a:ext cx="3717732" cy="509310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7341B5-747E-AB7D-35CF-539CECCBA8FA}"/>
              </a:ext>
            </a:extLst>
          </p:cNvPr>
          <p:cNvSpPr/>
          <p:nvPr/>
        </p:nvSpPr>
        <p:spPr>
          <a:xfrm>
            <a:off x="8354783" y="1403040"/>
            <a:ext cx="3598218" cy="509310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1E0501-61FC-AC05-BA99-25D213E5E2BE}"/>
              </a:ext>
            </a:extLst>
          </p:cNvPr>
          <p:cNvSpPr txBox="1"/>
          <p:nvPr/>
        </p:nvSpPr>
        <p:spPr>
          <a:xfrm>
            <a:off x="8648276" y="5145676"/>
            <a:ext cx="330472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platforms shows </a:t>
            </a:r>
            <a:r>
              <a:rPr lang="en-US" sz="11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retention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1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Plan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higher active and inactive for </a:t>
            </a:r>
            <a:r>
              <a:rPr lang="en-US" sz="11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plan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</a:t>
            </a:r>
            <a:r>
              <a:rPr lang="en-US" sz="11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activity 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all plans.</a:t>
            </a:r>
            <a:endParaRPr lang="en-IN" sz="11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D57E48-C30B-CCEB-022F-01F9A3375359}"/>
              </a:ext>
            </a:extLst>
          </p:cNvPr>
          <p:cNvSpPr txBox="1"/>
          <p:nvPr/>
        </p:nvSpPr>
        <p:spPr>
          <a:xfrm>
            <a:off x="5153241" y="1685202"/>
            <a:ext cx="213586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comparison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FB8FD0-73A9-04CF-8E02-E125ACE98102}"/>
              </a:ext>
            </a:extLst>
          </p:cNvPr>
          <p:cNvSpPr txBox="1"/>
          <p:nvPr/>
        </p:nvSpPr>
        <p:spPr>
          <a:xfrm>
            <a:off x="4631564" y="5132436"/>
            <a:ext cx="3195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1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IN" sz="11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26% more </a:t>
            </a:r>
            <a:r>
              <a:rPr lang="en-IN" sz="11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lang="en-IN" sz="11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than </a:t>
            </a:r>
            <a:r>
              <a:rPr lang="en-IN" sz="11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LioCinema.</a:t>
            </a:r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IN" sz="11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26% more </a:t>
            </a:r>
            <a:r>
              <a:rPr lang="en-IN" sz="11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</a:t>
            </a:r>
            <a:r>
              <a:rPr lang="en-IN" sz="11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 better </a:t>
            </a:r>
            <a:r>
              <a:rPr lang="en-IN" sz="11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en-I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users.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5617DFA-B7BB-CC8A-8764-2B51750BD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335" y="2372956"/>
            <a:ext cx="3545292" cy="24163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0FD13E3-8CA4-130A-7149-6C8DDFB23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5251" y="2181692"/>
            <a:ext cx="3242205" cy="26075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7B915E-5A4B-DFA9-F96C-C7DC9D7FA845}"/>
              </a:ext>
            </a:extLst>
          </p:cNvPr>
          <p:cNvSpPr/>
          <p:nvPr/>
        </p:nvSpPr>
        <p:spPr>
          <a:xfrm>
            <a:off x="444723" y="2341932"/>
            <a:ext cx="1111045" cy="321876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F3DC0-55E1-7CCC-03B2-CF84BA57FF3C}"/>
              </a:ext>
            </a:extLst>
          </p:cNvPr>
          <p:cNvSpPr/>
          <p:nvPr/>
        </p:nvSpPr>
        <p:spPr>
          <a:xfrm>
            <a:off x="315779" y="3486783"/>
            <a:ext cx="1111045" cy="321876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C00000"/>
                </a:solidFill>
              </a:rPr>
              <a:t>Inactive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96F72-2A91-E8A6-2ADE-F22770505399}"/>
              </a:ext>
            </a:extLst>
          </p:cNvPr>
          <p:cNvSpPr/>
          <p:nvPr/>
        </p:nvSpPr>
        <p:spPr>
          <a:xfrm>
            <a:off x="9630830" y="4581950"/>
            <a:ext cx="1111045" cy="321876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F21-9B24-FF8C-AC7D-20C73A8D2B3E}"/>
              </a:ext>
            </a:extLst>
          </p:cNvPr>
          <p:cNvSpPr/>
          <p:nvPr/>
        </p:nvSpPr>
        <p:spPr>
          <a:xfrm>
            <a:off x="10835524" y="4628350"/>
            <a:ext cx="1111045" cy="321876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C00000"/>
                </a:solidFill>
              </a:rPr>
              <a:t>Inactive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5B04A-8C20-EA55-FE42-79594F7CFC5F}"/>
              </a:ext>
            </a:extLst>
          </p:cNvPr>
          <p:cNvSpPr/>
          <p:nvPr/>
        </p:nvSpPr>
        <p:spPr>
          <a:xfrm>
            <a:off x="8543604" y="2181692"/>
            <a:ext cx="1111045" cy="321876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B73F8B"/>
                </a:solidFill>
              </a:rPr>
              <a:t>LioCinema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D24BBD-0F18-3C82-7FDF-95137FC09CEE}"/>
              </a:ext>
            </a:extLst>
          </p:cNvPr>
          <p:cNvSpPr/>
          <p:nvPr/>
        </p:nvSpPr>
        <p:spPr>
          <a:xfrm>
            <a:off x="8533777" y="3456804"/>
            <a:ext cx="1111045" cy="321876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94780"/>
                </a:solidFill>
              </a:rPr>
              <a:t>Jotstar</a:t>
            </a:r>
          </a:p>
        </p:txBody>
      </p:sp>
    </p:spTree>
    <p:extLst>
      <p:ext uri="{BB962C8B-B14F-4D97-AF65-F5344CB8AC3E}">
        <p14:creationId xmlns:p14="http://schemas.microsoft.com/office/powerpoint/2010/main" val="419509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F1AD1-CF65-8C4D-2B2E-7DEA4D8A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08D14-D3E3-6A47-B643-F86DBCE07F78}"/>
              </a:ext>
            </a:extLst>
          </p:cNvPr>
          <p:cNvSpPr txBox="1"/>
          <p:nvPr/>
        </p:nvSpPr>
        <p:spPr>
          <a:xfrm>
            <a:off x="275304" y="149730"/>
            <a:ext cx="1160206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Q5.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Watch Time Analysis</a:t>
            </a:r>
          </a:p>
          <a:p>
            <a:endParaRPr lang="en-IN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What is the average watch time for LioCinema vs. Jotstar during the analysis period? How do these compare by city tier and device type? </a:t>
            </a:r>
            <a:endParaRPr lang="en-US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63DA0BB-EF5C-6959-C883-8132C8F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AE8E13-7EE3-C9E8-A0E9-8E463E3A82ED}"/>
              </a:ext>
            </a:extLst>
          </p:cNvPr>
          <p:cNvSpPr/>
          <p:nvPr/>
        </p:nvSpPr>
        <p:spPr>
          <a:xfrm>
            <a:off x="275303" y="1474839"/>
            <a:ext cx="3828527" cy="509310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F0FD83-72D7-951D-B803-9984DD57B21B}"/>
              </a:ext>
            </a:extLst>
          </p:cNvPr>
          <p:cNvSpPr/>
          <p:nvPr/>
        </p:nvSpPr>
        <p:spPr>
          <a:xfrm>
            <a:off x="4370440" y="1459916"/>
            <a:ext cx="3717732" cy="509310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0827EB-780A-CACE-A592-C17617BEDCC5}"/>
              </a:ext>
            </a:extLst>
          </p:cNvPr>
          <p:cNvSpPr/>
          <p:nvPr/>
        </p:nvSpPr>
        <p:spPr>
          <a:xfrm>
            <a:off x="8354783" y="1403040"/>
            <a:ext cx="3598218" cy="509310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073E6-D406-0C76-FA4A-E8DD75EF1F52}"/>
              </a:ext>
            </a:extLst>
          </p:cNvPr>
          <p:cNvSpPr txBox="1"/>
          <p:nvPr/>
        </p:nvSpPr>
        <p:spPr>
          <a:xfrm>
            <a:off x="1332274" y="1663038"/>
            <a:ext cx="213586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E3A7-B1AF-84A5-BC8B-4B1AD5158C2A}"/>
              </a:ext>
            </a:extLst>
          </p:cNvPr>
          <p:cNvSpPr txBox="1"/>
          <p:nvPr/>
        </p:nvSpPr>
        <p:spPr>
          <a:xfrm>
            <a:off x="5153241" y="1685202"/>
            <a:ext cx="2135869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comparison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DFD3E-A78A-3C69-E820-ED6448800FE0}"/>
              </a:ext>
            </a:extLst>
          </p:cNvPr>
          <p:cNvSpPr txBox="1"/>
          <p:nvPr/>
        </p:nvSpPr>
        <p:spPr>
          <a:xfrm>
            <a:off x="9446536" y="1629774"/>
            <a:ext cx="1564082" cy="3145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City-Tier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AD039E-521E-3FA3-A444-2A3DB92834D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2227" y="1529066"/>
            <a:ext cx="620047" cy="6200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E2D20D-B6B7-523B-0FF0-1E565E398C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63511" y="1560151"/>
            <a:ext cx="432828" cy="4328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5B95A5-0A59-6E18-5EAC-F756DD363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934" y="2218265"/>
            <a:ext cx="2874563" cy="25602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CFF86F-CA42-0315-0304-C03D315BF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219" y="2171022"/>
            <a:ext cx="3109017" cy="27521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E9C917-7200-E6E4-9A26-F0263907D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78" y="2104787"/>
            <a:ext cx="3708651" cy="27823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EAF7612-2B94-2FF5-FD01-1C8C853AD555}"/>
              </a:ext>
            </a:extLst>
          </p:cNvPr>
          <p:cNvSpPr txBox="1"/>
          <p:nvPr/>
        </p:nvSpPr>
        <p:spPr>
          <a:xfrm>
            <a:off x="4631564" y="5312067"/>
            <a:ext cx="3195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 watch </a:t>
            </a:r>
            <a:r>
              <a:rPr lang="en-US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~480% more content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users, indicating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engagement and a stronger content strategy.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E57166-8690-3035-CD49-C65CC87F5981}"/>
              </a:ext>
            </a:extLst>
          </p:cNvPr>
          <p:cNvSpPr txBox="1"/>
          <p:nvPr/>
        </p:nvSpPr>
        <p:spPr>
          <a:xfrm>
            <a:off x="511278" y="5035069"/>
            <a:ext cx="35925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most popular device.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 </a:t>
            </a:r>
            <a:r>
              <a:rPr lang="en-IN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engagement in all </a:t>
            </a: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 high engagement in </a:t>
            </a:r>
            <a:r>
              <a:rPr lang="en-IN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</a:t>
            </a: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then declines sharply</a:t>
            </a:r>
            <a:r>
              <a:rPr lang="en-IN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EF0CB6-D402-F369-26A4-47254B61C946}"/>
              </a:ext>
            </a:extLst>
          </p:cNvPr>
          <p:cNvSpPr txBox="1"/>
          <p:nvPr/>
        </p:nvSpPr>
        <p:spPr>
          <a:xfrm>
            <a:off x="8687370" y="5035069"/>
            <a:ext cx="308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maintained </a:t>
            </a:r>
            <a:r>
              <a:rPr lang="en-IN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engagement in all </a:t>
            </a: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cities</a:t>
            </a:r>
            <a:r>
              <a:rPr lang="en-IN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engagement is </a:t>
            </a:r>
            <a:r>
              <a:rPr lang="en-IN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all tiers</a:t>
            </a:r>
            <a:r>
              <a:rPr lang="en-IN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0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9CC57-8E9E-B9BA-B39F-EC8EDFDAA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DE04C2-E8E2-8561-0D40-391D9F3328F7}"/>
              </a:ext>
            </a:extLst>
          </p:cNvPr>
          <p:cNvSpPr txBox="1"/>
          <p:nvPr/>
        </p:nvSpPr>
        <p:spPr>
          <a:xfrm>
            <a:off x="275303" y="149730"/>
            <a:ext cx="1172005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Q6.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Inactivity Correlation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How do inactivity patterns correlate with total watch time or average watch time? Are less engaged users more likely to become inactive?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9B5F3-5CC9-C0EC-EDAA-7B896897ABE8}"/>
              </a:ext>
            </a:extLst>
          </p:cNvPr>
          <p:cNvSpPr txBox="1"/>
          <p:nvPr/>
        </p:nvSpPr>
        <p:spPr>
          <a:xfrm>
            <a:off x="1445342" y="1741696"/>
            <a:ext cx="3299671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Inactivity Trends by Watch Category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E8A209-8150-15D2-BD36-75FF4CCE2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16" y="2173402"/>
            <a:ext cx="5921253" cy="27918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47931E-847D-A45A-B1DE-3C014267A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3252" y="2030569"/>
            <a:ext cx="4914554" cy="15849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2F5DBD-CDFC-3B38-8EA7-55932FA0AA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3252" y="3718780"/>
            <a:ext cx="4914554" cy="7392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5849A2-0B73-169B-A0F4-47C7A00FD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3252" y="4528669"/>
            <a:ext cx="4929902" cy="7011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99FB27-A98D-EFD4-7ABD-A4399762AFEA}"/>
              </a:ext>
            </a:extLst>
          </p:cNvPr>
          <p:cNvSpPr txBox="1"/>
          <p:nvPr/>
        </p:nvSpPr>
        <p:spPr>
          <a:xfrm>
            <a:off x="6843252" y="1567728"/>
            <a:ext cx="4729316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Analysis: Watch Time vs. Inactivity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B91EDB-EB65-E7D7-E6DB-B643D824EEE6}"/>
              </a:ext>
            </a:extLst>
          </p:cNvPr>
          <p:cNvSpPr/>
          <p:nvPr/>
        </p:nvSpPr>
        <p:spPr>
          <a:xfrm>
            <a:off x="275303" y="1474839"/>
            <a:ext cx="6153466" cy="3598606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0C1FF0-5ED8-9059-86EB-FEA1455A56AB}"/>
              </a:ext>
            </a:extLst>
          </p:cNvPr>
          <p:cNvSpPr/>
          <p:nvPr/>
        </p:nvSpPr>
        <p:spPr>
          <a:xfrm>
            <a:off x="6558115" y="1380956"/>
            <a:ext cx="5437239" cy="4125109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FC2654-FA6B-21B7-D9A3-32FFC733E554}"/>
              </a:ext>
            </a:extLst>
          </p:cNvPr>
          <p:cNvSpPr txBox="1"/>
          <p:nvPr/>
        </p:nvSpPr>
        <p:spPr>
          <a:xfrm>
            <a:off x="599770" y="5651012"/>
            <a:ext cx="9026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viewers have the </a:t>
            </a:r>
            <a:r>
              <a:rPr lang="en-US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inactivity rate (over 60%),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binge watchers remain the most engaged.</a:t>
            </a:r>
          </a:p>
          <a:p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statistically significant correlation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watch time and inactivity, with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 = 0.00000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 and regular viewers show </a:t>
            </a:r>
            <a:r>
              <a:rPr lang="en-US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moderate inactivity rates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suggesting engagement levels impact retention.</a:t>
            </a:r>
            <a:endParaRPr lang="en-IN" sz="12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4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6ACD0-AC44-EBAD-BBCD-90713EF8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84287-4A31-E967-E48D-BD4570067B66}"/>
              </a:ext>
            </a:extLst>
          </p:cNvPr>
          <p:cNvSpPr txBox="1"/>
          <p:nvPr/>
        </p:nvSpPr>
        <p:spPr>
          <a:xfrm>
            <a:off x="275304" y="149730"/>
            <a:ext cx="11720051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Q7.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Downgrade Trends</a:t>
            </a:r>
          </a:p>
          <a:p>
            <a:endParaRPr lang="en-IN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How do downgrade trends differ between LioCinema and Jotstar? Are downgrades more prevalent on one platform compared to the other? </a:t>
            </a:r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430FA-9189-F493-8D78-4ACC5388D084}"/>
              </a:ext>
            </a:extLst>
          </p:cNvPr>
          <p:cNvSpPr/>
          <p:nvPr/>
        </p:nvSpPr>
        <p:spPr>
          <a:xfrm>
            <a:off x="230337" y="1494503"/>
            <a:ext cx="4626798" cy="237716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3D86D-8AB0-D88C-4B74-C418AE78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1" y="2194352"/>
            <a:ext cx="3962380" cy="1677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85A7DB-EBB9-AF52-AD7B-765647FA0121}"/>
              </a:ext>
            </a:extLst>
          </p:cNvPr>
          <p:cNvSpPr txBox="1"/>
          <p:nvPr/>
        </p:nvSpPr>
        <p:spPr>
          <a:xfrm>
            <a:off x="869269" y="1719912"/>
            <a:ext cx="3299671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Downgrade rate Comparison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86B741-35C0-2602-D824-27282C7B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45" y="1936954"/>
            <a:ext cx="6636774" cy="193471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AF37C8-A97D-03C0-9A25-F8B64BCF3BE3}"/>
              </a:ext>
            </a:extLst>
          </p:cNvPr>
          <p:cNvSpPr/>
          <p:nvPr/>
        </p:nvSpPr>
        <p:spPr>
          <a:xfrm>
            <a:off x="5073445" y="1494502"/>
            <a:ext cx="6715432" cy="237716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8FB30D-08C4-48A5-17D0-A9BAAB4BFC16}"/>
              </a:ext>
            </a:extLst>
          </p:cNvPr>
          <p:cNvSpPr txBox="1"/>
          <p:nvPr/>
        </p:nvSpPr>
        <p:spPr>
          <a:xfrm>
            <a:off x="7117669" y="1649517"/>
            <a:ext cx="3299671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Downgrade Trend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718698-0EB8-99BD-7B86-26708E49A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93" y="4513722"/>
            <a:ext cx="3880888" cy="23341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C55D02-80F2-A9C8-56C9-6F92DF71C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161" y="4513722"/>
            <a:ext cx="3726362" cy="2334196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544B803-6E26-91E1-A247-21B1C3C49329}"/>
              </a:ext>
            </a:extLst>
          </p:cNvPr>
          <p:cNvSpPr/>
          <p:nvPr/>
        </p:nvSpPr>
        <p:spPr>
          <a:xfrm>
            <a:off x="230338" y="4097075"/>
            <a:ext cx="8068088" cy="261119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89251-5DB8-E62B-BB29-B544D183901A}"/>
              </a:ext>
            </a:extLst>
          </p:cNvPr>
          <p:cNvSpPr txBox="1"/>
          <p:nvPr/>
        </p:nvSpPr>
        <p:spPr>
          <a:xfrm>
            <a:off x="2269440" y="4236723"/>
            <a:ext cx="3299671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 Plan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565D8D-E09F-5510-74B4-8EE7C1766921}"/>
              </a:ext>
            </a:extLst>
          </p:cNvPr>
          <p:cNvCxnSpPr/>
          <p:nvPr/>
        </p:nvCxnSpPr>
        <p:spPr>
          <a:xfrm>
            <a:off x="4041058" y="4711162"/>
            <a:ext cx="0" cy="182729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67EC9B-9DDB-7DBA-A2B9-5D3D8F5182E6}"/>
              </a:ext>
            </a:extLst>
          </p:cNvPr>
          <p:cNvSpPr txBox="1"/>
          <p:nvPr/>
        </p:nvSpPr>
        <p:spPr>
          <a:xfrm>
            <a:off x="8613058" y="4377486"/>
            <a:ext cx="3382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2.2 times higher downgrades than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shows weak user retention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36% of Premium downgrades go directly to Free, leading to a major revenue loss.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7.9% of Premium users downgrade to Free—4.5x lower than </a:t>
            </a: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52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58602-73E7-4AE7-7DD8-75D63118A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4F336F-2FD3-BB4C-F2FE-47D349EC73D9}"/>
              </a:ext>
            </a:extLst>
          </p:cNvPr>
          <p:cNvSpPr txBox="1"/>
          <p:nvPr/>
        </p:nvSpPr>
        <p:spPr>
          <a:xfrm>
            <a:off x="275304" y="149730"/>
            <a:ext cx="1172005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Q8.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Upgrade Patterns 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● What are the most common upgrade transitions (e.g., Free to Basic, Free to VIP, Free to Premium) for LioCinema and Jotstar? How do these differ across platforms?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81641F-0F20-95F4-39A4-5C8D64DC0B57}"/>
              </a:ext>
            </a:extLst>
          </p:cNvPr>
          <p:cNvSpPr/>
          <p:nvPr/>
        </p:nvSpPr>
        <p:spPr>
          <a:xfrm>
            <a:off x="230337" y="1494503"/>
            <a:ext cx="4626798" cy="351011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CFC93-3115-C0C1-A9EA-6647E1A6FADE}"/>
              </a:ext>
            </a:extLst>
          </p:cNvPr>
          <p:cNvSpPr txBox="1"/>
          <p:nvPr/>
        </p:nvSpPr>
        <p:spPr>
          <a:xfrm>
            <a:off x="869269" y="1719912"/>
            <a:ext cx="3299671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Upgrade rate Comparison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439F82-8EBA-FB6A-7D95-896EEF63B83A}"/>
              </a:ext>
            </a:extLst>
          </p:cNvPr>
          <p:cNvSpPr/>
          <p:nvPr/>
        </p:nvSpPr>
        <p:spPr>
          <a:xfrm>
            <a:off x="5073445" y="1494501"/>
            <a:ext cx="6715432" cy="351011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3626C-7E37-A95F-0295-5C4B670C672F}"/>
              </a:ext>
            </a:extLst>
          </p:cNvPr>
          <p:cNvSpPr txBox="1"/>
          <p:nvPr/>
        </p:nvSpPr>
        <p:spPr>
          <a:xfrm>
            <a:off x="7117669" y="1649517"/>
            <a:ext cx="3299671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 Plan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10DD5-1DED-9FBD-96AE-D9320AAC9FDB}"/>
              </a:ext>
            </a:extLst>
          </p:cNvPr>
          <p:cNvSpPr txBox="1"/>
          <p:nvPr/>
        </p:nvSpPr>
        <p:spPr>
          <a:xfrm>
            <a:off x="3423671" y="5249325"/>
            <a:ext cx="7957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6x times higher upgrades than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performance in direct-to-premium conversions</a:t>
            </a:r>
            <a:endParaRPr lang="en-US" sz="1200" dirty="0">
              <a:solidFill>
                <a:srgbClr val="DBDB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DBDB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Multi-step upgrade journey is prevalent.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of </a:t>
            </a:r>
            <a:r>
              <a:rPr lang="en-US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 upgrade to Premium vs. 50% of </a:t>
            </a:r>
            <a:r>
              <a:rPr lang="en-US" sz="12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7EE86-AE8F-73BC-1983-055088989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1" y="2359742"/>
            <a:ext cx="3844413" cy="2412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84721C-A590-7750-9875-DE7F5EEF0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504" y="2136559"/>
            <a:ext cx="2705334" cy="28680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20329F-48F0-7C96-BC3F-D3B49BDF6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722" y="2158623"/>
            <a:ext cx="2796794" cy="284599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D9B05A-8BB0-520A-5AE3-ABCDDFE0B0EC}"/>
              </a:ext>
            </a:extLst>
          </p:cNvPr>
          <p:cNvCxnSpPr/>
          <p:nvPr/>
        </p:nvCxnSpPr>
        <p:spPr>
          <a:xfrm>
            <a:off x="8386916" y="2515355"/>
            <a:ext cx="0" cy="182729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5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2E74F-4125-89E0-C1E8-28EFDB6AB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1B7E8-005E-AF43-174F-4F1A3B973CA8}"/>
              </a:ext>
            </a:extLst>
          </p:cNvPr>
          <p:cNvSpPr txBox="1"/>
          <p:nvPr/>
        </p:nvSpPr>
        <p:spPr>
          <a:xfrm>
            <a:off x="275304" y="149730"/>
            <a:ext cx="1172005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Q9.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Users Distribution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How does the paid user percentage (e.g., Basic, Premium for LioCinema; VIP, Premium for Jotstar) vary across different platforms? Analyze the proportion of premium users in Tier 1, Tier 2, and Tier 3 cities and identify any notable trends or differences. 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33BB3-5ED2-67E8-4713-44D77787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66" y="2802362"/>
            <a:ext cx="4307520" cy="223725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78A36-F56C-8535-1B27-23B2FBDC7C55}"/>
              </a:ext>
            </a:extLst>
          </p:cNvPr>
          <p:cNvCxnSpPr>
            <a:cxnSpLocks/>
          </p:cNvCxnSpPr>
          <p:nvPr/>
        </p:nvCxnSpPr>
        <p:spPr>
          <a:xfrm>
            <a:off x="2479826" y="3547363"/>
            <a:ext cx="0" cy="130891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C79D6D5-C0EF-D008-AE88-7DB0ABD8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06" y="2841523"/>
            <a:ext cx="2759306" cy="218497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DD3011-EA5E-6B5E-5FA0-6F680AD2A18B}"/>
              </a:ext>
            </a:extLst>
          </p:cNvPr>
          <p:cNvSpPr/>
          <p:nvPr/>
        </p:nvSpPr>
        <p:spPr>
          <a:xfrm>
            <a:off x="230337" y="1932041"/>
            <a:ext cx="4498979" cy="468507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367855-2016-AB95-73DB-AB4E39FE8B1B}"/>
              </a:ext>
            </a:extLst>
          </p:cNvPr>
          <p:cNvSpPr/>
          <p:nvPr/>
        </p:nvSpPr>
        <p:spPr>
          <a:xfrm>
            <a:off x="4934165" y="1932040"/>
            <a:ext cx="3128286" cy="468507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9B7E75-D806-379A-784C-4A73664E7C88}"/>
              </a:ext>
            </a:extLst>
          </p:cNvPr>
          <p:cNvSpPr/>
          <p:nvPr/>
        </p:nvSpPr>
        <p:spPr>
          <a:xfrm>
            <a:off x="8267301" y="1932040"/>
            <a:ext cx="3694362" cy="468507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D92813-D5FB-B57C-7033-3ACCC5E6706D}"/>
              </a:ext>
            </a:extLst>
          </p:cNvPr>
          <p:cNvSpPr txBox="1"/>
          <p:nvPr/>
        </p:nvSpPr>
        <p:spPr>
          <a:xfrm>
            <a:off x="5611019" y="2167209"/>
            <a:ext cx="1874403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Users Comparison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D1237-738E-5DEC-3087-F9D20E52BF30}"/>
              </a:ext>
            </a:extLst>
          </p:cNvPr>
          <p:cNvSpPr txBox="1"/>
          <p:nvPr/>
        </p:nvSpPr>
        <p:spPr>
          <a:xfrm>
            <a:off x="1072597" y="2228702"/>
            <a:ext cx="281445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 Plan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68A45-7A7E-AB71-1EB3-C271E68D9A50}"/>
              </a:ext>
            </a:extLst>
          </p:cNvPr>
          <p:cNvSpPr txBox="1"/>
          <p:nvPr/>
        </p:nvSpPr>
        <p:spPr>
          <a:xfrm>
            <a:off x="8757163" y="2192008"/>
            <a:ext cx="281445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Tier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208284-F53D-D3BA-9829-25A4A292BF75}"/>
              </a:ext>
            </a:extLst>
          </p:cNvPr>
          <p:cNvSpPr txBox="1"/>
          <p:nvPr/>
        </p:nvSpPr>
        <p:spPr>
          <a:xfrm>
            <a:off x="4934165" y="5612815"/>
            <a:ext cx="312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</a:t>
            </a:r>
            <a:r>
              <a:rPr lang="en-IN" sz="12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36% 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more paid users than  </a:t>
            </a: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LioCinema, 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users willingness to pay for higher tier.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6840A-2B87-9CFB-1A84-08FAA1723C45}"/>
              </a:ext>
            </a:extLst>
          </p:cNvPr>
          <p:cNvSpPr txBox="1"/>
          <p:nvPr/>
        </p:nvSpPr>
        <p:spPr>
          <a:xfrm>
            <a:off x="417338" y="5363100"/>
            <a:ext cx="4207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more basic subscription plan, suggesting lower monetization.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 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equal distribution of paid subscription plan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81FB4E-4975-F4D2-74EF-0895520EA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405" y="2703664"/>
            <a:ext cx="3413529" cy="252142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06D1B7-1757-6B7D-8B45-464501D574F6}"/>
              </a:ext>
            </a:extLst>
          </p:cNvPr>
          <p:cNvSpPr txBox="1"/>
          <p:nvPr/>
        </p:nvSpPr>
        <p:spPr>
          <a:xfrm>
            <a:off x="8486098" y="5455432"/>
            <a:ext cx="3379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Premium plan 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highest in Tier-1, with more user preference for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lower tiers users prefer </a:t>
            </a: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shows price sensitivity issue with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294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FC1DB-2B3A-F279-C8F3-4756FE30A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DF112-54DF-BE77-D1DE-B8FD5DD94896}"/>
              </a:ext>
            </a:extLst>
          </p:cNvPr>
          <p:cNvSpPr txBox="1"/>
          <p:nvPr/>
        </p:nvSpPr>
        <p:spPr>
          <a:xfrm>
            <a:off x="275304" y="149730"/>
            <a:ext cx="11720051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Q10. 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Analysis</a:t>
            </a: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Calculate the total revenue generated by both platforms (LioCinema and Jotstar) for the analysis period (January to November 2024). </a:t>
            </a:r>
            <a:endParaRPr lang="en-U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BEF58-6C83-BABC-00CE-EBAF4BAD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55" y="2684648"/>
            <a:ext cx="3366924" cy="26690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34F591-39F6-F63B-B303-6D27BC22F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3588" y="2684648"/>
            <a:ext cx="3736257" cy="281158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822A5C-E5FA-0188-A05C-E15F8CC699A8}"/>
              </a:ext>
            </a:extLst>
          </p:cNvPr>
          <p:cNvSpPr/>
          <p:nvPr/>
        </p:nvSpPr>
        <p:spPr>
          <a:xfrm>
            <a:off x="1056248" y="1791929"/>
            <a:ext cx="4498979" cy="4658032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0EDBE6-6B52-EECE-A73D-664527A200EB}"/>
              </a:ext>
            </a:extLst>
          </p:cNvPr>
          <p:cNvSpPr/>
          <p:nvPr/>
        </p:nvSpPr>
        <p:spPr>
          <a:xfrm>
            <a:off x="6223818" y="1791929"/>
            <a:ext cx="4911934" cy="4658032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CD6085-99F7-EF8C-8236-FED20595C5FB}"/>
              </a:ext>
            </a:extLst>
          </p:cNvPr>
          <p:cNvSpPr txBox="1"/>
          <p:nvPr/>
        </p:nvSpPr>
        <p:spPr>
          <a:xfrm>
            <a:off x="1198192" y="5670981"/>
            <a:ext cx="4498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generated 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2.3x times higher  revenue </a:t>
            </a:r>
            <a:r>
              <a:rPr lang="en-US" sz="1200" dirty="0"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sz="12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LioCinema.</a:t>
            </a:r>
            <a:endParaRPr lang="en-US" sz="1200" dirty="0">
              <a:solidFill>
                <a:srgbClr val="DBDB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506954-39DB-A27E-601B-018846FF6EB8}"/>
              </a:ext>
            </a:extLst>
          </p:cNvPr>
          <p:cNvSpPr txBox="1"/>
          <p:nvPr/>
        </p:nvSpPr>
        <p:spPr>
          <a:xfrm>
            <a:off x="6494830" y="5742265"/>
            <a:ext cx="4498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 are spending  </a:t>
            </a:r>
            <a:r>
              <a:rPr lang="en-US" sz="12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~9x times higher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BDB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sz="1200" dirty="0">
                <a:solidFill>
                  <a:srgbClr val="FF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LioCinema.</a:t>
            </a:r>
            <a:endParaRPr lang="en-US" sz="1200" dirty="0">
              <a:solidFill>
                <a:srgbClr val="DBDB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D1FF7A-462D-E3D4-6966-490D14687844}"/>
              </a:ext>
            </a:extLst>
          </p:cNvPr>
          <p:cNvSpPr txBox="1"/>
          <p:nvPr/>
        </p:nvSpPr>
        <p:spPr>
          <a:xfrm>
            <a:off x="1898508" y="2042722"/>
            <a:ext cx="281445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Revenue comparison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F6A93-4580-ACB1-84FA-620E1D1D951C}"/>
              </a:ext>
            </a:extLst>
          </p:cNvPr>
          <p:cNvSpPr txBox="1"/>
          <p:nvPr/>
        </p:nvSpPr>
        <p:spPr>
          <a:xfrm>
            <a:off x="7337090" y="2042722"/>
            <a:ext cx="2814458" cy="276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ARPU  comparison</a:t>
            </a:r>
            <a:endParaRPr lang="en-IN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8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BAB77-353D-B56B-4372-DC77AA7BE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E9DB0-9228-49A5-7A68-613EE50FE13B}"/>
              </a:ext>
            </a:extLst>
          </p:cNvPr>
          <p:cNvSpPr txBox="1"/>
          <p:nvPr/>
        </p:nvSpPr>
        <p:spPr>
          <a:xfrm>
            <a:off x="-1" y="811618"/>
            <a:ext cx="119265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4. SECONDARY ANALYSIS:</a:t>
            </a: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C9ACE-F392-5EB3-90CA-19BF2C156C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6529" y="2094270"/>
            <a:ext cx="3441290" cy="2935101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5590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6FA79-19E5-2549-3219-291C890E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8A308-3E4A-D64A-DBAA-E264B0DA615D}"/>
              </a:ext>
            </a:extLst>
          </p:cNvPr>
          <p:cNvSpPr txBox="1"/>
          <p:nvPr/>
        </p:nvSpPr>
        <p:spPr>
          <a:xfrm>
            <a:off x="344128" y="192223"/>
            <a:ext cx="11277601" cy="1138773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Re-engaging Inactive Users: Key Strategies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6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Q1.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strategies can the merged platform implement to increase engagement among inactive users and convert them into active users?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2F36E6-EBA0-4E2F-0B0A-C8531EED5002}"/>
              </a:ext>
            </a:extLst>
          </p:cNvPr>
          <p:cNvSpPr/>
          <p:nvPr/>
        </p:nvSpPr>
        <p:spPr>
          <a:xfrm>
            <a:off x="707923" y="3283974"/>
            <a:ext cx="1828800" cy="1671484"/>
          </a:xfrm>
          <a:prstGeom prst="ellipse">
            <a:avLst/>
          </a:prstGeom>
          <a:solidFill>
            <a:srgbClr val="AC5C5C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0C865B-BC3B-8786-EAB6-613EF75780AB}"/>
              </a:ext>
            </a:extLst>
          </p:cNvPr>
          <p:cNvSpPr/>
          <p:nvPr/>
        </p:nvSpPr>
        <p:spPr>
          <a:xfrm>
            <a:off x="9655277" y="3190568"/>
            <a:ext cx="1828800" cy="167148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3A1556-373C-943A-D100-9DE0B4FD1A2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921584" y="3429000"/>
            <a:ext cx="1231680" cy="1319981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37B860-ABF9-6C61-CE15-5A94FF9DB59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40501" y="3410269"/>
            <a:ext cx="1138774" cy="100027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2842C0-6864-61C0-A1B6-89BD5371AB2D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2536723" y="4079897"/>
            <a:ext cx="1524000" cy="398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C245E1-0DB6-B2F4-5658-0E2D192DBA8A}"/>
              </a:ext>
            </a:extLst>
          </p:cNvPr>
          <p:cNvCxnSpPr>
            <a:cxnSpLocks/>
          </p:cNvCxnSpPr>
          <p:nvPr/>
        </p:nvCxnSpPr>
        <p:spPr>
          <a:xfrm flipV="1">
            <a:off x="3603523" y="3283974"/>
            <a:ext cx="0" cy="18681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A327BC-042F-7A6A-A53D-C94F6691056D}"/>
              </a:ext>
            </a:extLst>
          </p:cNvPr>
          <p:cNvCxnSpPr>
            <a:cxnSpLocks/>
          </p:cNvCxnSpPr>
          <p:nvPr/>
        </p:nvCxnSpPr>
        <p:spPr>
          <a:xfrm flipH="1" flipV="1">
            <a:off x="5810865" y="2831690"/>
            <a:ext cx="14747" cy="10787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6A23F-BF7C-8A65-9813-84F9FD85D7D7}"/>
              </a:ext>
            </a:extLst>
          </p:cNvPr>
          <p:cNvCxnSpPr>
            <a:cxnSpLocks/>
          </p:cNvCxnSpPr>
          <p:nvPr/>
        </p:nvCxnSpPr>
        <p:spPr>
          <a:xfrm flipV="1">
            <a:off x="8131278" y="3301181"/>
            <a:ext cx="0" cy="18681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F01C73B-AE59-380D-9092-9DB01228084B}"/>
              </a:ext>
            </a:extLst>
          </p:cNvPr>
          <p:cNvSpPr/>
          <p:nvPr/>
        </p:nvSpPr>
        <p:spPr>
          <a:xfrm>
            <a:off x="2728454" y="1934693"/>
            <a:ext cx="1637067" cy="13747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218A85-0A59-B4F9-7111-C949E2CC7908}"/>
              </a:ext>
            </a:extLst>
          </p:cNvPr>
          <p:cNvSpPr/>
          <p:nvPr/>
        </p:nvSpPr>
        <p:spPr>
          <a:xfrm>
            <a:off x="2871022" y="4882601"/>
            <a:ext cx="1523997" cy="13747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743B04-2869-2839-16B4-BD78EC7C7DF9}"/>
              </a:ext>
            </a:extLst>
          </p:cNvPr>
          <p:cNvSpPr/>
          <p:nvPr/>
        </p:nvSpPr>
        <p:spPr>
          <a:xfrm>
            <a:off x="5048866" y="1421204"/>
            <a:ext cx="1523997" cy="13747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ADE708-23F3-313C-D1E4-552D488F860E}"/>
              </a:ext>
            </a:extLst>
          </p:cNvPr>
          <p:cNvSpPr/>
          <p:nvPr/>
        </p:nvSpPr>
        <p:spPr>
          <a:xfrm>
            <a:off x="5117691" y="5379130"/>
            <a:ext cx="1523997" cy="13747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A9183E-4E72-3427-9224-A80A63B14F5F}"/>
              </a:ext>
            </a:extLst>
          </p:cNvPr>
          <p:cNvSpPr/>
          <p:nvPr/>
        </p:nvSpPr>
        <p:spPr>
          <a:xfrm>
            <a:off x="7334864" y="1934692"/>
            <a:ext cx="1523997" cy="13747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6C4614-0F35-4129-CBB7-77B976E36DA3}"/>
              </a:ext>
            </a:extLst>
          </p:cNvPr>
          <p:cNvSpPr/>
          <p:nvPr/>
        </p:nvSpPr>
        <p:spPr>
          <a:xfrm>
            <a:off x="7468041" y="4748981"/>
            <a:ext cx="1523997" cy="13747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rgbClr val="00B0F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F5FCE88-824C-739D-D6ED-2FC5B2BC6E2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6492" y="1985944"/>
            <a:ext cx="796413" cy="73910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9A5B529-1AC2-D351-B2D4-FB44131F25E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67258" y="1482131"/>
            <a:ext cx="887211" cy="73438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32780E-87F7-2884-FE32-31D090D30BC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59329" y="1960261"/>
            <a:ext cx="868584" cy="86858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E647B68-EAB3-37D0-1B88-D13C87CD37C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93883" y="4930951"/>
            <a:ext cx="688184" cy="73242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A69465B-1A5E-FC04-DC4F-F600F121BDA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2332" y="5350075"/>
            <a:ext cx="835564" cy="83556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39C7C4D2-0508-C576-8122-9747346D58DF}"/>
              </a:ext>
            </a:extLst>
          </p:cNvPr>
          <p:cNvSpPr/>
          <p:nvPr/>
        </p:nvSpPr>
        <p:spPr>
          <a:xfrm>
            <a:off x="2948797" y="2537749"/>
            <a:ext cx="576071" cy="4125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B2915-941B-C238-9E72-6F967143FE94}"/>
              </a:ext>
            </a:extLst>
          </p:cNvPr>
          <p:cNvSpPr txBox="1"/>
          <p:nvPr/>
        </p:nvSpPr>
        <p:spPr>
          <a:xfrm>
            <a:off x="2905429" y="2681772"/>
            <a:ext cx="1347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</a:t>
            </a:r>
          </a:p>
          <a:p>
            <a:pPr algn="ctr"/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1BA378-E861-2E2A-AB91-8F42427D9117}"/>
              </a:ext>
            </a:extLst>
          </p:cNvPr>
          <p:cNvSpPr/>
          <p:nvPr/>
        </p:nvSpPr>
        <p:spPr>
          <a:xfrm>
            <a:off x="5290620" y="2089354"/>
            <a:ext cx="576071" cy="4125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08FB05-60AA-65DC-3592-2EB657D6CF8D}"/>
              </a:ext>
            </a:extLst>
          </p:cNvPr>
          <p:cNvSpPr/>
          <p:nvPr/>
        </p:nvSpPr>
        <p:spPr>
          <a:xfrm>
            <a:off x="7569589" y="2707139"/>
            <a:ext cx="576071" cy="41253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5593FA-F8BF-8CE1-C353-4BD09B5317BF}"/>
              </a:ext>
            </a:extLst>
          </p:cNvPr>
          <p:cNvSpPr/>
          <p:nvPr/>
        </p:nvSpPr>
        <p:spPr>
          <a:xfrm>
            <a:off x="3197499" y="5554899"/>
            <a:ext cx="576071" cy="27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56C90-5FE5-8774-2B4E-AC57CCDAE92D}"/>
              </a:ext>
            </a:extLst>
          </p:cNvPr>
          <p:cNvSpPr/>
          <p:nvPr/>
        </p:nvSpPr>
        <p:spPr>
          <a:xfrm>
            <a:off x="5406857" y="6051354"/>
            <a:ext cx="576071" cy="27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163406-3E59-860A-E18A-AE2B56419CC1}"/>
              </a:ext>
            </a:extLst>
          </p:cNvPr>
          <p:cNvSpPr/>
          <p:nvPr/>
        </p:nvSpPr>
        <p:spPr>
          <a:xfrm>
            <a:off x="5559257" y="6203754"/>
            <a:ext cx="576071" cy="277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8933EC-F027-F5EA-9E1B-3B4ED350FAE0}"/>
              </a:ext>
            </a:extLst>
          </p:cNvPr>
          <p:cNvSpPr txBox="1"/>
          <p:nvPr/>
        </p:nvSpPr>
        <p:spPr>
          <a:xfrm>
            <a:off x="5225842" y="6053154"/>
            <a:ext cx="134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Platform</a:t>
            </a:r>
          </a:p>
          <a:p>
            <a:pPr algn="ctr"/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7A28D-2596-F7B8-9958-CEEC3197E6E8}"/>
              </a:ext>
            </a:extLst>
          </p:cNvPr>
          <p:cNvSpPr txBox="1"/>
          <p:nvPr/>
        </p:nvSpPr>
        <p:spPr>
          <a:xfrm>
            <a:off x="2959509" y="5643310"/>
            <a:ext cx="134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A021CF-7CF3-B0DD-31D6-A7BE09D285D8}"/>
              </a:ext>
            </a:extLst>
          </p:cNvPr>
          <p:cNvSpPr txBox="1"/>
          <p:nvPr/>
        </p:nvSpPr>
        <p:spPr>
          <a:xfrm>
            <a:off x="5152102" y="2112512"/>
            <a:ext cx="134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Notifications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1B9752-6176-1834-C8A8-680961AE1849}"/>
              </a:ext>
            </a:extLst>
          </p:cNvPr>
          <p:cNvSpPr txBox="1"/>
          <p:nvPr/>
        </p:nvSpPr>
        <p:spPr>
          <a:xfrm>
            <a:off x="7433183" y="2712055"/>
            <a:ext cx="134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</a:t>
            </a:r>
          </a:p>
          <a:p>
            <a:pPr algn="ctr"/>
            <a:r>
              <a:rPr lang="en-IN" sz="12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E4C3DEC-13FE-70B5-FEE0-4A329BCDAEAE}"/>
              </a:ext>
            </a:extLst>
          </p:cNvPr>
          <p:cNvSpPr/>
          <p:nvPr/>
        </p:nvSpPr>
        <p:spPr>
          <a:xfrm>
            <a:off x="1012283" y="4454789"/>
            <a:ext cx="510394" cy="225970"/>
          </a:xfrm>
          <a:prstGeom prst="rect">
            <a:avLst/>
          </a:prstGeom>
          <a:solidFill>
            <a:srgbClr val="AC5C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A0E923-223D-52CD-04E6-08EC5B9ACACF}"/>
              </a:ext>
            </a:extLst>
          </p:cNvPr>
          <p:cNvSpPr/>
          <p:nvPr/>
        </p:nvSpPr>
        <p:spPr>
          <a:xfrm>
            <a:off x="10053926" y="4274012"/>
            <a:ext cx="795530" cy="147139"/>
          </a:xfrm>
          <a:prstGeom prst="rect">
            <a:avLst/>
          </a:prstGeom>
          <a:solidFill>
            <a:srgbClr val="3857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6159B69-D97E-65EB-6401-460D637025BD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62939" y="4850958"/>
            <a:ext cx="703941" cy="70394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9F43F869-8B4E-A1AC-AE26-307F4F23D4D6}"/>
              </a:ext>
            </a:extLst>
          </p:cNvPr>
          <p:cNvSpPr/>
          <p:nvPr/>
        </p:nvSpPr>
        <p:spPr>
          <a:xfrm>
            <a:off x="7697777" y="5427493"/>
            <a:ext cx="510394" cy="22597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C159D6-8C0A-7E80-50A9-21D1D8D32990}"/>
              </a:ext>
            </a:extLst>
          </p:cNvPr>
          <p:cNvSpPr txBox="1"/>
          <p:nvPr/>
        </p:nvSpPr>
        <p:spPr>
          <a:xfrm>
            <a:off x="7569589" y="5480513"/>
            <a:ext cx="1347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Loyalty Incentives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53490C-9B34-F81D-4857-7BF9337F9730}"/>
              </a:ext>
            </a:extLst>
          </p:cNvPr>
          <p:cNvSpPr txBox="1"/>
          <p:nvPr/>
        </p:nvSpPr>
        <p:spPr>
          <a:xfrm>
            <a:off x="968692" y="4463427"/>
            <a:ext cx="134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Inactive Users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E01B64-2BDF-C992-827C-1C50E128EC9C}"/>
              </a:ext>
            </a:extLst>
          </p:cNvPr>
          <p:cNvSpPr txBox="1"/>
          <p:nvPr/>
        </p:nvSpPr>
        <p:spPr>
          <a:xfrm>
            <a:off x="9936377" y="4364602"/>
            <a:ext cx="1347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Users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B0BFD4-5EAA-088B-DBF9-C0B3B94BDAA0}"/>
              </a:ext>
            </a:extLst>
          </p:cNvPr>
          <p:cNvSpPr txBox="1"/>
          <p:nvPr/>
        </p:nvSpPr>
        <p:spPr>
          <a:xfrm>
            <a:off x="3485534" y="3875141"/>
            <a:ext cx="4958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ACTIVATION STRATEGY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4A5A5E8-B6DB-E78A-429D-C919458205D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895955" y="4026310"/>
            <a:ext cx="1759322" cy="488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FF0E5ED-D31F-118F-DAD2-33FF4864A3CC}"/>
              </a:ext>
            </a:extLst>
          </p:cNvPr>
          <p:cNvCxnSpPr>
            <a:cxnSpLocks/>
          </p:cNvCxnSpPr>
          <p:nvPr/>
        </p:nvCxnSpPr>
        <p:spPr>
          <a:xfrm flipH="1" flipV="1">
            <a:off x="5832545" y="4271359"/>
            <a:ext cx="14747" cy="10787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23930A-D7FA-E13F-26E8-983E515B02BC}"/>
              </a:ext>
            </a:extLst>
          </p:cNvPr>
          <p:cNvSpPr txBox="1"/>
          <p:nvPr/>
        </p:nvSpPr>
        <p:spPr>
          <a:xfrm>
            <a:off x="9546316" y="5055703"/>
            <a:ext cx="2176965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Increases users activity by </a:t>
            </a:r>
            <a:r>
              <a:rPr lang="en-I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10-30 %</a:t>
            </a:r>
          </a:p>
        </p:txBody>
      </p:sp>
    </p:spTree>
    <p:extLst>
      <p:ext uri="{BB962C8B-B14F-4D97-AF65-F5344CB8AC3E}">
        <p14:creationId xmlns:p14="http://schemas.microsoft.com/office/powerpoint/2010/main" val="60742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A3EED-7BA1-98A1-E026-0C1C73109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DF2104-1788-780B-5324-25BC972A1D5F}"/>
              </a:ext>
            </a:extLst>
          </p:cNvPr>
          <p:cNvSpPr txBox="1"/>
          <p:nvPr/>
        </p:nvSpPr>
        <p:spPr>
          <a:xfrm>
            <a:off x="1278194" y="614973"/>
            <a:ext cx="91833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AGENDA :</a:t>
            </a: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1F065-F05F-FDE6-7CC5-774860FE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" y="1272778"/>
            <a:ext cx="12052294" cy="54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5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7E1C5-2625-86CB-4AF4-B1095B6E4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val 150">
            <a:extLst>
              <a:ext uri="{FF2B5EF4-FFF2-40B4-BE49-F238E27FC236}">
                <a16:creationId xmlns:a16="http://schemas.microsoft.com/office/drawing/2014/main" id="{84A9B9FE-024F-D0CC-B1AD-A415BDAE85A8}"/>
              </a:ext>
            </a:extLst>
          </p:cNvPr>
          <p:cNvSpPr/>
          <p:nvPr/>
        </p:nvSpPr>
        <p:spPr>
          <a:xfrm>
            <a:off x="6963375" y="4413669"/>
            <a:ext cx="1637067" cy="1374747"/>
          </a:xfrm>
          <a:prstGeom prst="ellipse">
            <a:avLst/>
          </a:prstGeom>
          <a:solidFill>
            <a:srgbClr val="7CE4AB">
              <a:alpha val="48000"/>
            </a:srgb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7B70D04-4566-2C70-7A0F-87E285528CAB}"/>
              </a:ext>
            </a:extLst>
          </p:cNvPr>
          <p:cNvSpPr/>
          <p:nvPr/>
        </p:nvSpPr>
        <p:spPr>
          <a:xfrm>
            <a:off x="7244308" y="2776273"/>
            <a:ext cx="1637067" cy="1374747"/>
          </a:xfrm>
          <a:prstGeom prst="ellipse">
            <a:avLst/>
          </a:prstGeom>
          <a:solidFill>
            <a:srgbClr val="FBC5F7">
              <a:alpha val="36000"/>
            </a:srgbClr>
          </a:solidFill>
          <a:ln>
            <a:solidFill>
              <a:srgbClr val="B486D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8798FD9A-3429-7EFB-6CF9-3530C8CEF92E}"/>
              </a:ext>
            </a:extLst>
          </p:cNvPr>
          <p:cNvSpPr/>
          <p:nvPr/>
        </p:nvSpPr>
        <p:spPr>
          <a:xfrm>
            <a:off x="5481482" y="1571597"/>
            <a:ext cx="1637067" cy="1374747"/>
          </a:xfrm>
          <a:prstGeom prst="ellipse">
            <a:avLst/>
          </a:prstGeom>
          <a:solidFill>
            <a:srgbClr val="B7C997">
              <a:alpha val="38000"/>
            </a:srgb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959A443B-93EA-CCEE-D943-CE98464F7840}"/>
              </a:ext>
            </a:extLst>
          </p:cNvPr>
          <p:cNvSpPr/>
          <p:nvPr/>
        </p:nvSpPr>
        <p:spPr>
          <a:xfrm>
            <a:off x="4801533" y="4762521"/>
            <a:ext cx="1637067" cy="1374747"/>
          </a:xfrm>
          <a:prstGeom prst="ellipse">
            <a:avLst/>
          </a:prstGeom>
          <a:solidFill>
            <a:schemeClr val="accent4">
              <a:lumMod val="60000"/>
              <a:lumOff val="40000"/>
              <a:alpha val="42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3DD8172-1346-53A7-9DC5-3AB6CC7E25F3}"/>
              </a:ext>
            </a:extLst>
          </p:cNvPr>
          <p:cNvSpPr/>
          <p:nvPr/>
        </p:nvSpPr>
        <p:spPr>
          <a:xfrm>
            <a:off x="3010790" y="3595661"/>
            <a:ext cx="1637067" cy="1374747"/>
          </a:xfrm>
          <a:prstGeom prst="ellipse">
            <a:avLst/>
          </a:prstGeom>
          <a:solidFill>
            <a:srgbClr val="B486D6">
              <a:alpha val="46000"/>
            </a:srgbClr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243B7E39-27EF-D0A5-0A79-1C942404B964}"/>
              </a:ext>
            </a:extLst>
          </p:cNvPr>
          <p:cNvSpPr/>
          <p:nvPr/>
        </p:nvSpPr>
        <p:spPr>
          <a:xfrm>
            <a:off x="3533959" y="2008599"/>
            <a:ext cx="1637067" cy="1374747"/>
          </a:xfrm>
          <a:prstGeom prst="ellipse">
            <a:avLst/>
          </a:prstGeom>
          <a:solidFill>
            <a:schemeClr val="accent5">
              <a:lumMod val="50000"/>
              <a:alpha val="74000"/>
            </a:schemeClr>
          </a:solidFill>
          <a:ln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CCC6BA8-A9AA-A2BB-2795-46D902B6C151}"/>
              </a:ext>
            </a:extLst>
          </p:cNvPr>
          <p:cNvCxnSpPr>
            <a:cxnSpLocks/>
          </p:cNvCxnSpPr>
          <p:nvPr/>
        </p:nvCxnSpPr>
        <p:spPr>
          <a:xfrm>
            <a:off x="4760900" y="1504335"/>
            <a:ext cx="2642790" cy="51782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954C6E6-A3FD-DFCF-3ABD-A187BC66DF41}"/>
              </a:ext>
            </a:extLst>
          </p:cNvPr>
          <p:cNvCxnSpPr>
            <a:cxnSpLocks/>
          </p:cNvCxnSpPr>
          <p:nvPr/>
        </p:nvCxnSpPr>
        <p:spPr>
          <a:xfrm>
            <a:off x="1219200" y="2988588"/>
            <a:ext cx="9920748" cy="18418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4DD6130-C42E-8C13-67A4-C4C4844F32C5}"/>
              </a:ext>
            </a:extLst>
          </p:cNvPr>
          <p:cNvCxnSpPr>
            <a:cxnSpLocks/>
          </p:cNvCxnSpPr>
          <p:nvPr/>
        </p:nvCxnSpPr>
        <p:spPr>
          <a:xfrm flipV="1">
            <a:off x="2654710" y="1504335"/>
            <a:ext cx="6548284" cy="484730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B97D3-7A65-63DC-F14C-5DBEC5320421}"/>
              </a:ext>
            </a:extLst>
          </p:cNvPr>
          <p:cNvSpPr txBox="1"/>
          <p:nvPr/>
        </p:nvSpPr>
        <p:spPr>
          <a:xfrm>
            <a:off x="387904" y="175374"/>
            <a:ext cx="11410806" cy="923330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 Platform : Go-To-Brand Campaigns</a:t>
            </a:r>
          </a:p>
          <a:p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type of brand campaigns should the merged platform launch to establish itself as the go-to OTT platform in India?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202501-5C88-5C99-B5F8-442A00C2820D}"/>
              </a:ext>
            </a:extLst>
          </p:cNvPr>
          <p:cNvSpPr/>
          <p:nvPr/>
        </p:nvSpPr>
        <p:spPr>
          <a:xfrm>
            <a:off x="5188571" y="3136079"/>
            <a:ext cx="1651818" cy="1496844"/>
          </a:xfrm>
          <a:prstGeom prst="ellipse">
            <a:avLst/>
          </a:prstGeom>
          <a:solidFill>
            <a:srgbClr val="BA6262">
              <a:alpha val="94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5C8AF2F-05C6-66F8-EF60-06A82E1DE300}"/>
              </a:ext>
            </a:extLst>
          </p:cNvPr>
          <p:cNvSpPr txBox="1"/>
          <p:nvPr/>
        </p:nvSpPr>
        <p:spPr>
          <a:xfrm>
            <a:off x="5036170" y="4002807"/>
            <a:ext cx="1956620" cy="523220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Brand </a:t>
            </a:r>
          </a:p>
          <a:p>
            <a:pPr algn="ctr"/>
            <a:r>
              <a:rPr lang="en-IN" sz="14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Campaigns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0ED84133-37B2-4DC3-8CCE-3D66AF6D2C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512222" y="3124258"/>
            <a:ext cx="1004516" cy="92333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0B4892E-0FA7-8142-8776-F1EA6B21C9F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341889" y="3820321"/>
            <a:ext cx="990442" cy="92542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805EBAF7-02B6-EAB4-3044-4CB5D98989F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808332" y="2137606"/>
            <a:ext cx="1028043" cy="102804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85E529E6-B098-AB3D-3AAF-F664D515157D}"/>
              </a:ext>
            </a:extLst>
          </p:cNvPr>
          <p:cNvSpPr txBox="1"/>
          <p:nvPr/>
        </p:nvSpPr>
        <p:spPr>
          <a:xfrm>
            <a:off x="1147997" y="1805054"/>
            <a:ext cx="264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Cross-Device Targeting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848B2958-5FEB-27A2-B128-CE516D584C1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57863" y="1748230"/>
            <a:ext cx="1028043" cy="102804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AAF2FB13-A9FE-F89B-D41D-BBBA3B46651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588436" y="2997227"/>
            <a:ext cx="943939" cy="94393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AEB93212-156C-2AAA-3C55-09BBA5C4275F}"/>
              </a:ext>
            </a:extLst>
          </p:cNvPr>
          <p:cNvSpPr txBox="1"/>
          <p:nvPr/>
        </p:nvSpPr>
        <p:spPr>
          <a:xfrm>
            <a:off x="1247032" y="4002807"/>
            <a:ext cx="171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Multi-Channel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AEC4A9-44B2-0FC0-B9CB-68B11651DBDC}"/>
              </a:ext>
            </a:extLst>
          </p:cNvPr>
          <p:cNvSpPr txBox="1"/>
          <p:nvPr/>
        </p:nvSpPr>
        <p:spPr>
          <a:xfrm>
            <a:off x="6020235" y="1175186"/>
            <a:ext cx="3387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Driven Targeting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1878C75-3885-E3EF-7C1F-0D5506EA948C}"/>
              </a:ext>
            </a:extLst>
          </p:cNvPr>
          <p:cNvSpPr txBox="1"/>
          <p:nvPr/>
        </p:nvSpPr>
        <p:spPr>
          <a:xfrm>
            <a:off x="8896526" y="3244334"/>
            <a:ext cx="3387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Content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A9AC1F05-57BD-FDAF-DF18-4FA5EB43D5B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5188571" y="4914317"/>
            <a:ext cx="908594" cy="90859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039F7693-FA1B-B646-4D11-582FB1D0C04E}"/>
              </a:ext>
            </a:extLst>
          </p:cNvPr>
          <p:cNvSpPr txBox="1"/>
          <p:nvPr/>
        </p:nvSpPr>
        <p:spPr>
          <a:xfrm>
            <a:off x="3910711" y="6285220"/>
            <a:ext cx="1952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Exclusives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4DFB0C0F-9776-F0F8-8646-9C58D6D9A596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7309940" y="4598306"/>
            <a:ext cx="943939" cy="94393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DFD26526-B9DD-0AD2-2B28-86001E8EB3E0}"/>
              </a:ext>
            </a:extLst>
          </p:cNvPr>
          <p:cNvSpPr txBox="1"/>
          <p:nvPr/>
        </p:nvSpPr>
        <p:spPr>
          <a:xfrm>
            <a:off x="8477865" y="5441091"/>
            <a:ext cx="3387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Cricket Engagement</a:t>
            </a:r>
          </a:p>
        </p:txBody>
      </p:sp>
    </p:spTree>
    <p:extLst>
      <p:ext uri="{BB962C8B-B14F-4D97-AF65-F5344CB8AC3E}">
        <p14:creationId xmlns:p14="http://schemas.microsoft.com/office/powerpoint/2010/main" val="142698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84D675-64DE-22A9-4C9F-FC928754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BE52C746-5C4A-3FE9-98F4-1B5AB581C60E}"/>
              </a:ext>
            </a:extLst>
          </p:cNvPr>
          <p:cNvSpPr/>
          <p:nvPr/>
        </p:nvSpPr>
        <p:spPr>
          <a:xfrm>
            <a:off x="5744348" y="3752631"/>
            <a:ext cx="3204561" cy="2853623"/>
          </a:xfrm>
          <a:prstGeom prst="ellipse">
            <a:avLst/>
          </a:prstGeom>
          <a:solidFill>
            <a:srgbClr val="3B97C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B5B56-9BA4-7DB1-CCD7-2A701FD2BD17}"/>
              </a:ext>
            </a:extLst>
          </p:cNvPr>
          <p:cNvSpPr txBox="1"/>
          <p:nvPr/>
        </p:nvSpPr>
        <p:spPr>
          <a:xfrm>
            <a:off x="344123" y="145371"/>
            <a:ext cx="11277601" cy="954107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 Pricing Strategy : Finding The Right Balance</a:t>
            </a:r>
          </a:p>
          <a:p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Q3. How should the merged platform price its subscription plans to compete effectively while maintaining profitability?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1BBC9B-84D2-DC0B-34A3-5D9282F182AF}"/>
              </a:ext>
            </a:extLst>
          </p:cNvPr>
          <p:cNvSpPr txBox="1"/>
          <p:nvPr/>
        </p:nvSpPr>
        <p:spPr>
          <a:xfrm>
            <a:off x="5392215" y="4213239"/>
            <a:ext cx="1469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Sustainable Growth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2915CA-8191-C155-957C-6E54EF2B3490}"/>
              </a:ext>
            </a:extLst>
          </p:cNvPr>
          <p:cNvSpPr/>
          <p:nvPr/>
        </p:nvSpPr>
        <p:spPr>
          <a:xfrm>
            <a:off x="4513003" y="2218928"/>
            <a:ext cx="2939845" cy="2632413"/>
          </a:xfrm>
          <a:prstGeom prst="ellipse">
            <a:avLst/>
          </a:prstGeom>
          <a:solidFill>
            <a:srgbClr val="3DC1C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8EF9A6-4F33-1AAB-0DAA-BC3BD95479B9}"/>
              </a:ext>
            </a:extLst>
          </p:cNvPr>
          <p:cNvSpPr/>
          <p:nvPr/>
        </p:nvSpPr>
        <p:spPr>
          <a:xfrm>
            <a:off x="3259591" y="3855378"/>
            <a:ext cx="3062287" cy="2853623"/>
          </a:xfrm>
          <a:prstGeom prst="ellipse">
            <a:avLst/>
          </a:prstGeom>
          <a:solidFill>
            <a:srgbClr val="3A71C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993C7D-A545-5C88-A6DE-666BE083F43E}"/>
              </a:ext>
            </a:extLst>
          </p:cNvPr>
          <p:cNvSpPr/>
          <p:nvPr/>
        </p:nvSpPr>
        <p:spPr>
          <a:xfrm>
            <a:off x="5279706" y="3880966"/>
            <a:ext cx="1683200" cy="1568705"/>
          </a:xfrm>
          <a:prstGeom prst="ellipse">
            <a:avLst/>
          </a:prstGeom>
          <a:solidFill>
            <a:schemeClr val="bg1">
              <a:lumMod val="85000"/>
              <a:alpha val="88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4FF159-FBFC-089F-4310-AD671751CD7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15367" y="4469633"/>
            <a:ext cx="1071221" cy="82981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D5794D-9BCA-4B2F-1381-ED23E56173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643971" y="2518319"/>
            <a:ext cx="677907" cy="67790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445CAF-04B0-40CE-7C33-2B22AF969E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5976" y="4450336"/>
            <a:ext cx="1108568" cy="75690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925F35-43FD-8C52-3A00-558A568D8E2F}"/>
              </a:ext>
            </a:extLst>
          </p:cNvPr>
          <p:cNvSpPr txBox="1"/>
          <p:nvPr/>
        </p:nvSpPr>
        <p:spPr>
          <a:xfrm>
            <a:off x="4937921" y="3301691"/>
            <a:ext cx="2175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Positioning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8B2A05-3AC7-91DE-8E90-A3B84BC76440}"/>
              </a:ext>
            </a:extLst>
          </p:cNvPr>
          <p:cNvSpPr txBox="1"/>
          <p:nvPr/>
        </p:nvSpPr>
        <p:spPr>
          <a:xfrm>
            <a:off x="3774904" y="5443187"/>
            <a:ext cx="1948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Customer-Centric </a:t>
            </a:r>
          </a:p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5CDDA-890E-01C1-D824-BDADA6637B2D}"/>
              </a:ext>
            </a:extLst>
          </p:cNvPr>
          <p:cNvSpPr txBox="1"/>
          <p:nvPr/>
        </p:nvSpPr>
        <p:spPr>
          <a:xfrm>
            <a:off x="6793780" y="5332248"/>
            <a:ext cx="1713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</a:p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3D1731-F36F-DFAB-69B3-C23146C0BC19}"/>
              </a:ext>
            </a:extLst>
          </p:cNvPr>
          <p:cNvSpPr txBox="1"/>
          <p:nvPr/>
        </p:nvSpPr>
        <p:spPr>
          <a:xfrm>
            <a:off x="5372286" y="4319851"/>
            <a:ext cx="159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Growth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D018A-9173-E6D4-4E15-B93108A19C0C}"/>
              </a:ext>
            </a:extLst>
          </p:cNvPr>
          <p:cNvSpPr txBox="1"/>
          <p:nvPr/>
        </p:nvSpPr>
        <p:spPr>
          <a:xfrm>
            <a:off x="4526084" y="1265387"/>
            <a:ext cx="2792715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B486D6"/>
                </a:solidFill>
              </a:rPr>
              <a:t>Competitive benchmarking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B486D6"/>
                </a:solidFill>
              </a:rPr>
              <a:t>Tiered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B486D6"/>
                </a:solidFill>
              </a:rPr>
              <a:t>Limited-time Discounts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071B2D-332E-20B9-0E22-B4A4C4BE0B02}"/>
              </a:ext>
            </a:extLst>
          </p:cNvPr>
          <p:cNvSpPr txBox="1"/>
          <p:nvPr/>
        </p:nvSpPr>
        <p:spPr>
          <a:xfrm>
            <a:off x="9178934" y="4628275"/>
            <a:ext cx="2364137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B486D6"/>
                </a:solidFill>
              </a:rPr>
              <a:t>Content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B486D6"/>
                </a:solidFill>
              </a:rPr>
              <a:t>Reduce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B486D6"/>
                </a:solidFill>
              </a:rPr>
              <a:t>Ad-supported plans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09C524-FD3D-B373-613F-977CFF47BAC8}"/>
              </a:ext>
            </a:extLst>
          </p:cNvPr>
          <p:cNvSpPr txBox="1"/>
          <p:nvPr/>
        </p:nvSpPr>
        <p:spPr>
          <a:xfrm>
            <a:off x="827344" y="4440312"/>
            <a:ext cx="2202222" cy="83099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B486D6"/>
                </a:solidFill>
              </a:rPr>
              <a:t>Freemium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B486D6"/>
                </a:solidFill>
              </a:rPr>
              <a:t>Bundle 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B486D6"/>
                </a:solidFill>
              </a:rPr>
              <a:t>Flexible Payments</a:t>
            </a:r>
          </a:p>
        </p:txBody>
      </p:sp>
    </p:spTree>
    <p:extLst>
      <p:ext uri="{BB962C8B-B14F-4D97-AF65-F5344CB8AC3E}">
        <p14:creationId xmlns:p14="http://schemas.microsoft.com/office/powerpoint/2010/main" val="116756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7A93F-D15D-A435-B411-CAF2343C9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72652-A8D6-FF79-B6B6-C38C88A4E596}"/>
              </a:ext>
            </a:extLst>
          </p:cNvPr>
          <p:cNvSpPr txBox="1"/>
          <p:nvPr/>
        </p:nvSpPr>
        <p:spPr>
          <a:xfrm>
            <a:off x="383457" y="202929"/>
            <a:ext cx="11277601" cy="954107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Telecom Partnership</a:t>
            </a:r>
          </a:p>
          <a:p>
            <a:endParaRPr lang="en-IN" sz="2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Q4.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the platform leverage partnerships with telecom companies to expand its subscriber base?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02F99-1C39-5960-FABC-0CD454738A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376751" y="2437443"/>
            <a:ext cx="2486481" cy="249356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D4723-50AE-541B-903B-F24FE1410137}"/>
              </a:ext>
            </a:extLst>
          </p:cNvPr>
          <p:cNvSpPr/>
          <p:nvPr/>
        </p:nvSpPr>
        <p:spPr>
          <a:xfrm>
            <a:off x="6096000" y="1483335"/>
            <a:ext cx="2890733" cy="954108"/>
          </a:xfrm>
          <a:prstGeom prst="roundRect">
            <a:avLst/>
          </a:prstGeom>
          <a:solidFill>
            <a:srgbClr val="3A71C3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28795D-B993-3A59-C815-55DB5D6734BB}"/>
              </a:ext>
            </a:extLst>
          </p:cNvPr>
          <p:cNvSpPr/>
          <p:nvPr/>
        </p:nvSpPr>
        <p:spPr>
          <a:xfrm>
            <a:off x="6095999" y="2739762"/>
            <a:ext cx="2890735" cy="954108"/>
          </a:xfrm>
          <a:prstGeom prst="roundRect">
            <a:avLst/>
          </a:prstGeom>
          <a:solidFill>
            <a:srgbClr val="3B97CA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BCA591-5DCA-C79D-EDD1-D5E657A089D7}"/>
              </a:ext>
            </a:extLst>
          </p:cNvPr>
          <p:cNvSpPr/>
          <p:nvPr/>
        </p:nvSpPr>
        <p:spPr>
          <a:xfrm>
            <a:off x="6095998" y="4025969"/>
            <a:ext cx="2890735" cy="954108"/>
          </a:xfrm>
          <a:prstGeom prst="roundRect">
            <a:avLst/>
          </a:prstGeom>
          <a:solidFill>
            <a:srgbClr val="3DC1CE">
              <a:alpha val="6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45187B-AB61-8FF0-C7BD-0609ABB47FD4}"/>
              </a:ext>
            </a:extLst>
          </p:cNvPr>
          <p:cNvSpPr/>
          <p:nvPr/>
        </p:nvSpPr>
        <p:spPr>
          <a:xfrm>
            <a:off x="6095999" y="5357586"/>
            <a:ext cx="2890734" cy="954108"/>
          </a:xfrm>
          <a:prstGeom prst="roundRect">
            <a:avLst/>
          </a:prstGeom>
          <a:solidFill>
            <a:srgbClr val="29C570">
              <a:alpha val="6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303D5C9-8260-50BA-11DE-5DD72BD20E7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256287" y="1960389"/>
            <a:ext cx="1839713" cy="1468611"/>
          </a:xfrm>
          <a:prstGeom prst="bentConnector3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B478FD-6251-E2A3-5A2B-401FCE013EAF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112228" y="3519253"/>
            <a:ext cx="1047682" cy="919858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F9B7713-F705-2540-74E1-B048865763B4}"/>
              </a:ext>
            </a:extLst>
          </p:cNvPr>
          <p:cNvCxnSpPr>
            <a:cxnSpLocks/>
            <a:endCxn id="14" idx="1"/>
          </p:cNvCxnSpPr>
          <p:nvPr/>
        </p:nvCxnSpPr>
        <p:spPr>
          <a:xfrm rot="16200000" flipH="1">
            <a:off x="4635175" y="4373816"/>
            <a:ext cx="2001790" cy="919858"/>
          </a:xfrm>
          <a:prstGeom prst="bentConnector2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1E67C5D-B55C-DBE4-4811-58AF3437E15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235336" y="1557021"/>
            <a:ext cx="1217515" cy="90586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9CB6A6A-050F-5D27-164B-C8BEC14D143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6096000" y="2739762"/>
            <a:ext cx="1536527" cy="111472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45FB19B-8D0A-E1CF-C59E-6665F11CE14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48142" y="4156804"/>
            <a:ext cx="1203678" cy="80550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CE5ED2E-5301-7395-B6F3-3E15EB47201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270160" y="5369200"/>
            <a:ext cx="1100794" cy="89161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577F3C-BCF5-F2E4-B4D3-5DDDA3A006CA}"/>
              </a:ext>
            </a:extLst>
          </p:cNvPr>
          <p:cNvCxnSpPr/>
          <p:nvPr/>
        </p:nvCxnSpPr>
        <p:spPr>
          <a:xfrm>
            <a:off x="5176141" y="3215148"/>
            <a:ext cx="919858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C59B2B-72ED-3FA4-7385-54F6C6C7900D}"/>
              </a:ext>
            </a:extLst>
          </p:cNvPr>
          <p:cNvCxnSpPr>
            <a:cxnSpLocks/>
          </p:cNvCxnSpPr>
          <p:nvPr/>
        </p:nvCxnSpPr>
        <p:spPr>
          <a:xfrm>
            <a:off x="7609623" y="1608094"/>
            <a:ext cx="0" cy="7045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711764-7E3E-3607-9DAB-93D7A7484C83}"/>
              </a:ext>
            </a:extLst>
          </p:cNvPr>
          <p:cNvCxnSpPr>
            <a:cxnSpLocks/>
          </p:cNvCxnSpPr>
          <p:nvPr/>
        </p:nvCxnSpPr>
        <p:spPr>
          <a:xfrm>
            <a:off x="7632527" y="2862853"/>
            <a:ext cx="0" cy="7045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825BB2-752C-5812-4775-EB0C1F1F8933}"/>
              </a:ext>
            </a:extLst>
          </p:cNvPr>
          <p:cNvCxnSpPr>
            <a:cxnSpLocks/>
          </p:cNvCxnSpPr>
          <p:nvPr/>
        </p:nvCxnSpPr>
        <p:spPr>
          <a:xfrm>
            <a:off x="7632527" y="4156804"/>
            <a:ext cx="0" cy="7045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6C68E5-D5A6-E2BC-1A41-937CB5E76848}"/>
              </a:ext>
            </a:extLst>
          </p:cNvPr>
          <p:cNvCxnSpPr>
            <a:cxnSpLocks/>
          </p:cNvCxnSpPr>
          <p:nvPr/>
        </p:nvCxnSpPr>
        <p:spPr>
          <a:xfrm>
            <a:off x="7609623" y="5482345"/>
            <a:ext cx="0" cy="70458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20F2371-C5DA-A428-E1F5-9A61AC4B7DF4}"/>
              </a:ext>
            </a:extLst>
          </p:cNvPr>
          <p:cNvSpPr txBox="1"/>
          <p:nvPr/>
        </p:nvSpPr>
        <p:spPr>
          <a:xfrm>
            <a:off x="7737739" y="1670371"/>
            <a:ext cx="1120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Bundled Packs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78E3BD-A658-82ED-8E4A-1A877DEACD44}"/>
              </a:ext>
            </a:extLst>
          </p:cNvPr>
          <p:cNvSpPr txBox="1"/>
          <p:nvPr/>
        </p:nvSpPr>
        <p:spPr>
          <a:xfrm>
            <a:off x="7609623" y="2947249"/>
            <a:ext cx="1377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Promotions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727583-47D9-6F0D-6EA7-AB7F91A800ED}"/>
              </a:ext>
            </a:extLst>
          </p:cNvPr>
          <p:cNvSpPr txBox="1"/>
          <p:nvPr/>
        </p:nvSpPr>
        <p:spPr>
          <a:xfrm>
            <a:off x="7609622" y="4180855"/>
            <a:ext cx="1377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</a:p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B15FBD-2F00-5EED-9A80-CDEC27C2715C}"/>
              </a:ext>
            </a:extLst>
          </p:cNvPr>
          <p:cNvSpPr txBox="1"/>
          <p:nvPr/>
        </p:nvSpPr>
        <p:spPr>
          <a:xfrm>
            <a:off x="7632527" y="5482345"/>
            <a:ext cx="1377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Broadband </a:t>
            </a:r>
          </a:p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Synergy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A1296C-C789-EEAD-32AE-ACDE32C51760}"/>
              </a:ext>
            </a:extLst>
          </p:cNvPr>
          <p:cNvSpPr txBox="1"/>
          <p:nvPr/>
        </p:nvSpPr>
        <p:spPr>
          <a:xfrm>
            <a:off x="9126069" y="1803689"/>
            <a:ext cx="2497394" cy="313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Telecom + OTT packages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ABDE6A-FAA1-3D8B-33BB-039AC9E1C0EB}"/>
              </a:ext>
            </a:extLst>
          </p:cNvPr>
          <p:cNvSpPr txBox="1"/>
          <p:nvPr/>
        </p:nvSpPr>
        <p:spPr>
          <a:xfrm>
            <a:off x="9126069" y="3115601"/>
            <a:ext cx="2264709" cy="313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Cross-App Marketing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DE712D-E133-CAC0-0E21-2C4971A190EB}"/>
              </a:ext>
            </a:extLst>
          </p:cNvPr>
          <p:cNvSpPr txBox="1"/>
          <p:nvPr/>
        </p:nvSpPr>
        <p:spPr>
          <a:xfrm>
            <a:off x="9009638" y="4229589"/>
            <a:ext cx="2497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Tv’s &amp; Set up boxes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858DBD-17B8-EF4E-D63D-55BDFB13E85C}"/>
              </a:ext>
            </a:extLst>
          </p:cNvPr>
          <p:cNvSpPr txBox="1"/>
          <p:nvPr/>
        </p:nvSpPr>
        <p:spPr>
          <a:xfrm>
            <a:off x="8965292" y="5666187"/>
            <a:ext cx="2497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Internet + OTT bundles </a:t>
            </a:r>
          </a:p>
        </p:txBody>
      </p:sp>
    </p:spTree>
    <p:extLst>
      <p:ext uri="{BB962C8B-B14F-4D97-AF65-F5344CB8AC3E}">
        <p14:creationId xmlns:p14="http://schemas.microsoft.com/office/powerpoint/2010/main" val="373893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6B9B8-1808-6680-1591-253953D5E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5AAA0F75-5BB1-8B58-D7C7-6BB5C575C14B}"/>
              </a:ext>
            </a:extLst>
          </p:cNvPr>
          <p:cNvSpPr/>
          <p:nvPr/>
        </p:nvSpPr>
        <p:spPr>
          <a:xfrm>
            <a:off x="7958565" y="5255272"/>
            <a:ext cx="1250530" cy="1269152"/>
          </a:xfrm>
          <a:prstGeom prst="ellipse">
            <a:avLst/>
          </a:prstGeom>
          <a:solidFill>
            <a:srgbClr val="5E61D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09BA018-0953-DFB6-6537-57B9FDEFA8B9}"/>
              </a:ext>
            </a:extLst>
          </p:cNvPr>
          <p:cNvSpPr/>
          <p:nvPr/>
        </p:nvSpPr>
        <p:spPr>
          <a:xfrm>
            <a:off x="7847038" y="2460284"/>
            <a:ext cx="1250530" cy="1269152"/>
          </a:xfrm>
          <a:prstGeom prst="ellipse">
            <a:avLst/>
          </a:prstGeom>
          <a:solidFill>
            <a:srgbClr val="843C0C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81607C7-FFBA-D471-CC8F-84F23CDB09FF}"/>
              </a:ext>
            </a:extLst>
          </p:cNvPr>
          <p:cNvSpPr/>
          <p:nvPr/>
        </p:nvSpPr>
        <p:spPr>
          <a:xfrm>
            <a:off x="3108201" y="5140211"/>
            <a:ext cx="1250530" cy="1269152"/>
          </a:xfrm>
          <a:prstGeom prst="ellipse">
            <a:avLst/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BDBBAE-D1EF-0410-239C-E532EC626107}"/>
              </a:ext>
            </a:extLst>
          </p:cNvPr>
          <p:cNvSpPr/>
          <p:nvPr/>
        </p:nvSpPr>
        <p:spPr>
          <a:xfrm>
            <a:off x="2921295" y="2442921"/>
            <a:ext cx="1250530" cy="1269152"/>
          </a:xfrm>
          <a:prstGeom prst="ellipse">
            <a:avLst/>
          </a:prstGeom>
          <a:solidFill>
            <a:srgbClr val="4472C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3CCBF-ABE7-82C3-49CC-338D71DF4773}"/>
              </a:ext>
            </a:extLst>
          </p:cNvPr>
          <p:cNvSpPr/>
          <p:nvPr/>
        </p:nvSpPr>
        <p:spPr>
          <a:xfrm>
            <a:off x="4789727" y="2768389"/>
            <a:ext cx="2491060" cy="24067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7D3D5-B327-3674-A916-A228B17B050F}"/>
              </a:ext>
            </a:extLst>
          </p:cNvPr>
          <p:cNvSpPr txBox="1"/>
          <p:nvPr/>
        </p:nvSpPr>
        <p:spPr>
          <a:xfrm>
            <a:off x="344128" y="192223"/>
            <a:ext cx="11277601" cy="954107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For User Experience</a:t>
            </a:r>
          </a:p>
          <a:p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Q5. What role can AI and machine learning play in personalizing the user experience and improving content discovery?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F3441-F765-4E0C-B787-4386E07E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39" y="3077497"/>
            <a:ext cx="1758435" cy="174030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D35169-9DFA-7643-DA87-A90DD782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073161" y="2555933"/>
            <a:ext cx="991768" cy="991768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CCFF49-DA49-193D-3046-939AF860D7E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7865955" y="2618609"/>
            <a:ext cx="1180260" cy="108332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043F272-FE05-27FD-3D78-45BD583F99F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155356" y="5277537"/>
            <a:ext cx="1152663" cy="1248785"/>
          </a:xfrm>
          <a:prstGeom prst="rect">
            <a:avLst/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941DB0-B42E-CAC9-657D-A08848A9B840}"/>
              </a:ext>
            </a:extLst>
          </p:cNvPr>
          <p:cNvSpPr/>
          <p:nvPr/>
        </p:nvSpPr>
        <p:spPr>
          <a:xfrm>
            <a:off x="344128" y="1697423"/>
            <a:ext cx="3342967" cy="520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Personalized Recommendations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73AC2AE-D482-C441-01DA-3F79E3E5EE5D}"/>
              </a:ext>
            </a:extLst>
          </p:cNvPr>
          <p:cNvSpPr/>
          <p:nvPr/>
        </p:nvSpPr>
        <p:spPr>
          <a:xfrm>
            <a:off x="321532" y="4375096"/>
            <a:ext cx="3342967" cy="5207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Enhanced Content and Search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864A0E1-E8B7-5167-B15C-C753E3A864C3}"/>
              </a:ext>
            </a:extLst>
          </p:cNvPr>
          <p:cNvSpPr/>
          <p:nvPr/>
        </p:nvSpPr>
        <p:spPr>
          <a:xfrm>
            <a:off x="8268362" y="1675570"/>
            <a:ext cx="3342967" cy="52076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 Powered Content Curation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77F6D4-AA95-CEA5-29F5-EF34D438EE73}"/>
              </a:ext>
            </a:extLst>
          </p:cNvPr>
          <p:cNvSpPr/>
          <p:nvPr/>
        </p:nvSpPr>
        <p:spPr>
          <a:xfrm>
            <a:off x="8406014" y="4365565"/>
            <a:ext cx="3342967" cy="520766"/>
          </a:xfrm>
          <a:prstGeom prst="roundRect">
            <a:avLst/>
          </a:prstGeom>
          <a:solidFill>
            <a:srgbClr val="5E61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Experience Optimization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DBC095E-4BA4-E731-8CA4-E8581300D52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8121445" y="5428940"/>
            <a:ext cx="924770" cy="92477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254335-9778-EBD8-CE2B-0CCCD9821185}"/>
              </a:ext>
            </a:extLst>
          </p:cNvPr>
          <p:cNvCxnSpPr>
            <a:cxnSpLocks/>
          </p:cNvCxnSpPr>
          <p:nvPr/>
        </p:nvCxnSpPr>
        <p:spPr>
          <a:xfrm flipH="1" flipV="1">
            <a:off x="4149198" y="2910348"/>
            <a:ext cx="898399" cy="4565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F37D9D-81F2-FA2D-CB9B-29BBF3EDBB93}"/>
              </a:ext>
            </a:extLst>
          </p:cNvPr>
          <p:cNvCxnSpPr>
            <a:cxnSpLocks/>
          </p:cNvCxnSpPr>
          <p:nvPr/>
        </p:nvCxnSpPr>
        <p:spPr>
          <a:xfrm flipH="1">
            <a:off x="4284177" y="4932381"/>
            <a:ext cx="978758" cy="6218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CA8947-97F8-A3F9-49D6-67CF65195B8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221561" y="3160272"/>
            <a:ext cx="644394" cy="4029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25A1824-176C-C199-9CD2-ACEE54210C19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077354" y="4635479"/>
            <a:ext cx="1064347" cy="8056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95DBDB-9C78-D92B-DF70-9BBE53B6D58A}"/>
              </a:ext>
            </a:extLst>
          </p:cNvPr>
          <p:cNvSpPr txBox="1"/>
          <p:nvPr/>
        </p:nvSpPr>
        <p:spPr>
          <a:xfrm>
            <a:off x="437311" y="2609490"/>
            <a:ext cx="3249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 Time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 User Profiles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7F01239-2139-248E-DD40-D8646F764802}"/>
              </a:ext>
            </a:extLst>
          </p:cNvPr>
          <p:cNvSpPr txBox="1"/>
          <p:nvPr/>
        </p:nvSpPr>
        <p:spPr>
          <a:xfrm>
            <a:off x="582099" y="5184102"/>
            <a:ext cx="2762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Understanding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701B1C-1EC5-2039-0965-D5EB8DFE88E6}"/>
              </a:ext>
            </a:extLst>
          </p:cNvPr>
          <p:cNvSpPr txBox="1"/>
          <p:nvPr/>
        </p:nvSpPr>
        <p:spPr>
          <a:xfrm>
            <a:off x="9270705" y="2618609"/>
            <a:ext cx="28606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Automated Playlists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Personalized Homepages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Tailored Carousels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7A2AEA-3F6E-F567-5BE1-6531104DD7E1}"/>
              </a:ext>
            </a:extLst>
          </p:cNvPr>
          <p:cNvSpPr txBox="1"/>
          <p:nvPr/>
        </p:nvSpPr>
        <p:spPr>
          <a:xfrm>
            <a:off x="9371975" y="5305072"/>
            <a:ext cx="3249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Churn Prediction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Personalized Remainders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Dynamic UI</a:t>
            </a: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0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10559-F74A-D41D-97B2-566A0914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F265ED-6662-DD41-4EEE-713E05FD2260}"/>
              </a:ext>
            </a:extLst>
          </p:cNvPr>
          <p:cNvSpPr txBox="1"/>
          <p:nvPr/>
        </p:nvSpPr>
        <p:spPr>
          <a:xfrm>
            <a:off x="344128" y="192223"/>
            <a:ext cx="11277601" cy="1138773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 Ambassador For New Platform</a:t>
            </a:r>
          </a:p>
          <a:p>
            <a:endParaRPr lang="en-US" sz="1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Q6. Who should be the brand ambassador for the newly merged OTT platform (LioCinema - Jotstar) to effectively represent its identity and attract a diverse audience? </a:t>
            </a:r>
          </a:p>
        </p:txBody>
      </p:sp>
      <p:pic>
        <p:nvPicPr>
          <p:cNvPr id="2060" name="Picture 12" descr="Smart Casual Outfit, Mens Casual Outfits, Men Casual, Virat Kohli And ...">
            <a:extLst>
              <a:ext uri="{FF2B5EF4-FFF2-40B4-BE49-F238E27FC236}">
                <a16:creationId xmlns:a16="http://schemas.microsoft.com/office/drawing/2014/main" id="{7FB4826B-0A63-E1C9-3A6B-4546062D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37" y="2360771"/>
            <a:ext cx="2789904" cy="291094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B93A04-F912-E7EF-F740-27C4BA0D4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14" y="2351239"/>
            <a:ext cx="3015679" cy="291094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E9D05-F7F8-F906-3495-54411218EB2F}"/>
              </a:ext>
            </a:extLst>
          </p:cNvPr>
          <p:cNvSpPr txBox="1"/>
          <p:nvPr/>
        </p:nvSpPr>
        <p:spPr>
          <a:xfrm>
            <a:off x="860014" y="1814706"/>
            <a:ext cx="3015679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 Bhatt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212F3D-966F-1131-BFDE-F0AE49F36F22}"/>
              </a:ext>
            </a:extLst>
          </p:cNvPr>
          <p:cNvSpPr txBox="1"/>
          <p:nvPr/>
        </p:nvSpPr>
        <p:spPr>
          <a:xfrm>
            <a:off x="4789537" y="1814706"/>
            <a:ext cx="278990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Virat Kohli</a:t>
            </a:r>
          </a:p>
        </p:txBody>
      </p:sp>
      <p:pic>
        <p:nvPicPr>
          <p:cNvPr id="1028" name="Picture 4" descr="Image result for rana daggubati">
            <a:extLst>
              <a:ext uri="{FF2B5EF4-FFF2-40B4-BE49-F238E27FC236}">
                <a16:creationId xmlns:a16="http://schemas.microsoft.com/office/drawing/2014/main" id="{B1E4CACA-E2F1-1F2B-319D-0B3775BBA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86" y="2360771"/>
            <a:ext cx="2789904" cy="2910946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7D533D-3E97-6F02-A806-D29FD3A2F1EB}"/>
              </a:ext>
            </a:extLst>
          </p:cNvPr>
          <p:cNvSpPr txBox="1"/>
          <p:nvPr/>
        </p:nvSpPr>
        <p:spPr>
          <a:xfrm>
            <a:off x="8493286" y="1855364"/>
            <a:ext cx="2789904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Rana Daggubati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855ED-F046-4498-A6D9-CC231F427803}"/>
              </a:ext>
            </a:extLst>
          </p:cNvPr>
          <p:cNvCxnSpPr>
            <a:cxnSpLocks/>
          </p:cNvCxnSpPr>
          <p:nvPr/>
        </p:nvCxnSpPr>
        <p:spPr>
          <a:xfrm>
            <a:off x="4277032" y="1740310"/>
            <a:ext cx="0" cy="503196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05E97F-B6D5-49E0-A7A9-F631DB2E8C75}"/>
              </a:ext>
            </a:extLst>
          </p:cNvPr>
          <p:cNvCxnSpPr>
            <a:cxnSpLocks/>
          </p:cNvCxnSpPr>
          <p:nvPr/>
        </p:nvCxnSpPr>
        <p:spPr>
          <a:xfrm>
            <a:off x="8037871" y="1855364"/>
            <a:ext cx="0" cy="49169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A1B145-2860-3E00-E723-F9503D947299}"/>
              </a:ext>
            </a:extLst>
          </p:cNvPr>
          <p:cNvSpPr txBox="1"/>
          <p:nvPr/>
        </p:nvSpPr>
        <p:spPr>
          <a:xfrm>
            <a:off x="687032" y="5507340"/>
            <a:ext cx="3077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 Entertainment Appeal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Pan-India 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fan base among youth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C9B463-D31D-9903-F306-D899229B20E0}"/>
              </a:ext>
            </a:extLst>
          </p:cNvPr>
          <p:cNvSpPr txBox="1"/>
          <p:nvPr/>
        </p:nvSpPr>
        <p:spPr>
          <a:xfrm>
            <a:off x="4678372" y="5448450"/>
            <a:ext cx="3077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popular sports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 appeal beyond cricket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engagement on Social Media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2BE4A-6327-F0D7-E4AB-7A9E328C0E05}"/>
              </a:ext>
            </a:extLst>
          </p:cNvPr>
          <p:cNvSpPr txBox="1"/>
          <p:nvPr/>
        </p:nvSpPr>
        <p:spPr>
          <a:xfrm>
            <a:off x="8493286" y="5496226"/>
            <a:ext cx="3077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Massive Regional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OTT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Entertainment Portfolio</a:t>
            </a:r>
          </a:p>
        </p:txBody>
      </p:sp>
    </p:spTree>
    <p:extLst>
      <p:ext uri="{BB962C8B-B14F-4D97-AF65-F5344CB8AC3E}">
        <p14:creationId xmlns:p14="http://schemas.microsoft.com/office/powerpoint/2010/main" val="26908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8F895-C825-A01C-82D4-526D80F5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E60A4-5CD3-856B-3916-ED99533F0E16}"/>
              </a:ext>
            </a:extLst>
          </p:cNvPr>
          <p:cNvSpPr/>
          <p:nvPr/>
        </p:nvSpPr>
        <p:spPr>
          <a:xfrm>
            <a:off x="1160206" y="0"/>
            <a:ext cx="7079226" cy="324465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563C8F-4F5E-3A86-B8EE-7B7BB4823B32}"/>
              </a:ext>
            </a:extLst>
          </p:cNvPr>
          <p:cNvSpPr/>
          <p:nvPr/>
        </p:nvSpPr>
        <p:spPr>
          <a:xfrm>
            <a:off x="11631561" y="6341806"/>
            <a:ext cx="560439" cy="516193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FC1E9-92FA-0567-0C7A-547468DC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894735"/>
            <a:ext cx="12123174" cy="5963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A494E8-8949-2A5A-119B-6997B50452C6}"/>
              </a:ext>
            </a:extLst>
          </p:cNvPr>
          <p:cNvSpPr txBox="1"/>
          <p:nvPr/>
        </p:nvSpPr>
        <p:spPr>
          <a:xfrm>
            <a:off x="1160206" y="191729"/>
            <a:ext cx="9871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4">
                    <a:lumMod val="75000"/>
                  </a:schemeClr>
                </a:solidFill>
              </a:rPr>
              <a:t>1. Overview : Platforms Key Strengths Before Merger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BB358-F3DC-7FBC-FD69-CC16F5151EB8}"/>
              </a:ext>
            </a:extLst>
          </p:cNvPr>
          <p:cNvSpPr/>
          <p:nvPr/>
        </p:nvSpPr>
        <p:spPr>
          <a:xfrm>
            <a:off x="2281084" y="3923072"/>
            <a:ext cx="1789471" cy="28513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183,000 Subscribers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87F0-63AB-FD7F-05A2-824EF1E5A693}"/>
              </a:ext>
            </a:extLst>
          </p:cNvPr>
          <p:cNvSpPr/>
          <p:nvPr/>
        </p:nvSpPr>
        <p:spPr>
          <a:xfrm>
            <a:off x="7084142" y="3942738"/>
            <a:ext cx="1789471" cy="28513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45,000 Subscribers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F035D4-C539-4536-CC70-066BB23B8CC2}"/>
              </a:ext>
            </a:extLst>
          </p:cNvPr>
          <p:cNvSpPr/>
          <p:nvPr/>
        </p:nvSpPr>
        <p:spPr>
          <a:xfrm>
            <a:off x="10402529" y="6248151"/>
            <a:ext cx="1789471" cy="609849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4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2B71F-7C0C-BAE3-BFA6-567084034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A0096-32C9-44C7-1C41-630C8FBE727A}"/>
              </a:ext>
            </a:extLst>
          </p:cNvPr>
          <p:cNvSpPr txBox="1"/>
          <p:nvPr/>
        </p:nvSpPr>
        <p:spPr>
          <a:xfrm>
            <a:off x="800310" y="258901"/>
            <a:ext cx="1059138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2. Problem Statement:</a:t>
            </a: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Lio, a leading telecom provider, and Jotstar, a prominent streaming platform, are merging to revolutionize digital streaming in India.</a:t>
            </a:r>
          </a:p>
          <a:p>
            <a:pPr algn="l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</a:rPr>
              <a:t>As part of the merger preparation, Lio management requires a detailed analysis of both platforms (LioCinema and Jotstar) over the past year (Jan-Nov 2024</a:t>
            </a:r>
            <a:r>
              <a:rPr lang="en-US" sz="2000" b="0" i="0" dirty="0">
                <a:solidFill>
                  <a:schemeClr val="bg1">
                    <a:lumMod val="85000"/>
                  </a:schemeClr>
                </a:solidFill>
                <a:effectLst/>
                <a:latin typeface="fkGrotesk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>
                  <a:lumMod val="85000"/>
                </a:schemeClr>
              </a:solidFill>
              <a:effectLst/>
              <a:latin typeface="fkGroteskNeue"/>
            </a:endParaRPr>
          </a:p>
          <a:p>
            <a:pPr algn="l"/>
            <a:r>
              <a:rPr lang="en-IN" sz="2000" b="0" i="0" u="sng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Analysis Focus Areas</a:t>
            </a:r>
            <a:endParaRPr lang="en-US" sz="2000" b="0" i="0" u="sng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Individual Platform Performance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Subscriber Insights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Inactivity Analysis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Upgrade Patterns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Downgrade Patterns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Content Consumption Behaviour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F558A-0197-CB48-A8A8-2501A6993E6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68265" y="3293807"/>
            <a:ext cx="2750574" cy="275057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0761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93F62-67A5-CEB0-4296-539AA360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CD829F-8E3F-FB0D-94AA-9B67363C671E}"/>
              </a:ext>
            </a:extLst>
          </p:cNvPr>
          <p:cNvSpPr txBox="1"/>
          <p:nvPr/>
        </p:nvSpPr>
        <p:spPr>
          <a:xfrm>
            <a:off x="1061885" y="304528"/>
            <a:ext cx="1027470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3. Objective</a:t>
            </a:r>
          </a:p>
          <a:p>
            <a:pPr algn="ctr">
              <a:buNone/>
            </a:pPr>
            <a:endParaRPr lang="en-US" sz="32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role, as a Data Analyst at Lio, is to provide actionable insights to the management team. Specifically, I aim to:</a:t>
            </a:r>
          </a:p>
          <a:p>
            <a:pPr>
              <a:buNone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a comprehensive Content Library Analysis, detailed subscribers' behavior and revenue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insights derived from this study will help the management make 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</a:rPr>
              <a:t>informed decisions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en-US" sz="2000" b="1" i="1" dirty="0">
                <a:solidFill>
                  <a:schemeClr val="bg1">
                    <a:lumMod val="95000"/>
                  </a:schemeClr>
                </a:solidFill>
              </a:rPr>
              <a:t>optimize content strategies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post-merger, with the ultimate goal of establishing Lio-Jotstar as the leading OTT platform in India.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38CC2-32F3-293D-8598-0A85033342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7277" y="3771399"/>
            <a:ext cx="6597445" cy="288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B71B1-8C12-0755-0143-8E521AF3A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B85F3-2930-6DBB-79EC-88167E24748B}"/>
              </a:ext>
            </a:extLst>
          </p:cNvPr>
          <p:cNvSpPr txBox="1"/>
          <p:nvPr/>
        </p:nvSpPr>
        <p:spPr>
          <a:xfrm>
            <a:off x="0" y="194000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4. POWER BI DASHBOARD:</a:t>
            </a: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F5B8EB99-AE6B-9CD6-FF1A-EAED2043EB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86555"/>
                  </p:ext>
                </p:extLst>
              </p:nvPr>
            </p:nvGraphicFramePr>
            <p:xfrm>
              <a:off x="1612490" y="1055774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F5B8EB99-AE6B-9CD6-FF1A-EAED2043EB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2490" y="1055774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04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9230-EE2C-FD48-38C6-45AF62103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453F2-A166-90F0-8809-BF0ADD64C90E}"/>
              </a:ext>
            </a:extLst>
          </p:cNvPr>
          <p:cNvSpPr txBox="1"/>
          <p:nvPr/>
        </p:nvSpPr>
        <p:spPr>
          <a:xfrm>
            <a:off x="1130711" y="369166"/>
            <a:ext cx="102747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5. PRIMARY ANALYSIS:</a:t>
            </a: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Tool Used : Python</a:t>
            </a:r>
          </a:p>
          <a:p>
            <a:pPr algn="ctr"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Check complete analysis here :</a:t>
            </a:r>
          </a:p>
        </p:txBody>
      </p:sp>
    </p:spTree>
    <p:extLst>
      <p:ext uri="{BB962C8B-B14F-4D97-AF65-F5344CB8AC3E}">
        <p14:creationId xmlns:p14="http://schemas.microsoft.com/office/powerpoint/2010/main" val="298396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2C616-4CC6-9206-C964-1C6AD38E9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11BD8-033C-8657-88AE-C5CBF58DCB5B}"/>
              </a:ext>
            </a:extLst>
          </p:cNvPr>
          <p:cNvSpPr txBox="1"/>
          <p:nvPr/>
        </p:nvSpPr>
        <p:spPr>
          <a:xfrm>
            <a:off x="275304" y="149730"/>
            <a:ext cx="116413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Q1. 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Users &amp; Growth Trends 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total number of users for LioCinema and Jotstar, and how do they compare in terms of growth trends (January–November 2024)?</a:t>
            </a:r>
            <a:endParaRPr lang="en-IN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76D8D5-9DCB-C504-97FC-0F214B91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4" y="2655235"/>
            <a:ext cx="3701484" cy="25460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E8EA4E-6060-0CEA-9557-0D123B36E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35" y="2325950"/>
            <a:ext cx="5773081" cy="29302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9E7E523-AEF5-3C2B-4F68-B0B72DDD959E}"/>
              </a:ext>
            </a:extLst>
          </p:cNvPr>
          <p:cNvSpPr txBox="1"/>
          <p:nvPr/>
        </p:nvSpPr>
        <p:spPr>
          <a:xfrm>
            <a:off x="1651818" y="1987396"/>
            <a:ext cx="308732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Subscriber’s Market Share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750851-50C9-0355-6951-CAA7A35DBD4D}"/>
              </a:ext>
            </a:extLst>
          </p:cNvPr>
          <p:cNvSpPr txBox="1"/>
          <p:nvPr/>
        </p:nvSpPr>
        <p:spPr>
          <a:xfrm>
            <a:off x="6945939" y="1818119"/>
            <a:ext cx="3701484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Subscriber’s Growth Rate (MOM)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AE7D3D-7CAE-A2A5-3026-F919C1321F38}"/>
              </a:ext>
            </a:extLst>
          </p:cNvPr>
          <p:cNvSpPr txBox="1"/>
          <p:nvPr/>
        </p:nvSpPr>
        <p:spPr>
          <a:xfrm>
            <a:off x="704511" y="5659033"/>
            <a:ext cx="442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IN" sz="1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 larger </a:t>
            </a: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base than </a:t>
            </a:r>
            <a:r>
              <a:rPr lang="en-IN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9DB850-60BD-4C3D-B750-7C67DE02A0F1}"/>
              </a:ext>
            </a:extLst>
          </p:cNvPr>
          <p:cNvSpPr txBox="1"/>
          <p:nvPr/>
        </p:nvSpPr>
        <p:spPr>
          <a:xfrm>
            <a:off x="6227631" y="5335867"/>
            <a:ext cx="52598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 </a:t>
            </a:r>
            <a:r>
              <a:rPr lang="en-IN" sz="14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en-IN" sz="1400" b="1" i="1" u="sng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IN" sz="14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ncrease</a:t>
            </a:r>
            <a:r>
              <a:rPr lang="en-IN" sz="1400" b="1" i="1" u="sng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users, with CMGR of 39%.</a:t>
            </a:r>
          </a:p>
          <a:p>
            <a:endParaRPr lang="en-I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shows a </a:t>
            </a:r>
            <a:r>
              <a:rPr lang="en-IN" sz="14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growth</a:t>
            </a:r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CMGR of 27.5%.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1F3771-636E-73EA-8D0C-600E1015D959}"/>
              </a:ext>
            </a:extLst>
          </p:cNvPr>
          <p:cNvSpPr/>
          <p:nvPr/>
        </p:nvSpPr>
        <p:spPr>
          <a:xfrm>
            <a:off x="452284" y="1656736"/>
            <a:ext cx="4928971" cy="4862051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24C6EBA-C841-1087-992F-018389F5DA54}"/>
              </a:ext>
            </a:extLst>
          </p:cNvPr>
          <p:cNvSpPr/>
          <p:nvPr/>
        </p:nvSpPr>
        <p:spPr>
          <a:xfrm>
            <a:off x="5853646" y="1656737"/>
            <a:ext cx="5886070" cy="486205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C434A-F1E6-FFAB-3054-F9E7B5B604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9427" y="1960800"/>
            <a:ext cx="365150" cy="3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4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F64A-8726-D941-3277-02235A87D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4C3F8-FD0D-4193-347B-1F9DD9A53E92}"/>
              </a:ext>
            </a:extLst>
          </p:cNvPr>
          <p:cNvSpPr txBox="1"/>
          <p:nvPr/>
        </p:nvSpPr>
        <p:spPr>
          <a:xfrm>
            <a:off x="275304" y="149730"/>
            <a:ext cx="116217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Q2. </a:t>
            </a: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Content Library Comparison</a:t>
            </a:r>
          </a:p>
          <a:p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What is the total number of contents available on LioCinema vs. Jotstar? How do they differ in terms of language and content type? </a:t>
            </a:r>
            <a:endParaRPr lang="en-IN" sz="16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AE38E8-0BD7-7AEF-59E0-777B214E8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358" y="2118900"/>
            <a:ext cx="3204932" cy="2148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F782C5-DA48-34F0-DDE5-8381683C3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81" y="1909230"/>
            <a:ext cx="4481242" cy="2357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028110-D6D1-6D4B-4F88-19F902A75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03" y="4319570"/>
            <a:ext cx="8160774" cy="23887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5E5B58B-39D2-4BB9-3A62-FE665CC29C85}"/>
              </a:ext>
            </a:extLst>
          </p:cNvPr>
          <p:cNvSpPr/>
          <p:nvPr/>
        </p:nvSpPr>
        <p:spPr>
          <a:xfrm>
            <a:off x="333914" y="1623576"/>
            <a:ext cx="4739531" cy="2643624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84D72B-A70A-7C64-39FF-D78767F3B065}"/>
              </a:ext>
            </a:extLst>
          </p:cNvPr>
          <p:cNvSpPr/>
          <p:nvPr/>
        </p:nvSpPr>
        <p:spPr>
          <a:xfrm>
            <a:off x="5279923" y="1466220"/>
            <a:ext cx="6617109" cy="2800980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48BB78-944F-1191-23DC-3455EC36953E}"/>
              </a:ext>
            </a:extLst>
          </p:cNvPr>
          <p:cNvSpPr/>
          <p:nvPr/>
        </p:nvSpPr>
        <p:spPr>
          <a:xfrm>
            <a:off x="236358" y="4453682"/>
            <a:ext cx="11621728" cy="2254588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E1FBD8-1F74-57F4-9F68-4107CBCCE59A}"/>
              </a:ext>
            </a:extLst>
          </p:cNvPr>
          <p:cNvSpPr txBox="1"/>
          <p:nvPr/>
        </p:nvSpPr>
        <p:spPr>
          <a:xfrm>
            <a:off x="872785" y="1774139"/>
            <a:ext cx="370148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53688-D142-14B1-400F-4658C666BB2B}"/>
              </a:ext>
            </a:extLst>
          </p:cNvPr>
          <p:cNvSpPr txBox="1"/>
          <p:nvPr/>
        </p:nvSpPr>
        <p:spPr>
          <a:xfrm>
            <a:off x="7015678" y="1576005"/>
            <a:ext cx="370148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Content-Type Distribution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072B0D-B3A3-6C69-E2DC-EC66FBD8D4B7}"/>
              </a:ext>
            </a:extLst>
          </p:cNvPr>
          <p:cNvSpPr txBox="1"/>
          <p:nvPr/>
        </p:nvSpPr>
        <p:spPr>
          <a:xfrm>
            <a:off x="4012352" y="4632509"/>
            <a:ext cx="3701484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Distribution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89FE41-595D-3583-579D-1A8114AE714B}"/>
              </a:ext>
            </a:extLst>
          </p:cNvPr>
          <p:cNvSpPr txBox="1"/>
          <p:nvPr/>
        </p:nvSpPr>
        <p:spPr>
          <a:xfrm>
            <a:off x="2774966" y="2740740"/>
            <a:ext cx="217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offers </a:t>
            </a:r>
            <a:r>
              <a:rPr lang="en-IN" sz="1200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 more 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than </a:t>
            </a: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8B2B9D-F1D8-7A92-FAA1-2CBA0EF2B645}"/>
              </a:ext>
            </a:extLst>
          </p:cNvPr>
          <p:cNvSpPr txBox="1"/>
          <p:nvPr/>
        </p:nvSpPr>
        <p:spPr>
          <a:xfrm>
            <a:off x="7946349" y="5246001"/>
            <a:ext cx="3911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Regional language focused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Diverse regional languages and International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8DB3E-EA94-6BB8-1624-648DE26927BA}"/>
              </a:ext>
            </a:extLst>
          </p:cNvPr>
          <p:cNvSpPr txBox="1"/>
          <p:nvPr/>
        </p:nvSpPr>
        <p:spPr>
          <a:xfrm>
            <a:off x="9932850" y="2456600"/>
            <a:ext cx="217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Jotstar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Diverse distribution.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D600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LioCinema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Movie Centric</a:t>
            </a:r>
          </a:p>
        </p:txBody>
      </p:sp>
    </p:spTree>
    <p:extLst>
      <p:ext uri="{BB962C8B-B14F-4D97-AF65-F5344CB8AC3E}">
        <p14:creationId xmlns:p14="http://schemas.microsoft.com/office/powerpoint/2010/main" val="409282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817BA1B-2763-48C6-A804-CE5D401BB55C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6WTTWvkMAyG/8ri81Ds+LvH7nUphS69lB5kW5n1NpOExCnbDvPfKyeFQinsIRfbkuXnfS3QmaU8jx283sIJ2TW7GYbnE0zPP4RkB9ZvSRtd9ChtVIk75Qw6iHQ7jCUP/cyuz6zAdMTykOcFukqi5OPTgUHX3cGxRi10Mx7YiNM89NDlN9yK6apMC14ODP+N3TBBRd4XKFixL1ROMVkQV9UPxJJf8B5j2bLGcC5bYbhPXvIgAUI1Nm8Fq7NvSyp6lf859AVyTzI111i0HkxKjUhSWa9QrDbm3B+7D8Ofb3+/jrU5sGrdLKWQJWpK+EvqFXe50K8cWhGod0p7HiH54KPfiRS2bbVpkoKESjVWe6d2IhNPog3CeWGk4tFbyflOZJRaQGiMgaaJmqAC4l4kmqANF0FoblBbq1HsRPKkglPaueBl4o3Q1u9FKm+409habCK1UWuf9iKj1hyMktLoICRwafz/ezn/Adq/sFbcZ4adkOa2HoalzCNEvIOe4sczG6eBhrVkXOtoOKFPmD7OU91/5YLTJvwA3VI11ylnq8xTXd4BI/Zk814EAAA=&quot;"/>
    <we:property name="creatorSessionId" value="&quot;14df7964-e3fc-42dc-91bc-8e06f57229c6&quot;"/>
    <we:property name="creatorTenantId" value="&quot;c6e549b3-5f45-4032-aae9-d4244dc5b2c4&quot;"/>
    <we:property name="creatorUserId" value="&quot;10032003B8C8B82B&quot;"/>
    <we:property name="datasetId" value="&quot;d2162e8d-ecd9-4a64-91db-ae949a35816f&quot;"/>
    <we:property name="embedUrl" value="&quot;/reportEmbed?reportId=47cb2882-30bf-40c2-8e39-4ba38d8cbbff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6WUS2vcMBSF/0rRegh6P7JLSlZpHjQlmxDKlXQ9qNHYxtaEpsP890qegWwKXXhj6x5ffedYxvdAYprHDB/3sENySa6H4W0H09sXJsiG9Gfx4eH27ur77c/7q7ubKg9jSUM/k8sDKTBtsTyneQ+5Iar48rohkPMjbFvVQZ5xQ0ac5qGHnP7gqbk+KtMejxuCv8c8TNCQTwUKNux7ba919WYXLQiEkt7xCUM5qVpTKjqmqYtOUC8AfKht86lhSfbPloZe7L8OfYHUV5umcYPGgY6RsyikcRLZEmNO/TafA3/u/fExtlOBxet6X0qNVA/F/6ruDXc81reyaJh3KKRyNEB03gW3EslM1ynNo4SIUnKjnJUrkZFG1nlmHdNC0uCMoHQlkkrPnWEsMmtRcO4N1yuRQSgGnmsNnAdVczIIK5Gd5YjoKQLVCiWlxti1KVF7pSnzTFGNyhiFbO1ZRumtVNZ6JyLlTBm3FimdplZhZ5CH+rGVcnEdcqF+KmSHdSK0xbAv8wgBH6Gv9cuBjNNQx0BJuPTV3x76iPG8ntr9Wyo4nfyfIe+b9TI/yGJSIyWf8T8b2lQhS6zXdvkLpuhzI+EEAAA=&quot;"/>
    <we:property name="isFiltersActionButtonVisible" value="true"/>
    <we:property name="isVisualContainerHeaderHidden" value="false"/>
    <we:property name="pageDisplayName" value="&quot;Home Page&quot;"/>
    <we:property name="pageName" value="&quot;66003f1609d930b3aabc&quot;"/>
    <we:property name="reportEmbeddedTime" value="&quot;2025-03-23T12:25:36.366Z&quot;"/>
    <we:property name="reportName" value="&quot;LioJotstar_merge&quot;"/>
    <we:property name="reportState" value="&quot;CONNECTED&quot;"/>
    <we:property name="reportUrl" value="&quot;/groups/me/reports/47cb2882-30bf-40c2-8e39-4ba38d8cbbff/66003f1609d930b3aabc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1470</Words>
  <Application>Microsoft Office PowerPoint</Application>
  <PresentationFormat>Widescreen</PresentationFormat>
  <Paragraphs>303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Arial Rounded MT Bold</vt:lpstr>
      <vt:lpstr>Calibri</vt:lpstr>
      <vt:lpstr>Calibri Light</vt:lpstr>
      <vt:lpstr>fkGroteskNeue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punam godugula</dc:creator>
  <cp:lastModifiedBy>Punam Godugula</cp:lastModifiedBy>
  <cp:revision>39</cp:revision>
  <dcterms:created xsi:type="dcterms:W3CDTF">2025-03-16T10:40:58Z</dcterms:created>
  <dcterms:modified xsi:type="dcterms:W3CDTF">2025-03-24T13:24:18Z</dcterms:modified>
</cp:coreProperties>
</file>