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9" autoAdjust="0"/>
    <p:restoredTop sz="94660"/>
  </p:normalViewPr>
  <p:slideViewPr>
    <p:cSldViewPr>
      <p:cViewPr varScale="1">
        <p:scale>
          <a:sx n="84" d="100"/>
          <a:sy n="84" d="100"/>
        </p:scale>
        <p:origin x="-138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96AFA3-EB7D-46C3-9E94-AF9D35A9499A}"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E2E2B-BE72-4ED4-A973-5F71B1B8E8C8}" type="slidenum">
              <a:rPr lang="en-US" smtClean="0"/>
              <a:t>‹#›</a:t>
            </a:fld>
            <a:endParaRPr lang="en-US"/>
          </a:p>
        </p:txBody>
      </p:sp>
    </p:spTree>
    <p:extLst>
      <p:ext uri="{BB962C8B-B14F-4D97-AF65-F5344CB8AC3E}">
        <p14:creationId xmlns:p14="http://schemas.microsoft.com/office/powerpoint/2010/main" val="296639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6AFA3-EB7D-46C3-9E94-AF9D35A9499A}"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E2E2B-BE72-4ED4-A973-5F71B1B8E8C8}" type="slidenum">
              <a:rPr lang="en-US" smtClean="0"/>
              <a:t>‹#›</a:t>
            </a:fld>
            <a:endParaRPr lang="en-US"/>
          </a:p>
        </p:txBody>
      </p:sp>
    </p:spTree>
    <p:extLst>
      <p:ext uri="{BB962C8B-B14F-4D97-AF65-F5344CB8AC3E}">
        <p14:creationId xmlns:p14="http://schemas.microsoft.com/office/powerpoint/2010/main" val="342050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6AFA3-EB7D-46C3-9E94-AF9D35A9499A}"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E2E2B-BE72-4ED4-A973-5F71B1B8E8C8}" type="slidenum">
              <a:rPr lang="en-US" smtClean="0"/>
              <a:t>‹#›</a:t>
            </a:fld>
            <a:endParaRPr lang="en-US"/>
          </a:p>
        </p:txBody>
      </p:sp>
    </p:spTree>
    <p:extLst>
      <p:ext uri="{BB962C8B-B14F-4D97-AF65-F5344CB8AC3E}">
        <p14:creationId xmlns:p14="http://schemas.microsoft.com/office/powerpoint/2010/main" val="1763697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6AFA3-EB7D-46C3-9E94-AF9D35A9499A}"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E2E2B-BE72-4ED4-A973-5F71B1B8E8C8}" type="slidenum">
              <a:rPr lang="en-US" smtClean="0"/>
              <a:t>‹#›</a:t>
            </a:fld>
            <a:endParaRPr lang="en-US"/>
          </a:p>
        </p:txBody>
      </p:sp>
    </p:spTree>
    <p:extLst>
      <p:ext uri="{BB962C8B-B14F-4D97-AF65-F5344CB8AC3E}">
        <p14:creationId xmlns:p14="http://schemas.microsoft.com/office/powerpoint/2010/main" val="274036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96AFA3-EB7D-46C3-9E94-AF9D35A9499A}"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E2E2B-BE72-4ED4-A973-5F71B1B8E8C8}" type="slidenum">
              <a:rPr lang="en-US" smtClean="0"/>
              <a:t>‹#›</a:t>
            </a:fld>
            <a:endParaRPr lang="en-US"/>
          </a:p>
        </p:txBody>
      </p:sp>
    </p:spTree>
    <p:extLst>
      <p:ext uri="{BB962C8B-B14F-4D97-AF65-F5344CB8AC3E}">
        <p14:creationId xmlns:p14="http://schemas.microsoft.com/office/powerpoint/2010/main" val="146679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96AFA3-EB7D-46C3-9E94-AF9D35A9499A}"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E2E2B-BE72-4ED4-A973-5F71B1B8E8C8}" type="slidenum">
              <a:rPr lang="en-US" smtClean="0"/>
              <a:t>‹#›</a:t>
            </a:fld>
            <a:endParaRPr lang="en-US"/>
          </a:p>
        </p:txBody>
      </p:sp>
    </p:spTree>
    <p:extLst>
      <p:ext uri="{BB962C8B-B14F-4D97-AF65-F5344CB8AC3E}">
        <p14:creationId xmlns:p14="http://schemas.microsoft.com/office/powerpoint/2010/main" val="242397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96AFA3-EB7D-46C3-9E94-AF9D35A9499A}" type="datetimeFigureOut">
              <a:rPr lang="en-US" smtClean="0"/>
              <a:t>6/3/2017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E2E2B-BE72-4ED4-A973-5F71B1B8E8C8}" type="slidenum">
              <a:rPr lang="en-US" smtClean="0"/>
              <a:t>‹#›</a:t>
            </a:fld>
            <a:endParaRPr lang="en-US"/>
          </a:p>
        </p:txBody>
      </p:sp>
    </p:spTree>
    <p:extLst>
      <p:ext uri="{BB962C8B-B14F-4D97-AF65-F5344CB8AC3E}">
        <p14:creationId xmlns:p14="http://schemas.microsoft.com/office/powerpoint/2010/main" val="274212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96AFA3-EB7D-46C3-9E94-AF9D35A9499A}" type="datetimeFigureOut">
              <a:rPr lang="en-US" smtClean="0"/>
              <a:t>6/3/2017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E2E2B-BE72-4ED4-A973-5F71B1B8E8C8}" type="slidenum">
              <a:rPr lang="en-US" smtClean="0"/>
              <a:t>‹#›</a:t>
            </a:fld>
            <a:endParaRPr lang="en-US"/>
          </a:p>
        </p:txBody>
      </p:sp>
    </p:spTree>
    <p:extLst>
      <p:ext uri="{BB962C8B-B14F-4D97-AF65-F5344CB8AC3E}">
        <p14:creationId xmlns:p14="http://schemas.microsoft.com/office/powerpoint/2010/main" val="3396547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6AFA3-EB7D-46C3-9E94-AF9D35A9499A}" type="datetimeFigureOut">
              <a:rPr lang="en-US" smtClean="0"/>
              <a:t>6/3/2017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2E2E2B-BE72-4ED4-A973-5F71B1B8E8C8}" type="slidenum">
              <a:rPr lang="en-US" smtClean="0"/>
              <a:t>‹#›</a:t>
            </a:fld>
            <a:endParaRPr lang="en-US"/>
          </a:p>
        </p:txBody>
      </p:sp>
    </p:spTree>
    <p:extLst>
      <p:ext uri="{BB962C8B-B14F-4D97-AF65-F5344CB8AC3E}">
        <p14:creationId xmlns:p14="http://schemas.microsoft.com/office/powerpoint/2010/main" val="113816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6AFA3-EB7D-46C3-9E94-AF9D35A9499A}"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E2E2B-BE72-4ED4-A973-5F71B1B8E8C8}" type="slidenum">
              <a:rPr lang="en-US" smtClean="0"/>
              <a:t>‹#›</a:t>
            </a:fld>
            <a:endParaRPr lang="en-US"/>
          </a:p>
        </p:txBody>
      </p:sp>
    </p:spTree>
    <p:extLst>
      <p:ext uri="{BB962C8B-B14F-4D97-AF65-F5344CB8AC3E}">
        <p14:creationId xmlns:p14="http://schemas.microsoft.com/office/powerpoint/2010/main" val="428395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6AFA3-EB7D-46C3-9E94-AF9D35A9499A}"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E2E2B-BE72-4ED4-A973-5F71B1B8E8C8}" type="slidenum">
              <a:rPr lang="en-US" smtClean="0"/>
              <a:t>‹#›</a:t>
            </a:fld>
            <a:endParaRPr lang="en-US"/>
          </a:p>
        </p:txBody>
      </p:sp>
    </p:spTree>
    <p:extLst>
      <p:ext uri="{BB962C8B-B14F-4D97-AF65-F5344CB8AC3E}">
        <p14:creationId xmlns:p14="http://schemas.microsoft.com/office/powerpoint/2010/main" val="41597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6AFA3-EB7D-46C3-9E94-AF9D35A9499A}" type="datetimeFigureOut">
              <a:rPr lang="en-US" smtClean="0"/>
              <a:t>6/3/2017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2E2B-BE72-4ED4-A973-5F71B1B8E8C8}" type="slidenum">
              <a:rPr lang="en-US" smtClean="0"/>
              <a:t>‹#›</a:t>
            </a:fld>
            <a:endParaRPr lang="en-US"/>
          </a:p>
        </p:txBody>
      </p:sp>
    </p:spTree>
    <p:extLst>
      <p:ext uri="{BB962C8B-B14F-4D97-AF65-F5344CB8AC3E}">
        <p14:creationId xmlns:p14="http://schemas.microsoft.com/office/powerpoint/2010/main" val="1200491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solidFill>
                  <a:schemeClr val="tx2">
                    <a:lumMod val="75000"/>
                  </a:schemeClr>
                </a:solidFill>
              </a:rPr>
              <a:t>Capstone </a:t>
            </a:r>
            <a:r>
              <a:rPr lang="en-US" u="sng" dirty="0" smtClean="0">
                <a:solidFill>
                  <a:schemeClr val="tx2">
                    <a:lumMod val="75000"/>
                  </a:schemeClr>
                </a:solidFill>
              </a:rPr>
              <a:t>Project</a:t>
            </a:r>
            <a:br>
              <a:rPr lang="en-US" u="sng" dirty="0" smtClean="0">
                <a:solidFill>
                  <a:schemeClr val="tx2">
                    <a:lumMod val="75000"/>
                  </a:schemeClr>
                </a:solidFill>
              </a:rPr>
            </a:br>
            <a:r>
              <a:rPr lang="en-US" u="sng" dirty="0" smtClean="0">
                <a:solidFill>
                  <a:schemeClr val="tx2">
                    <a:lumMod val="75000"/>
                  </a:schemeClr>
                </a:solidFill>
              </a:rPr>
              <a:t>By Punam Shaw</a:t>
            </a:r>
            <a:endParaRPr lang="en-US" u="sng" dirty="0">
              <a:solidFill>
                <a:schemeClr val="tx2">
                  <a:lumMod val="75000"/>
                </a:schemeClr>
              </a:solidFill>
            </a:endParaRPr>
          </a:p>
        </p:txBody>
      </p:sp>
      <p:sp>
        <p:nvSpPr>
          <p:cNvPr id="3" name="Subtitle 2"/>
          <p:cNvSpPr>
            <a:spLocks noGrp="1"/>
          </p:cNvSpPr>
          <p:nvPr>
            <p:ph type="subTitle" idx="1"/>
          </p:nvPr>
        </p:nvSpPr>
        <p:spPr/>
        <p:txBody>
          <a:bodyPr/>
          <a:lstStyle/>
          <a:p>
            <a:r>
              <a:rPr lang="en-US" dirty="0" smtClean="0">
                <a:solidFill>
                  <a:schemeClr val="tx2">
                    <a:lumMod val="75000"/>
                  </a:schemeClr>
                </a:solidFill>
              </a:rPr>
              <a:t>Analysis on </a:t>
            </a:r>
            <a:r>
              <a:rPr lang="en-US" dirty="0">
                <a:solidFill>
                  <a:schemeClr val="tx2">
                    <a:lumMod val="75000"/>
                  </a:schemeClr>
                </a:solidFill>
              </a:rPr>
              <a:t>Emergency 911 </a:t>
            </a:r>
            <a:r>
              <a:rPr lang="en-US" dirty="0" smtClean="0">
                <a:solidFill>
                  <a:schemeClr val="tx2">
                    <a:lumMod val="75000"/>
                  </a:schemeClr>
                </a:solidFill>
              </a:rPr>
              <a:t>Calls</a:t>
            </a:r>
          </a:p>
          <a:p>
            <a:r>
              <a:rPr lang="en-US" dirty="0">
                <a:solidFill>
                  <a:schemeClr val="tx2">
                    <a:lumMod val="75000"/>
                  </a:schemeClr>
                </a:solidFill>
              </a:rPr>
              <a:t>Montgomery County, PA</a:t>
            </a:r>
          </a:p>
          <a:p>
            <a:endParaRPr lang="en-US" dirty="0">
              <a:solidFill>
                <a:schemeClr val="tx2">
                  <a:lumMod val="75000"/>
                </a:schemeClr>
              </a:solidFill>
            </a:endParaRPr>
          </a:p>
          <a:p>
            <a:endParaRPr lang="en-US" dirty="0"/>
          </a:p>
        </p:txBody>
      </p:sp>
    </p:spTree>
    <p:extLst>
      <p:ext uri="{BB962C8B-B14F-4D97-AF65-F5344CB8AC3E}">
        <p14:creationId xmlns:p14="http://schemas.microsoft.com/office/powerpoint/2010/main" val="337079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1162050"/>
          </a:xfrm>
        </p:spPr>
        <p:txBody>
          <a:bodyPr>
            <a:normAutofit/>
          </a:bodyPr>
          <a:lstStyle/>
          <a:p>
            <a:r>
              <a:rPr lang="en-US" sz="2400" u="sng" dirty="0" smtClean="0">
                <a:solidFill>
                  <a:schemeClr val="tx2">
                    <a:lumMod val="75000"/>
                  </a:schemeClr>
                </a:solidFill>
              </a:rPr>
              <a:t>Generating </a:t>
            </a:r>
            <a:r>
              <a:rPr lang="en-US" sz="2400" u="sng" dirty="0">
                <a:solidFill>
                  <a:schemeClr val="tx2">
                    <a:lumMod val="75000"/>
                  </a:schemeClr>
                </a:solidFill>
              </a:rPr>
              <a:t>H</a:t>
            </a:r>
            <a:r>
              <a:rPr lang="en-US" sz="2400" u="sng" dirty="0" smtClean="0">
                <a:solidFill>
                  <a:schemeClr val="tx2">
                    <a:lumMod val="75000"/>
                  </a:schemeClr>
                </a:solidFill>
              </a:rPr>
              <a:t>eatmaps of calls by Month</a:t>
            </a:r>
            <a:br>
              <a:rPr lang="en-US" sz="2400" u="sng" dirty="0" smtClean="0">
                <a:solidFill>
                  <a:schemeClr val="tx2">
                    <a:lumMod val="75000"/>
                  </a:schemeClr>
                </a:solidFill>
              </a:rPr>
            </a:br>
            <a:endParaRPr lang="en-US" sz="2400" u="sng" dirty="0">
              <a:solidFill>
                <a:schemeClr val="tx2">
                  <a:lumMod val="75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575050" y="1681638"/>
            <a:ext cx="5111750" cy="3035936"/>
          </a:xfrm>
          <a:prstGeom prst="rect">
            <a:avLst/>
          </a:prstGeom>
          <a:noFill/>
          <a:ln>
            <a:noFill/>
          </a:ln>
        </p:spPr>
      </p:pic>
      <p:sp>
        <p:nvSpPr>
          <p:cNvPr id="5" name="Text Placeholder 4"/>
          <p:cNvSpPr>
            <a:spLocks noGrp="1"/>
          </p:cNvSpPr>
          <p:nvPr>
            <p:ph type="body" sz="half" idx="2"/>
          </p:nvPr>
        </p:nvSpPr>
        <p:spPr/>
        <p:txBody>
          <a:bodyPr/>
          <a:lstStyle/>
          <a:p>
            <a:r>
              <a:rPr lang="en-US" sz="2400" b="1" u="sng" dirty="0" smtClean="0">
                <a:solidFill>
                  <a:schemeClr val="tx2">
                    <a:lumMod val="75000"/>
                  </a:schemeClr>
                </a:solidFill>
              </a:rPr>
              <a:t>Analysis</a:t>
            </a:r>
            <a:r>
              <a:rPr lang="en-US" sz="2400" dirty="0" smtClean="0">
                <a:solidFill>
                  <a:schemeClr val="tx2">
                    <a:lumMod val="75000"/>
                  </a:schemeClr>
                </a:solidFill>
              </a:rPr>
              <a:t>: The dark spots indicates most calls, so we can infer that August and December Month had been the peak period for most Emergency calls. Lets further understand the data using Clusters</a:t>
            </a:r>
            <a:r>
              <a:rPr lang="en-US" dirty="0" smtClean="0">
                <a:solidFill>
                  <a:schemeClr val="tx2">
                    <a:lumMod val="75000"/>
                  </a:schemeClr>
                </a:solidFill>
              </a:rPr>
              <a:t>.</a:t>
            </a:r>
          </a:p>
          <a:p>
            <a:endParaRPr lang="en-US" dirty="0">
              <a:solidFill>
                <a:schemeClr val="tx2">
                  <a:lumMod val="75000"/>
                </a:schemeClr>
              </a:solidFill>
            </a:endParaRPr>
          </a:p>
        </p:txBody>
      </p:sp>
    </p:spTree>
    <p:extLst>
      <p:ext uri="{BB962C8B-B14F-4D97-AF65-F5344CB8AC3E}">
        <p14:creationId xmlns:p14="http://schemas.microsoft.com/office/powerpoint/2010/main" val="3785679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305800" cy="1162050"/>
          </a:xfrm>
        </p:spPr>
        <p:txBody>
          <a:bodyPr>
            <a:normAutofit/>
          </a:bodyPr>
          <a:lstStyle/>
          <a:p>
            <a:r>
              <a:rPr lang="en-US" sz="2400" u="sng" dirty="0" smtClean="0">
                <a:solidFill>
                  <a:schemeClr val="tx2">
                    <a:lumMod val="75000"/>
                  </a:schemeClr>
                </a:solidFill>
              </a:rPr>
              <a:t>Generating Cluster Maps of calls by Month</a:t>
            </a:r>
            <a:r>
              <a:rPr lang="en-US" dirty="0" smtClean="0"/>
              <a:t/>
            </a:r>
            <a:br>
              <a:rPr lang="en-US" dirty="0" smtClean="0"/>
            </a:br>
            <a:endParaRPr lang="en-US" dirty="0"/>
          </a:p>
        </p:txBody>
      </p:sp>
      <p:pic>
        <p:nvPicPr>
          <p:cNvPr id="4" name="Content Placeholder 3"/>
          <p:cNvPicPr>
            <a:picLocks noGrp="1"/>
          </p:cNvPicPr>
          <p:nvPr>
            <p:ph idx="1"/>
          </p:nvPr>
        </p:nvPicPr>
        <p:blipFill>
          <a:blip r:embed="rId2"/>
          <a:stretch>
            <a:fillRect/>
          </a:stretch>
        </p:blipFill>
        <p:spPr>
          <a:xfrm>
            <a:off x="3581400" y="1295400"/>
            <a:ext cx="5111750" cy="5211145"/>
          </a:xfrm>
          <a:prstGeom prst="rect">
            <a:avLst/>
          </a:prstGeom>
        </p:spPr>
      </p:pic>
      <p:sp>
        <p:nvSpPr>
          <p:cNvPr id="5" name="Text Placeholder 4"/>
          <p:cNvSpPr>
            <a:spLocks noGrp="1"/>
          </p:cNvSpPr>
          <p:nvPr>
            <p:ph type="body" sz="half" idx="2"/>
          </p:nvPr>
        </p:nvSpPr>
        <p:spPr/>
        <p:txBody>
          <a:bodyPr>
            <a:normAutofit/>
          </a:bodyPr>
          <a:lstStyle/>
          <a:p>
            <a:r>
              <a:rPr lang="en-US" sz="2400" b="1" u="sng" dirty="0" smtClean="0">
                <a:solidFill>
                  <a:schemeClr val="tx2">
                    <a:lumMod val="75000"/>
                  </a:schemeClr>
                </a:solidFill>
              </a:rPr>
              <a:t>Analysis</a:t>
            </a:r>
            <a:r>
              <a:rPr lang="en-US" sz="2400" dirty="0" smtClean="0">
                <a:solidFill>
                  <a:schemeClr val="tx2">
                    <a:lumMod val="75000"/>
                  </a:schemeClr>
                </a:solidFill>
              </a:rPr>
              <a:t>:  In the cluster Map it shows that August and December had been the peak period for the most calls and the time of the week was usually from Friday, Saturday and  Sunday.</a:t>
            </a:r>
            <a:endParaRPr lang="en-US" sz="2400" dirty="0">
              <a:solidFill>
                <a:schemeClr val="tx2">
                  <a:lumMod val="75000"/>
                </a:schemeClr>
              </a:solidFill>
            </a:endParaRPr>
          </a:p>
        </p:txBody>
      </p:sp>
    </p:spTree>
    <p:extLst>
      <p:ext uri="{BB962C8B-B14F-4D97-AF65-F5344CB8AC3E}">
        <p14:creationId xmlns:p14="http://schemas.microsoft.com/office/powerpoint/2010/main" val="419651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2">
                    <a:lumMod val="75000"/>
                  </a:schemeClr>
                </a:solidFill>
              </a:rPr>
              <a:t>Data Information</a:t>
            </a:r>
            <a:endParaRPr lang="en-US" u="sng" dirty="0">
              <a:solidFill>
                <a:schemeClr val="tx2">
                  <a:lumMod val="75000"/>
                </a:schemeClr>
              </a:solidFill>
            </a:endParaRPr>
          </a:p>
        </p:txBody>
      </p:sp>
      <p:sp>
        <p:nvSpPr>
          <p:cNvPr id="3" name="Content Placeholder 2"/>
          <p:cNvSpPr>
            <a:spLocks noGrp="1"/>
          </p:cNvSpPr>
          <p:nvPr>
            <p:ph idx="1"/>
          </p:nvPr>
        </p:nvSpPr>
        <p:spPr/>
        <p:txBody>
          <a:bodyPr/>
          <a:lstStyle/>
          <a:p>
            <a:r>
              <a:rPr lang="en-US" sz="2400" dirty="0" smtClean="0">
                <a:solidFill>
                  <a:schemeClr val="tx2">
                    <a:lumMod val="75000"/>
                  </a:schemeClr>
                </a:solidFill>
              </a:rPr>
              <a:t>The data is taken from Kaggle website and it is about the Emergency 911 Calls made in </a:t>
            </a:r>
            <a:r>
              <a:rPr lang="en-US" sz="2400" dirty="0">
                <a:solidFill>
                  <a:schemeClr val="tx2">
                    <a:lumMod val="75000"/>
                  </a:schemeClr>
                </a:solidFill>
              </a:rPr>
              <a:t>Montgomery County, </a:t>
            </a:r>
            <a:r>
              <a:rPr lang="en-US" sz="2400" dirty="0" smtClean="0">
                <a:solidFill>
                  <a:schemeClr val="tx2">
                    <a:lumMod val="75000"/>
                  </a:schemeClr>
                </a:solidFill>
              </a:rPr>
              <a:t>PA area.</a:t>
            </a:r>
          </a:p>
          <a:p>
            <a:r>
              <a:rPr lang="en-US" sz="2400" dirty="0" smtClean="0">
                <a:solidFill>
                  <a:schemeClr val="tx2">
                    <a:lumMod val="75000"/>
                  </a:schemeClr>
                </a:solidFill>
              </a:rPr>
              <a:t>It is a presentation in of the visualization created by Python Code. Please refer to the Word doc for Python Code references.</a:t>
            </a:r>
          </a:p>
          <a:p>
            <a:r>
              <a:rPr lang="en-US" sz="2400" dirty="0" smtClean="0">
                <a:solidFill>
                  <a:schemeClr val="tx2">
                    <a:lumMod val="75000"/>
                  </a:schemeClr>
                </a:solidFill>
              </a:rPr>
              <a:t>I have used Pandas, Numpy, Matplotlib and Seaborn for the visualization.</a:t>
            </a:r>
            <a:endParaRPr lang="en-US" sz="2400" dirty="0">
              <a:solidFill>
                <a:schemeClr val="tx2">
                  <a:lumMod val="75000"/>
                </a:schemeClr>
              </a:solidFill>
            </a:endParaRPr>
          </a:p>
          <a:p>
            <a:pPr marL="0" indent="0">
              <a:buNone/>
            </a:pPr>
            <a:endParaRPr lang="en-US" dirty="0"/>
          </a:p>
        </p:txBody>
      </p:sp>
    </p:spTree>
    <p:extLst>
      <p:ext uri="{BB962C8B-B14F-4D97-AF65-F5344CB8AC3E}">
        <p14:creationId xmlns:p14="http://schemas.microsoft.com/office/powerpoint/2010/main" val="267813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a:solidFill>
                  <a:schemeClr val="tx2">
                    <a:lumMod val="75000"/>
                  </a:schemeClr>
                </a:solidFill>
              </a:rPr>
              <a:t>Top 5 zipcodes for 911 calls</a:t>
            </a:r>
            <a:r>
              <a:rPr lang="en-US" sz="2400" b="1" u="sng" dirty="0" smtClean="0">
                <a:solidFill>
                  <a:schemeClr val="tx2">
                    <a:lumMod val="75000"/>
                  </a:schemeClr>
                </a:solidFill>
              </a:rPr>
              <a:t> </a:t>
            </a:r>
            <a:endParaRPr lang="en-US" sz="2400" b="1" u="sng" dirty="0">
              <a:solidFill>
                <a:schemeClr val="tx2">
                  <a:lumMod val="75000"/>
                </a:schemeClr>
              </a:solidFill>
            </a:endParaRPr>
          </a:p>
        </p:txBody>
      </p:sp>
      <p:sp>
        <p:nvSpPr>
          <p:cNvPr id="3" name="Content Placeholder 2"/>
          <p:cNvSpPr>
            <a:spLocks noGrp="1"/>
          </p:cNvSpPr>
          <p:nvPr>
            <p:ph idx="1"/>
          </p:nvPr>
        </p:nvSpPr>
        <p:spPr/>
        <p:txBody>
          <a:bodyPr>
            <a:normAutofit/>
          </a:bodyPr>
          <a:lstStyle/>
          <a:p>
            <a:r>
              <a:rPr lang="en-US" sz="2400" dirty="0">
                <a:solidFill>
                  <a:schemeClr val="tx2">
                    <a:lumMod val="75000"/>
                  </a:schemeClr>
                </a:solidFill>
              </a:rPr>
              <a:t>19401.0    6979</a:t>
            </a:r>
          </a:p>
          <a:p>
            <a:r>
              <a:rPr lang="en-US" sz="2400" dirty="0">
                <a:solidFill>
                  <a:schemeClr val="tx2">
                    <a:lumMod val="75000"/>
                  </a:schemeClr>
                </a:solidFill>
              </a:rPr>
              <a:t>19464.0    6643</a:t>
            </a:r>
          </a:p>
          <a:p>
            <a:r>
              <a:rPr lang="en-US" sz="2400" dirty="0">
                <a:solidFill>
                  <a:schemeClr val="tx2">
                    <a:lumMod val="75000"/>
                  </a:schemeClr>
                </a:solidFill>
              </a:rPr>
              <a:t>19403.0    4854</a:t>
            </a:r>
          </a:p>
          <a:p>
            <a:r>
              <a:rPr lang="en-US" sz="2400" dirty="0">
                <a:solidFill>
                  <a:schemeClr val="tx2">
                    <a:lumMod val="75000"/>
                  </a:schemeClr>
                </a:solidFill>
              </a:rPr>
              <a:t>19446.0    4748</a:t>
            </a:r>
          </a:p>
          <a:p>
            <a:r>
              <a:rPr lang="en-US" sz="2400" dirty="0">
                <a:solidFill>
                  <a:schemeClr val="tx2">
                    <a:lumMod val="75000"/>
                  </a:schemeClr>
                </a:solidFill>
              </a:rPr>
              <a:t>19406.0    3174</a:t>
            </a:r>
          </a:p>
          <a:p>
            <a:pPr marL="0" indent="0">
              <a:buNone/>
            </a:pPr>
            <a:r>
              <a:rPr lang="en-US" b="1" u="sng" dirty="0" smtClean="0">
                <a:solidFill>
                  <a:schemeClr val="tx2">
                    <a:lumMod val="75000"/>
                  </a:schemeClr>
                </a:solidFill>
              </a:rPr>
              <a:t>Analysis-</a:t>
            </a:r>
            <a:r>
              <a:rPr lang="en-US" dirty="0" smtClean="0">
                <a:solidFill>
                  <a:schemeClr val="tx2">
                    <a:lumMod val="75000"/>
                  </a:schemeClr>
                </a:solidFill>
              </a:rPr>
              <a:t> </a:t>
            </a:r>
            <a:r>
              <a:rPr lang="en-US" sz="2400" dirty="0" smtClean="0">
                <a:solidFill>
                  <a:schemeClr val="tx2">
                    <a:lumMod val="75000"/>
                  </a:schemeClr>
                </a:solidFill>
              </a:rPr>
              <a:t>Once we know what the TOP 5 zip code areas were maximum emergency call are made we can take adequate measures to reduce it</a:t>
            </a:r>
            <a:endParaRPr lang="en-US" sz="2400" dirty="0">
              <a:solidFill>
                <a:schemeClr val="tx2">
                  <a:lumMod val="75000"/>
                </a:schemeClr>
              </a:solidFill>
            </a:endParaRPr>
          </a:p>
        </p:txBody>
      </p:sp>
    </p:spTree>
    <p:extLst>
      <p:ext uri="{BB962C8B-B14F-4D97-AF65-F5344CB8AC3E}">
        <p14:creationId xmlns:p14="http://schemas.microsoft.com/office/powerpoint/2010/main" val="377770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solidFill>
                  <a:schemeClr val="tx2">
                    <a:lumMod val="75000"/>
                  </a:schemeClr>
                </a:solidFill>
              </a:rPr>
              <a:t>Top </a:t>
            </a:r>
            <a:r>
              <a:rPr lang="en-US" sz="2400" b="1" u="sng" dirty="0">
                <a:solidFill>
                  <a:schemeClr val="tx2">
                    <a:lumMod val="75000"/>
                  </a:schemeClr>
                </a:solidFill>
              </a:rPr>
              <a:t>5 townships </a:t>
            </a:r>
            <a:r>
              <a:rPr lang="en-US" sz="2400" b="1" u="sng" dirty="0" smtClean="0">
                <a:solidFill>
                  <a:schemeClr val="tx2">
                    <a:lumMod val="75000"/>
                  </a:schemeClr>
                </a:solidFill>
              </a:rPr>
              <a:t>for </a:t>
            </a:r>
            <a:r>
              <a:rPr lang="en-US" sz="2400" b="1" u="sng" dirty="0">
                <a:solidFill>
                  <a:schemeClr val="tx2">
                    <a:lumMod val="75000"/>
                  </a:schemeClr>
                </a:solidFill>
              </a:rPr>
              <a:t>911 calls</a:t>
            </a:r>
            <a:r>
              <a:rPr lang="en-US" sz="2400" u="sng" dirty="0">
                <a:solidFill>
                  <a:schemeClr val="tx2">
                    <a:lumMod val="75000"/>
                  </a:schemeClr>
                </a:solidFill>
              </a:rPr>
              <a:t/>
            </a:r>
            <a:br>
              <a:rPr lang="en-US" sz="2400" u="sng" dirty="0">
                <a:solidFill>
                  <a:schemeClr val="tx2">
                    <a:lumMod val="75000"/>
                  </a:schemeClr>
                </a:solidFill>
              </a:rPr>
            </a:br>
            <a:endParaRPr lang="en-US" sz="2400" u="sng" dirty="0">
              <a:solidFill>
                <a:schemeClr val="tx2">
                  <a:lumMod val="75000"/>
                </a:schemeClr>
              </a:solidFill>
            </a:endParaRPr>
          </a:p>
        </p:txBody>
      </p:sp>
      <p:sp>
        <p:nvSpPr>
          <p:cNvPr id="3" name="Content Placeholder 2"/>
          <p:cNvSpPr>
            <a:spLocks noGrp="1"/>
          </p:cNvSpPr>
          <p:nvPr>
            <p:ph idx="1"/>
          </p:nvPr>
        </p:nvSpPr>
        <p:spPr/>
        <p:txBody>
          <a:bodyPr>
            <a:normAutofit/>
          </a:bodyPr>
          <a:lstStyle/>
          <a:p>
            <a:r>
              <a:rPr lang="en-US" sz="2400" dirty="0">
                <a:solidFill>
                  <a:schemeClr val="tx2">
                    <a:lumMod val="75000"/>
                  </a:schemeClr>
                </a:solidFill>
              </a:rPr>
              <a:t>LOWER MERION    8443</a:t>
            </a:r>
          </a:p>
          <a:p>
            <a:r>
              <a:rPr lang="en-US" sz="2400" dirty="0">
                <a:solidFill>
                  <a:schemeClr val="tx2">
                    <a:lumMod val="75000"/>
                  </a:schemeClr>
                </a:solidFill>
              </a:rPr>
              <a:t>ABINGTON        5977</a:t>
            </a:r>
          </a:p>
          <a:p>
            <a:r>
              <a:rPr lang="en-US" sz="2400" dirty="0">
                <a:solidFill>
                  <a:schemeClr val="tx2">
                    <a:lumMod val="75000"/>
                  </a:schemeClr>
                </a:solidFill>
              </a:rPr>
              <a:t>NORRISTOWN      5890</a:t>
            </a:r>
          </a:p>
          <a:p>
            <a:r>
              <a:rPr lang="en-US" sz="2400" dirty="0">
                <a:solidFill>
                  <a:schemeClr val="tx2">
                    <a:lumMod val="75000"/>
                  </a:schemeClr>
                </a:solidFill>
              </a:rPr>
              <a:t>UPPER MERION    5227</a:t>
            </a:r>
          </a:p>
          <a:p>
            <a:r>
              <a:rPr lang="en-US" sz="2400" dirty="0">
                <a:solidFill>
                  <a:schemeClr val="tx2">
                    <a:lumMod val="75000"/>
                  </a:schemeClr>
                </a:solidFill>
              </a:rPr>
              <a:t>CHELTENHAM      4575</a:t>
            </a:r>
          </a:p>
          <a:p>
            <a:pPr marL="0" indent="0">
              <a:buNone/>
            </a:pPr>
            <a:r>
              <a:rPr lang="en-US" b="1" u="sng" dirty="0" smtClean="0">
                <a:solidFill>
                  <a:schemeClr val="tx2">
                    <a:lumMod val="75000"/>
                  </a:schemeClr>
                </a:solidFill>
              </a:rPr>
              <a:t>Analysis- </a:t>
            </a:r>
            <a:r>
              <a:rPr lang="en-US" sz="2400" dirty="0" smtClean="0">
                <a:solidFill>
                  <a:schemeClr val="tx2">
                    <a:lumMod val="75000"/>
                  </a:schemeClr>
                </a:solidFill>
              </a:rPr>
              <a:t>The above data shows top 5 townships along with with count of emergency calls.</a:t>
            </a:r>
            <a:endParaRPr lang="en-US" sz="2400" dirty="0"/>
          </a:p>
        </p:txBody>
      </p:sp>
    </p:spTree>
    <p:extLst>
      <p:ext uri="{BB962C8B-B14F-4D97-AF65-F5344CB8AC3E}">
        <p14:creationId xmlns:p14="http://schemas.microsoft.com/office/powerpoint/2010/main" val="377253964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6629400" cy="1162050"/>
          </a:xfrm>
        </p:spPr>
        <p:txBody>
          <a:bodyPr>
            <a:normAutofit/>
          </a:bodyPr>
          <a:lstStyle/>
          <a:p>
            <a:r>
              <a:rPr lang="en-US" sz="2400" u="sng" dirty="0" smtClean="0">
                <a:solidFill>
                  <a:schemeClr val="tx2">
                    <a:lumMod val="75000"/>
                  </a:schemeClr>
                </a:solidFill>
              </a:rPr>
              <a:t>911 Emergency Calls Based on Type</a:t>
            </a:r>
            <a:endParaRPr lang="en-US" sz="2400" u="sng" dirty="0">
              <a:solidFill>
                <a:schemeClr val="tx2">
                  <a:lumMod val="75000"/>
                </a:schemeClr>
              </a:solidFill>
            </a:endParaRPr>
          </a:p>
        </p:txBody>
      </p:sp>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US" sz="2400" dirty="0" smtClean="0">
                <a:solidFill>
                  <a:schemeClr val="tx2">
                    <a:lumMod val="75000"/>
                  </a:schemeClr>
                </a:solidFill>
              </a:rPr>
              <a:t>EMS        </a:t>
            </a:r>
            <a:r>
              <a:rPr lang="en-US" sz="2400" dirty="0">
                <a:solidFill>
                  <a:schemeClr val="tx2">
                    <a:lumMod val="75000"/>
                  </a:schemeClr>
                </a:solidFill>
              </a:rPr>
              <a:t>48877</a:t>
            </a:r>
          </a:p>
          <a:p>
            <a:pPr marL="285750" indent="-285750">
              <a:buFont typeface="Arial" panose="020B0604020202020204" pitchFamily="34" charset="0"/>
              <a:buChar char="•"/>
            </a:pPr>
            <a:r>
              <a:rPr lang="en-US" sz="2400" dirty="0">
                <a:solidFill>
                  <a:schemeClr val="tx2">
                    <a:lumMod val="75000"/>
                  </a:schemeClr>
                </a:solidFill>
              </a:rPr>
              <a:t>Traffic    35695</a:t>
            </a:r>
          </a:p>
          <a:p>
            <a:pPr marL="285750" indent="-285750">
              <a:buFont typeface="Arial" panose="020B0604020202020204" pitchFamily="34" charset="0"/>
              <a:buChar char="•"/>
            </a:pPr>
            <a:r>
              <a:rPr lang="en-US" sz="2400" dirty="0">
                <a:solidFill>
                  <a:schemeClr val="tx2">
                    <a:lumMod val="75000"/>
                  </a:schemeClr>
                </a:solidFill>
              </a:rPr>
              <a:t>Fire       </a:t>
            </a:r>
            <a:r>
              <a:rPr lang="en-US" sz="2400" dirty="0" smtClean="0">
                <a:solidFill>
                  <a:schemeClr val="tx2">
                    <a:lumMod val="75000"/>
                  </a:schemeClr>
                </a:solidFill>
              </a:rPr>
              <a:t>14920</a:t>
            </a:r>
          </a:p>
          <a:p>
            <a:pPr marL="285750" indent="-285750">
              <a:buFont typeface="Arial" panose="020B0604020202020204" pitchFamily="34" charset="0"/>
              <a:buChar char="•"/>
            </a:pPr>
            <a:endParaRPr lang="en-US" sz="2400" dirty="0">
              <a:solidFill>
                <a:schemeClr val="tx2">
                  <a:lumMod val="75000"/>
                </a:schemeClr>
              </a:solidFill>
            </a:endParaRPr>
          </a:p>
          <a:p>
            <a:pPr marL="285750" indent="-285750">
              <a:buFont typeface="Arial" panose="020B0604020202020204" pitchFamily="34" charset="0"/>
              <a:buChar char="•"/>
            </a:pPr>
            <a:endParaRPr lang="en-US" sz="2400" dirty="0">
              <a:solidFill>
                <a:schemeClr val="tx2">
                  <a:lumMod val="75000"/>
                </a:schemeClr>
              </a:solidFill>
            </a:endParaRPr>
          </a:p>
          <a:p>
            <a:pPr marL="285750" indent="-285750">
              <a:buFont typeface="Arial" panose="020B0604020202020204" pitchFamily="34" charset="0"/>
              <a:buChar char="•"/>
            </a:pPr>
            <a:r>
              <a:rPr lang="en-US" sz="2400" b="1" u="sng" dirty="0" smtClean="0">
                <a:solidFill>
                  <a:schemeClr val="tx2">
                    <a:lumMod val="75000"/>
                  </a:schemeClr>
                </a:solidFill>
              </a:rPr>
              <a:t>Analysis-</a:t>
            </a:r>
            <a:r>
              <a:rPr lang="en-US" sz="2400" dirty="0" smtClean="0">
                <a:solidFill>
                  <a:schemeClr val="tx2">
                    <a:lumMod val="75000"/>
                  </a:schemeClr>
                </a:solidFill>
              </a:rPr>
              <a:t> EMS is the Reason for which maximum emergency 911 calls are made</a:t>
            </a:r>
            <a:endParaRPr lang="en-US" sz="2400" dirty="0">
              <a:solidFill>
                <a:schemeClr val="tx2">
                  <a:lumMod val="75000"/>
                </a:schemeClr>
              </a:solidFill>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6200" y="1905000"/>
            <a:ext cx="4869602" cy="4092295"/>
          </a:xfrm>
          <a:prstGeom prst="rect">
            <a:avLst/>
          </a:prstGeom>
          <a:noFill/>
          <a:ln>
            <a:noFill/>
          </a:ln>
        </p:spPr>
      </p:pic>
    </p:spTree>
    <p:extLst>
      <p:ext uri="{BB962C8B-B14F-4D97-AF65-F5344CB8AC3E}">
        <p14:creationId xmlns:p14="http://schemas.microsoft.com/office/powerpoint/2010/main" val="47757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1371600"/>
          </a:xfrm>
        </p:spPr>
        <p:txBody>
          <a:bodyPr>
            <a:noAutofit/>
          </a:bodyPr>
          <a:lstStyle/>
          <a:p>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400" u="sng" dirty="0">
                <a:solidFill>
                  <a:schemeClr val="tx2">
                    <a:lumMod val="75000"/>
                  </a:schemeClr>
                </a:solidFill>
              </a:rPr>
              <a:t>C</a:t>
            </a:r>
            <a:r>
              <a:rPr lang="en-US" sz="2400" u="sng" dirty="0" smtClean="0">
                <a:solidFill>
                  <a:schemeClr val="tx2">
                    <a:lumMod val="75000"/>
                  </a:schemeClr>
                </a:solidFill>
              </a:rPr>
              <a:t>alls </a:t>
            </a:r>
            <a:r>
              <a:rPr lang="en-US" sz="2400" u="sng" dirty="0">
                <a:solidFill>
                  <a:schemeClr val="tx2">
                    <a:lumMod val="75000"/>
                  </a:schemeClr>
                </a:solidFill>
              </a:rPr>
              <a:t>based on different Reasons depending on Day of the week</a:t>
            </a:r>
            <a:br>
              <a:rPr lang="en-US" sz="2400" u="sng" dirty="0">
                <a:solidFill>
                  <a:schemeClr val="tx2">
                    <a:lumMod val="75000"/>
                  </a:schemeClr>
                </a:solidFill>
              </a:rPr>
            </a:br>
            <a:endParaRPr lang="en-US" sz="2400" u="sng" dirty="0">
              <a:solidFill>
                <a:schemeClr val="tx2">
                  <a:lumMod val="75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886200" y="1676400"/>
            <a:ext cx="4991533" cy="4092295"/>
          </a:xfrm>
          <a:prstGeom prst="rect">
            <a:avLst/>
          </a:prstGeom>
          <a:noFill/>
          <a:ln>
            <a:noFill/>
          </a:ln>
        </p:spPr>
      </p:pic>
      <p:sp>
        <p:nvSpPr>
          <p:cNvPr id="5" name="Text Placeholder 4"/>
          <p:cNvSpPr>
            <a:spLocks noGrp="1"/>
          </p:cNvSpPr>
          <p:nvPr>
            <p:ph type="body" sz="half" idx="2"/>
          </p:nvPr>
        </p:nvSpPr>
        <p:spPr/>
        <p:txBody>
          <a:bodyPr/>
          <a:lstStyle/>
          <a:p>
            <a:r>
              <a:rPr lang="en-US" sz="2400" b="1" u="sng" dirty="0" smtClean="0">
                <a:solidFill>
                  <a:schemeClr val="tx2">
                    <a:lumMod val="75000"/>
                  </a:schemeClr>
                </a:solidFill>
              </a:rPr>
              <a:t>Analysis-</a:t>
            </a:r>
            <a:r>
              <a:rPr lang="en-US" sz="2400" dirty="0" smtClean="0">
                <a:solidFill>
                  <a:schemeClr val="tx2">
                    <a:lumMod val="75000"/>
                  </a:schemeClr>
                </a:solidFill>
              </a:rPr>
              <a:t> Based on the Bar Plot we can see that emergency calls are little less on Sunday. However, it is mostly same on all days of the week</a:t>
            </a:r>
            <a:r>
              <a:rPr lang="en-US" dirty="0" smtClean="0">
                <a:solidFill>
                  <a:schemeClr val="tx2">
                    <a:lumMod val="75000"/>
                  </a:schemeClr>
                </a:solidFill>
              </a:rPr>
              <a:t>.</a:t>
            </a:r>
            <a:endParaRPr lang="en-US" dirty="0">
              <a:solidFill>
                <a:schemeClr val="tx2">
                  <a:lumMod val="75000"/>
                </a:schemeClr>
              </a:solidFill>
            </a:endParaRPr>
          </a:p>
        </p:txBody>
      </p:sp>
    </p:spTree>
    <p:extLst>
      <p:ext uri="{BB962C8B-B14F-4D97-AF65-F5344CB8AC3E}">
        <p14:creationId xmlns:p14="http://schemas.microsoft.com/office/powerpoint/2010/main" val="124622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772400" cy="1162050"/>
          </a:xfrm>
        </p:spPr>
        <p:txBody>
          <a:bodyPr>
            <a:normAutofit/>
          </a:bodyPr>
          <a:lstStyle/>
          <a:p>
            <a:r>
              <a:rPr lang="en-US" sz="2400" u="sng" dirty="0" smtClean="0">
                <a:solidFill>
                  <a:schemeClr val="tx2">
                    <a:lumMod val="75000"/>
                  </a:schemeClr>
                </a:solidFill>
              </a:rPr>
              <a:t>Calls based on different Reasons Monthwise</a:t>
            </a:r>
            <a:r>
              <a:rPr lang="en-US" sz="2400" b="1" dirty="0" smtClean="0">
                <a:solidFill>
                  <a:schemeClr val="tx2">
                    <a:lumMod val="75000"/>
                  </a:schemeClr>
                </a:solidFill>
              </a:rPr>
              <a:t/>
            </a:r>
            <a:br>
              <a:rPr lang="en-US" sz="2400" b="1" dirty="0" smtClean="0">
                <a:solidFill>
                  <a:schemeClr val="tx2">
                    <a:lumMod val="75000"/>
                  </a:schemeClr>
                </a:solidFill>
              </a:rPr>
            </a:br>
            <a:endParaRPr lang="en-US" sz="2400" b="1" dirty="0">
              <a:solidFill>
                <a:schemeClr val="tx2">
                  <a:lumMod val="75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581400" y="2057400"/>
            <a:ext cx="5022016" cy="4160881"/>
          </a:xfrm>
          <a:prstGeom prst="rect">
            <a:avLst/>
          </a:prstGeom>
          <a:noFill/>
          <a:ln>
            <a:noFill/>
          </a:ln>
        </p:spPr>
      </p:pic>
      <p:sp>
        <p:nvSpPr>
          <p:cNvPr id="5" name="Text Placeholder 4"/>
          <p:cNvSpPr>
            <a:spLocks noGrp="1"/>
          </p:cNvSpPr>
          <p:nvPr>
            <p:ph type="body" sz="half" idx="2"/>
          </p:nvPr>
        </p:nvSpPr>
        <p:spPr/>
        <p:txBody>
          <a:bodyPr/>
          <a:lstStyle/>
          <a:p>
            <a:r>
              <a:rPr lang="en-US" sz="2400" b="1" u="sng" dirty="0" smtClean="0">
                <a:solidFill>
                  <a:schemeClr val="tx2">
                    <a:lumMod val="75000"/>
                  </a:schemeClr>
                </a:solidFill>
              </a:rPr>
              <a:t>Analysis-</a:t>
            </a:r>
            <a:r>
              <a:rPr lang="en-US" sz="2400" b="1" dirty="0" smtClean="0">
                <a:solidFill>
                  <a:schemeClr val="tx2">
                    <a:lumMod val="75000"/>
                  </a:schemeClr>
                </a:solidFill>
              </a:rPr>
              <a:t> </a:t>
            </a:r>
            <a:r>
              <a:rPr lang="en-US" sz="2400" dirty="0" smtClean="0">
                <a:solidFill>
                  <a:schemeClr val="tx2">
                    <a:lumMod val="75000"/>
                  </a:schemeClr>
                </a:solidFill>
              </a:rPr>
              <a:t>We can from this plot that the data is missing for Month 9,10,11. We can use line plot to fill in the missing months.</a:t>
            </a:r>
            <a:endParaRPr lang="en-US" sz="2400" dirty="0">
              <a:solidFill>
                <a:schemeClr val="tx2">
                  <a:lumMod val="75000"/>
                </a:schemeClr>
              </a:solidFill>
            </a:endParaRPr>
          </a:p>
        </p:txBody>
      </p:sp>
    </p:spTree>
    <p:extLst>
      <p:ext uri="{BB962C8B-B14F-4D97-AF65-F5344CB8AC3E}">
        <p14:creationId xmlns:p14="http://schemas.microsoft.com/office/powerpoint/2010/main" val="367546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391400" cy="1162050"/>
          </a:xfrm>
        </p:spPr>
        <p:txBody>
          <a:bodyPr>
            <a:normAutofit/>
          </a:bodyPr>
          <a:lstStyle/>
          <a:p>
            <a:r>
              <a:rPr lang="en-US" sz="2400" u="sng" dirty="0">
                <a:solidFill>
                  <a:schemeClr val="tx2">
                    <a:lumMod val="75000"/>
                  </a:schemeClr>
                </a:solidFill>
              </a:rPr>
              <a:t>Generating </a:t>
            </a:r>
            <a:r>
              <a:rPr lang="en-US" sz="2400" u="sng" dirty="0" smtClean="0">
                <a:solidFill>
                  <a:schemeClr val="tx2">
                    <a:lumMod val="75000"/>
                  </a:schemeClr>
                </a:solidFill>
              </a:rPr>
              <a:t>Heatmaps </a:t>
            </a:r>
            <a:r>
              <a:rPr lang="en-US" sz="2400" u="sng" dirty="0">
                <a:solidFill>
                  <a:schemeClr val="tx2">
                    <a:lumMod val="75000"/>
                  </a:schemeClr>
                </a:solidFill>
              </a:rPr>
              <a:t>of calls by </a:t>
            </a:r>
            <a:r>
              <a:rPr lang="en-US" sz="2400" u="sng" dirty="0" smtClean="0">
                <a:solidFill>
                  <a:schemeClr val="tx2">
                    <a:lumMod val="75000"/>
                  </a:schemeClr>
                </a:solidFill>
              </a:rPr>
              <a:t>day </a:t>
            </a:r>
            <a:r>
              <a:rPr lang="en-US" sz="2400" u="sng" dirty="0">
                <a:solidFill>
                  <a:schemeClr val="tx2">
                    <a:lumMod val="75000"/>
                  </a:schemeClr>
                </a:solidFill>
              </a:rPr>
              <a:t>and hour.</a:t>
            </a:r>
            <a:br>
              <a:rPr lang="en-US" sz="2400" u="sng" dirty="0">
                <a:solidFill>
                  <a:schemeClr val="tx2">
                    <a:lumMod val="75000"/>
                  </a:schemeClr>
                </a:solidFill>
              </a:rPr>
            </a:br>
            <a:endParaRPr lang="en-US" sz="2400" u="sng" dirty="0">
              <a:solidFill>
                <a:schemeClr val="tx2">
                  <a:lumMod val="75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575050" y="1674913"/>
            <a:ext cx="5111750" cy="3049387"/>
          </a:xfrm>
          <a:prstGeom prst="rect">
            <a:avLst/>
          </a:prstGeom>
          <a:noFill/>
          <a:ln>
            <a:noFill/>
          </a:ln>
        </p:spPr>
      </p:pic>
      <p:sp>
        <p:nvSpPr>
          <p:cNvPr id="5" name="Text Placeholder 4"/>
          <p:cNvSpPr>
            <a:spLocks noGrp="1"/>
          </p:cNvSpPr>
          <p:nvPr>
            <p:ph type="body" sz="half" idx="2"/>
          </p:nvPr>
        </p:nvSpPr>
        <p:spPr/>
        <p:txBody>
          <a:bodyPr>
            <a:normAutofit/>
          </a:bodyPr>
          <a:lstStyle/>
          <a:p>
            <a:r>
              <a:rPr lang="en-US" sz="2400" b="1" u="sng" dirty="0" smtClean="0">
                <a:solidFill>
                  <a:schemeClr val="tx2">
                    <a:lumMod val="75000"/>
                  </a:schemeClr>
                </a:solidFill>
              </a:rPr>
              <a:t>Analysis</a:t>
            </a:r>
            <a:r>
              <a:rPr lang="en-US" sz="2400" dirty="0" smtClean="0">
                <a:solidFill>
                  <a:schemeClr val="tx2">
                    <a:lumMod val="75000"/>
                  </a:schemeClr>
                </a:solidFill>
              </a:rPr>
              <a:t>: From the Heat Map we can see that the maximum emergency Calls have happened around 12:00AM to 6:00AM. Let us further create a Cluster Map to Analyze the data more.</a:t>
            </a:r>
            <a:endParaRPr lang="en-US" sz="2400" dirty="0">
              <a:solidFill>
                <a:schemeClr val="tx2">
                  <a:lumMod val="75000"/>
                </a:schemeClr>
              </a:solidFill>
            </a:endParaRPr>
          </a:p>
        </p:txBody>
      </p:sp>
    </p:spTree>
    <p:extLst>
      <p:ext uri="{BB962C8B-B14F-4D97-AF65-F5344CB8AC3E}">
        <p14:creationId xmlns:p14="http://schemas.microsoft.com/office/powerpoint/2010/main" val="113482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1162050"/>
          </a:xfrm>
        </p:spPr>
        <p:txBody>
          <a:bodyPr>
            <a:normAutofit/>
          </a:bodyPr>
          <a:lstStyle/>
          <a:p>
            <a:r>
              <a:rPr lang="en-US" sz="2400" u="sng" dirty="0" smtClean="0">
                <a:solidFill>
                  <a:schemeClr val="tx2">
                    <a:lumMod val="75000"/>
                  </a:schemeClr>
                </a:solidFill>
              </a:rPr>
              <a:t>Generating Cluster Map of calls by day and hour.</a:t>
            </a:r>
            <a:r>
              <a:rPr lang="en-US" u="sng" dirty="0" smtClean="0">
                <a:solidFill>
                  <a:schemeClr val="tx2">
                    <a:lumMod val="75000"/>
                  </a:schemeClr>
                </a:solidFill>
              </a:rPr>
              <a:t/>
            </a:r>
            <a:br>
              <a:rPr lang="en-US" u="sng" dirty="0" smtClean="0">
                <a:solidFill>
                  <a:schemeClr val="tx2">
                    <a:lumMod val="75000"/>
                  </a:schemeClr>
                </a:solidFill>
              </a:rPr>
            </a:br>
            <a:endParaRPr lang="en-US" u="sng" dirty="0">
              <a:solidFill>
                <a:schemeClr val="tx2">
                  <a:lumMod val="75000"/>
                </a:schemeClr>
              </a:solidFill>
            </a:endParaRPr>
          </a:p>
        </p:txBody>
      </p:sp>
      <p:pic>
        <p:nvPicPr>
          <p:cNvPr id="4" name="Content Placeholder 3"/>
          <p:cNvPicPr>
            <a:picLocks noGrp="1"/>
          </p:cNvPicPr>
          <p:nvPr>
            <p:ph idx="1"/>
          </p:nvPr>
        </p:nvPicPr>
        <p:blipFill>
          <a:blip r:embed="rId2"/>
          <a:stretch>
            <a:fillRect/>
          </a:stretch>
        </p:blipFill>
        <p:spPr>
          <a:xfrm>
            <a:off x="3575050" y="1887217"/>
            <a:ext cx="5111750" cy="2624779"/>
          </a:xfrm>
          <a:prstGeom prst="rect">
            <a:avLst/>
          </a:prstGeom>
        </p:spPr>
      </p:pic>
      <p:sp>
        <p:nvSpPr>
          <p:cNvPr id="5" name="Text Placeholder 4"/>
          <p:cNvSpPr>
            <a:spLocks noGrp="1"/>
          </p:cNvSpPr>
          <p:nvPr>
            <p:ph type="body" sz="half" idx="2"/>
          </p:nvPr>
        </p:nvSpPr>
        <p:spPr/>
        <p:txBody>
          <a:bodyPr>
            <a:normAutofit/>
          </a:bodyPr>
          <a:lstStyle/>
          <a:p>
            <a:r>
              <a:rPr lang="en-US" sz="2400" b="1" u="sng" dirty="0" smtClean="0">
                <a:solidFill>
                  <a:schemeClr val="tx2">
                    <a:lumMod val="75000"/>
                  </a:schemeClr>
                </a:solidFill>
              </a:rPr>
              <a:t>Analysis-</a:t>
            </a:r>
            <a:r>
              <a:rPr lang="en-US" sz="2400" dirty="0" smtClean="0">
                <a:solidFill>
                  <a:schemeClr val="tx2">
                    <a:lumMod val="75000"/>
                  </a:schemeClr>
                </a:solidFill>
              </a:rPr>
              <a:t> Here we can see that the maximum Emergency 911 calls have been made between 11:00pm to 6:00AM period. So, 911 officials have to be pretty alert at that time to help people the most.</a:t>
            </a:r>
            <a:endParaRPr lang="en-US" sz="2400" dirty="0">
              <a:solidFill>
                <a:schemeClr val="tx2">
                  <a:lumMod val="75000"/>
                </a:schemeClr>
              </a:solidFill>
            </a:endParaRPr>
          </a:p>
        </p:txBody>
      </p:sp>
    </p:spTree>
    <p:extLst>
      <p:ext uri="{BB962C8B-B14F-4D97-AF65-F5344CB8AC3E}">
        <p14:creationId xmlns:p14="http://schemas.microsoft.com/office/powerpoint/2010/main" val="1947395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129</TotalTime>
  <Words>414</Words>
  <Application>Microsoft Office PowerPoint</Application>
  <PresentationFormat>On-screen Show (4:3)</PresentationFormat>
  <Paragraphs>40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 By Punam Shaw</vt:lpstr>
      <vt:lpstr>Data Information</vt:lpstr>
      <vt:lpstr>Top 5 zipcodes for 911 calls </vt:lpstr>
      <vt:lpstr>Top 5 townships for 911 calls </vt:lpstr>
      <vt:lpstr>911 Emergency Calls Based on Type</vt:lpstr>
      <vt:lpstr>             Calls based on different Reasons depending on Day of the week </vt:lpstr>
      <vt:lpstr>Calls based on different Reasons Monthwise </vt:lpstr>
      <vt:lpstr>Generating Heatmaps of calls by day and hour. </vt:lpstr>
      <vt:lpstr>Generating Cluster Map of calls by day and hour. </vt:lpstr>
      <vt:lpstr>Generating Heatmaps of calls by Month </vt:lpstr>
      <vt:lpstr>Generating Cluster Maps of calls by Month </vt:lpstr>
    </vt:vector>
  </TitlesOfParts>
  <Company>Mitchell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Punam Shaw</dc:creator>
  <cp:lastModifiedBy>Punam Shaw</cp:lastModifiedBy>
  <cp:revision>8</cp:revision>
  <dcterms:created xsi:type="dcterms:W3CDTF">2017-06-02T17:05:57Z</dcterms:created>
  <dcterms:modified xsi:type="dcterms:W3CDTF">2017-06-03T20:09:36Z</dcterms:modified>
</cp:coreProperties>
</file>