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6.xml" ContentType="application/vnd.openxmlformats-officedocument.themeOverride+xml"/>
  <Override PartName="/ppt/notesSlides/notesSlide1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7.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8.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4"/>
    <p:sldMasterId id="2147483660" r:id="rId5"/>
    <p:sldMasterId id="2147483670" r:id="rId6"/>
    <p:sldMasterId id="2147483680" r:id="rId7"/>
    <p:sldMasterId id="2147483690" r:id="rId8"/>
    <p:sldMasterId id="2147483700" r:id="rId9"/>
  </p:sldMasterIdLst>
  <p:notesMasterIdLst>
    <p:notesMasterId r:id="rId31"/>
  </p:notesMasterIdLst>
  <p:sldIdLst>
    <p:sldId id="256" r:id="rId10"/>
    <p:sldId id="283" r:id="rId11"/>
    <p:sldId id="290" r:id="rId12"/>
    <p:sldId id="291" r:id="rId13"/>
    <p:sldId id="292" r:id="rId14"/>
    <p:sldId id="293" r:id="rId15"/>
    <p:sldId id="294" r:id="rId16"/>
    <p:sldId id="296" r:id="rId17"/>
    <p:sldId id="295" r:id="rId18"/>
    <p:sldId id="298" r:id="rId19"/>
    <p:sldId id="304" r:id="rId20"/>
    <p:sldId id="303" r:id="rId21"/>
    <p:sldId id="297" r:id="rId22"/>
    <p:sldId id="299" r:id="rId23"/>
    <p:sldId id="305" r:id="rId24"/>
    <p:sldId id="306" r:id="rId25"/>
    <p:sldId id="307" r:id="rId26"/>
    <p:sldId id="301" r:id="rId27"/>
    <p:sldId id="302" r:id="rId28"/>
    <p:sldId id="300"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Poitras" initials="EP" lastIdx="1" clrIdx="0">
    <p:extLst>
      <p:ext uri="{19B8F6BF-5375-455C-9EA6-DF929625EA0E}">
        <p15:presenceInfo xmlns:p15="http://schemas.microsoft.com/office/powerpoint/2012/main" userId="bfe468ddf5b6388d" providerId="Windows Live"/>
      </p:ext>
    </p:extLst>
  </p:cmAuthor>
  <p:cmAuthor id="2" name="PUNARVA VYAS" initials="PV" lastIdx="3" clrIdx="1">
    <p:extLst>
      <p:ext uri="{19B8F6BF-5375-455C-9EA6-DF929625EA0E}">
        <p15:presenceInfo xmlns:p15="http://schemas.microsoft.com/office/powerpoint/2012/main" userId="0f14a4c9556d6d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5442"/>
    <a:srgbClr val="6F006F"/>
    <a:srgbClr val="009DE9"/>
    <a:srgbClr val="DF1601"/>
    <a:srgbClr val="398557"/>
    <a:srgbClr val="EE0701"/>
    <a:srgbClr val="017ACD"/>
    <a:srgbClr val="C28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0000" autoAdjust="0"/>
  </p:normalViewPr>
  <p:slideViewPr>
    <p:cSldViewPr snapToGrid="0">
      <p:cViewPr varScale="1">
        <p:scale>
          <a:sx n="60" d="100"/>
          <a:sy n="60" d="100"/>
        </p:scale>
        <p:origin x="739"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NARVA VYAS" userId="0f14a4c9556d6d63" providerId="LiveId" clId="{4D7BD67F-006E-493C-AFEA-175F314219E6}"/>
    <pc:docChg chg="undo custSel modSld sldOrd">
      <pc:chgData name="PUNARVA VYAS" userId="0f14a4c9556d6d63" providerId="LiveId" clId="{4D7BD67F-006E-493C-AFEA-175F314219E6}" dt="2020-12-08T16:13:14.271" v="11749" actId="20577"/>
      <pc:docMkLst>
        <pc:docMk/>
      </pc:docMkLst>
      <pc:sldChg chg="modSp mod">
        <pc:chgData name="PUNARVA VYAS" userId="0f14a4c9556d6d63" providerId="LiveId" clId="{4D7BD67F-006E-493C-AFEA-175F314219E6}" dt="2020-12-08T16:13:14.271" v="11749" actId="20577"/>
        <pc:sldMkLst>
          <pc:docMk/>
          <pc:sldMk cId="623602552" sldId="256"/>
        </pc:sldMkLst>
        <pc:spChg chg="mod">
          <ac:chgData name="PUNARVA VYAS" userId="0f14a4c9556d6d63" providerId="LiveId" clId="{4D7BD67F-006E-493C-AFEA-175F314219E6}" dt="2020-12-08T16:13:14.271" v="11749" actId="20577"/>
          <ac:spMkLst>
            <pc:docMk/>
            <pc:sldMk cId="623602552" sldId="256"/>
            <ac:spMk id="2" creationId="{00000000-0000-0000-0000-000000000000}"/>
          </ac:spMkLst>
        </pc:spChg>
        <pc:spChg chg="mod">
          <ac:chgData name="PUNARVA VYAS" userId="0f14a4c9556d6d63" providerId="LiveId" clId="{4D7BD67F-006E-493C-AFEA-175F314219E6}" dt="2020-12-08T16:10:54.494" v="11657" actId="20577"/>
          <ac:spMkLst>
            <pc:docMk/>
            <pc:sldMk cId="623602552" sldId="256"/>
            <ac:spMk id="4" creationId="{00000000-0000-0000-0000-000000000000}"/>
          </ac:spMkLst>
        </pc:spChg>
      </pc:sldChg>
      <pc:sldChg chg="ord modNotesTx">
        <pc:chgData name="PUNARVA VYAS" userId="0f14a4c9556d6d63" providerId="LiveId" clId="{4D7BD67F-006E-493C-AFEA-175F314219E6}" dt="2020-12-08T15:44:57.432" v="11618"/>
        <pc:sldMkLst>
          <pc:docMk/>
          <pc:sldMk cId="2880578030" sldId="283"/>
        </pc:sldMkLst>
      </pc:sldChg>
      <pc:sldChg chg="modNotesTx">
        <pc:chgData name="PUNARVA VYAS" userId="0f14a4c9556d6d63" providerId="LiveId" clId="{4D7BD67F-006E-493C-AFEA-175F314219E6}" dt="2020-12-05T20:28:24.787" v="1048" actId="20577"/>
        <pc:sldMkLst>
          <pc:docMk/>
          <pc:sldMk cId="4133939177" sldId="290"/>
        </pc:sldMkLst>
      </pc:sldChg>
      <pc:sldChg chg="modSp mod">
        <pc:chgData name="PUNARVA VYAS" userId="0f14a4c9556d6d63" providerId="LiveId" clId="{4D7BD67F-006E-493C-AFEA-175F314219E6}" dt="2020-12-07T08:01:52.989" v="11481" actId="255"/>
        <pc:sldMkLst>
          <pc:docMk/>
          <pc:sldMk cId="510642762" sldId="291"/>
        </pc:sldMkLst>
        <pc:spChg chg="mod">
          <ac:chgData name="PUNARVA VYAS" userId="0f14a4c9556d6d63" providerId="LiveId" clId="{4D7BD67F-006E-493C-AFEA-175F314219E6}" dt="2020-12-07T08:01:52.989" v="11481" actId="255"/>
          <ac:spMkLst>
            <pc:docMk/>
            <pc:sldMk cId="510642762" sldId="291"/>
            <ac:spMk id="8" creationId="{3CEDF7C6-4D44-411A-875C-8FD094864F54}"/>
          </ac:spMkLst>
        </pc:spChg>
      </pc:sldChg>
      <pc:sldChg chg="modNotesTx">
        <pc:chgData name="PUNARVA VYAS" userId="0f14a4c9556d6d63" providerId="LiveId" clId="{4D7BD67F-006E-493C-AFEA-175F314219E6}" dt="2020-12-07T07:58:00.508" v="11480" actId="313"/>
        <pc:sldMkLst>
          <pc:docMk/>
          <pc:sldMk cId="2322272305" sldId="292"/>
        </pc:sldMkLst>
      </pc:sldChg>
      <pc:sldChg chg="modNotesTx">
        <pc:chgData name="PUNARVA VYAS" userId="0f14a4c9556d6d63" providerId="LiveId" clId="{4D7BD67F-006E-493C-AFEA-175F314219E6}" dt="2020-12-07T08:12:57.120" v="11494" actId="20577"/>
        <pc:sldMkLst>
          <pc:docMk/>
          <pc:sldMk cId="15301405" sldId="293"/>
        </pc:sldMkLst>
      </pc:sldChg>
      <pc:sldChg chg="modNotesTx">
        <pc:chgData name="PUNARVA VYAS" userId="0f14a4c9556d6d63" providerId="LiveId" clId="{4D7BD67F-006E-493C-AFEA-175F314219E6}" dt="2020-12-05T23:17:14.086" v="3714" actId="20577"/>
        <pc:sldMkLst>
          <pc:docMk/>
          <pc:sldMk cId="189967304" sldId="294"/>
        </pc:sldMkLst>
      </pc:sldChg>
      <pc:sldChg chg="modNotesTx">
        <pc:chgData name="PUNARVA VYAS" userId="0f14a4c9556d6d63" providerId="LiveId" clId="{4D7BD67F-006E-493C-AFEA-175F314219E6}" dt="2020-12-07T08:14:08.778" v="11501" actId="20577"/>
        <pc:sldMkLst>
          <pc:docMk/>
          <pc:sldMk cId="3060703908" sldId="295"/>
        </pc:sldMkLst>
      </pc:sldChg>
      <pc:sldChg chg="modNotesTx">
        <pc:chgData name="PUNARVA VYAS" userId="0f14a4c9556d6d63" providerId="LiveId" clId="{4D7BD67F-006E-493C-AFEA-175F314219E6}" dt="2020-12-05T23:20:46.043" v="4015" actId="20577"/>
        <pc:sldMkLst>
          <pc:docMk/>
          <pc:sldMk cId="505417400" sldId="296"/>
        </pc:sldMkLst>
      </pc:sldChg>
      <pc:sldChg chg="modNotesTx">
        <pc:chgData name="PUNARVA VYAS" userId="0f14a4c9556d6d63" providerId="LiveId" clId="{4D7BD67F-006E-493C-AFEA-175F314219E6}" dt="2020-12-07T08:17:49.920" v="11541" actId="20577"/>
        <pc:sldMkLst>
          <pc:docMk/>
          <pc:sldMk cId="3533328150" sldId="297"/>
        </pc:sldMkLst>
      </pc:sldChg>
      <pc:sldChg chg="modNotesTx">
        <pc:chgData name="PUNARVA VYAS" userId="0f14a4c9556d6d63" providerId="LiveId" clId="{4D7BD67F-006E-493C-AFEA-175F314219E6}" dt="2020-12-07T08:14:26.315" v="11506" actId="20577"/>
        <pc:sldMkLst>
          <pc:docMk/>
          <pc:sldMk cId="1652321759" sldId="298"/>
        </pc:sldMkLst>
      </pc:sldChg>
      <pc:sldChg chg="modNotesTx">
        <pc:chgData name="PUNARVA VYAS" userId="0f14a4c9556d6d63" providerId="LiveId" clId="{4D7BD67F-006E-493C-AFEA-175F314219E6}" dt="2020-12-07T04:42:33.801" v="9926" actId="20577"/>
        <pc:sldMkLst>
          <pc:docMk/>
          <pc:sldMk cId="261377052" sldId="299"/>
        </pc:sldMkLst>
      </pc:sldChg>
      <pc:sldChg chg="modSp mod modNotesTx">
        <pc:chgData name="PUNARVA VYAS" userId="0f14a4c9556d6d63" providerId="LiveId" clId="{4D7BD67F-006E-493C-AFEA-175F314219E6}" dt="2020-12-07T07:32:59.583" v="11459" actId="20577"/>
        <pc:sldMkLst>
          <pc:docMk/>
          <pc:sldMk cId="1285935267" sldId="300"/>
        </pc:sldMkLst>
        <pc:spChg chg="mod">
          <ac:chgData name="PUNARVA VYAS" userId="0f14a4c9556d6d63" providerId="LiveId" clId="{4D7BD67F-006E-493C-AFEA-175F314219E6}" dt="2020-12-07T07:32:59.583" v="11459" actId="20577"/>
          <ac:spMkLst>
            <pc:docMk/>
            <pc:sldMk cId="1285935267" sldId="300"/>
            <ac:spMk id="5" creationId="{42BC5D58-2214-4920-9D1D-4F6CA0F75245}"/>
          </ac:spMkLst>
        </pc:spChg>
      </pc:sldChg>
      <pc:sldChg chg="modSp mod modNotesTx">
        <pc:chgData name="PUNARVA VYAS" userId="0f14a4c9556d6d63" providerId="LiveId" clId="{4D7BD67F-006E-493C-AFEA-175F314219E6}" dt="2020-12-07T06:42:26.581" v="10660" actId="20577"/>
        <pc:sldMkLst>
          <pc:docMk/>
          <pc:sldMk cId="3459309968" sldId="301"/>
        </pc:sldMkLst>
        <pc:spChg chg="mod">
          <ac:chgData name="PUNARVA VYAS" userId="0f14a4c9556d6d63" providerId="LiveId" clId="{4D7BD67F-006E-493C-AFEA-175F314219E6}" dt="2020-12-07T06:31:47.338" v="10654" actId="20577"/>
          <ac:spMkLst>
            <pc:docMk/>
            <pc:sldMk cId="3459309968" sldId="301"/>
            <ac:spMk id="8" creationId="{3CEDF7C6-4D44-411A-875C-8FD094864F54}"/>
          </ac:spMkLst>
        </pc:spChg>
      </pc:sldChg>
      <pc:sldChg chg="modNotesTx">
        <pc:chgData name="PUNARVA VYAS" userId="0f14a4c9556d6d63" providerId="LiveId" clId="{4D7BD67F-006E-493C-AFEA-175F314219E6}" dt="2020-12-07T07:25:36.603" v="11427" actId="20577"/>
        <pc:sldMkLst>
          <pc:docMk/>
          <pc:sldMk cId="3983742331" sldId="302"/>
        </pc:sldMkLst>
      </pc:sldChg>
      <pc:sldChg chg="modNotesTx">
        <pc:chgData name="PUNARVA VYAS" userId="0f14a4c9556d6d63" providerId="LiveId" clId="{4D7BD67F-006E-493C-AFEA-175F314219E6}" dt="2020-12-08T15:45:54.524" v="11640" actId="20577"/>
        <pc:sldMkLst>
          <pc:docMk/>
          <pc:sldMk cId="2014216324" sldId="303"/>
        </pc:sldMkLst>
      </pc:sldChg>
      <pc:sldChg chg="modNotesTx">
        <pc:chgData name="PUNARVA VYAS" userId="0f14a4c9556d6d63" providerId="LiveId" clId="{4D7BD67F-006E-493C-AFEA-175F314219E6}" dt="2020-12-07T08:16:32.727" v="11509" actId="20577"/>
        <pc:sldMkLst>
          <pc:docMk/>
          <pc:sldMk cId="1819793870" sldId="304"/>
        </pc:sldMkLst>
      </pc:sldChg>
      <pc:sldChg chg="modNotesTx">
        <pc:chgData name="PUNARVA VYAS" userId="0f14a4c9556d6d63" providerId="LiveId" clId="{4D7BD67F-006E-493C-AFEA-175F314219E6}" dt="2020-12-07T08:19:00.151" v="11559" actId="20577"/>
        <pc:sldMkLst>
          <pc:docMk/>
          <pc:sldMk cId="1409863328" sldId="305"/>
        </pc:sldMkLst>
      </pc:sldChg>
      <pc:sldChg chg="modNotesTx">
        <pc:chgData name="PUNARVA VYAS" userId="0f14a4c9556d6d63" providerId="LiveId" clId="{4D7BD67F-006E-493C-AFEA-175F314219E6}" dt="2020-12-07T08:19:09.930" v="11585" actId="20577"/>
        <pc:sldMkLst>
          <pc:docMk/>
          <pc:sldMk cId="1315532818" sldId="306"/>
        </pc:sldMkLst>
      </pc:sldChg>
      <pc:sldChg chg="modNotesTx">
        <pc:chgData name="PUNARVA VYAS" userId="0f14a4c9556d6d63" providerId="LiveId" clId="{4D7BD67F-006E-493C-AFEA-175F314219E6}" dt="2020-12-07T08:19:24.967" v="11616" actId="20577"/>
        <pc:sldMkLst>
          <pc:docMk/>
          <pc:sldMk cId="3417074735" sldId="30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Recall</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cat>
            <c:multiLvlStrRef>
              <c:f>Sheet1!$A$1:$F$2</c:f>
              <c:multiLvlStrCache>
                <c:ptCount val="6"/>
                <c:lvl>
                  <c:pt idx="0">
                    <c:v>Uni-Gram</c:v>
                  </c:pt>
                  <c:pt idx="1">
                    <c:v>Bi-Gram</c:v>
                  </c:pt>
                  <c:pt idx="2">
                    <c:v>Tri-Gram</c:v>
                  </c:pt>
                  <c:pt idx="3">
                    <c:v>Uni-Gram</c:v>
                  </c:pt>
                  <c:pt idx="4">
                    <c:v>Bi-Gram</c:v>
                  </c:pt>
                  <c:pt idx="5">
                    <c:v>Tri-Gram</c:v>
                  </c:pt>
                </c:lvl>
                <c:lvl>
                  <c:pt idx="0">
                    <c:v>Character</c:v>
                  </c:pt>
                  <c:pt idx="3">
                    <c:v>Semantic</c:v>
                  </c:pt>
                </c:lvl>
              </c:multiLvlStrCache>
            </c:multiLvlStrRef>
          </c:cat>
          <c:val>
            <c:numRef>
              <c:f>Sheet1!$A$3:$F$3</c:f>
              <c:numCache>
                <c:formatCode>General</c:formatCode>
                <c:ptCount val="6"/>
                <c:pt idx="0">
                  <c:v>0.5</c:v>
                </c:pt>
                <c:pt idx="1">
                  <c:v>0.49</c:v>
                </c:pt>
                <c:pt idx="2">
                  <c:v>0.5</c:v>
                </c:pt>
                <c:pt idx="3">
                  <c:v>0.48</c:v>
                </c:pt>
                <c:pt idx="4">
                  <c:v>0.51</c:v>
                </c:pt>
                <c:pt idx="5">
                  <c:v>0.55000000000000004</c:v>
                </c:pt>
              </c:numCache>
            </c:numRef>
          </c:val>
          <c:extLst>
            <c:ext xmlns:c16="http://schemas.microsoft.com/office/drawing/2014/chart" uri="{C3380CC4-5D6E-409C-BE32-E72D297353CC}">
              <c16:uniqueId val="{00000000-2B96-4786-B3EA-B4C7616DB592}"/>
            </c:ext>
          </c:extLst>
        </c:ser>
        <c:dLbls>
          <c:showLegendKey val="0"/>
          <c:showVal val="0"/>
          <c:showCatName val="0"/>
          <c:showSerName val="0"/>
          <c:showPercent val="0"/>
          <c:showBubbleSize val="0"/>
        </c:dLbls>
        <c:gapWidth val="75"/>
        <c:overlap val="-25"/>
        <c:axId val="1020660992"/>
        <c:axId val="1026513072"/>
      </c:barChart>
      <c:catAx>
        <c:axId val="102066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26513072"/>
        <c:crosses val="autoZero"/>
        <c:auto val="1"/>
        <c:lblAlgn val="ctr"/>
        <c:lblOffset val="100"/>
        <c:noMultiLvlLbl val="0"/>
      </c:catAx>
      <c:valAx>
        <c:axId val="1026513072"/>
        <c:scaling>
          <c:orientation val="minMax"/>
          <c:max val="0.75000000000000011"/>
          <c:min val="0.25"/>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2066099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TTests!$R$2:$R$201</c:f>
              <c:numCache>
                <c:formatCode>General</c:formatCode>
                <c:ptCount val="200"/>
                <c:pt idx="0">
                  <c:v>-0.29173551128848596</c:v>
                </c:pt>
                <c:pt idx="1">
                  <c:v>0.14192039368125986</c:v>
                </c:pt>
                <c:pt idx="2">
                  <c:v>-0.11573659161599004</c:v>
                </c:pt>
                <c:pt idx="3">
                  <c:v>-0.16854967254966813</c:v>
                </c:pt>
                <c:pt idx="4">
                  <c:v>6.8471339911400086E-2</c:v>
                </c:pt>
                <c:pt idx="5">
                  <c:v>-0.21206346910698293</c:v>
                </c:pt>
                <c:pt idx="6">
                  <c:v>0.15055433385787009</c:v>
                </c:pt>
                <c:pt idx="7">
                  <c:v>7.9673197549020136E-2</c:v>
                </c:pt>
                <c:pt idx="8">
                  <c:v>-0.23453170917640498</c:v>
                </c:pt>
                <c:pt idx="9">
                  <c:v>1.5159610840419946E-2</c:v>
                </c:pt>
                <c:pt idx="10">
                  <c:v>-0.18726654321401692</c:v>
                </c:pt>
                <c:pt idx="11">
                  <c:v>-4.7356529827770055E-2</c:v>
                </c:pt>
                <c:pt idx="12">
                  <c:v>-6.0075683989859963E-2</c:v>
                </c:pt>
                <c:pt idx="13">
                  <c:v>-4.8666976460229883E-2</c:v>
                </c:pt>
                <c:pt idx="14">
                  <c:v>-1.4570260086388953E-2</c:v>
                </c:pt>
                <c:pt idx="15">
                  <c:v>-0.10038772204867996</c:v>
                </c:pt>
                <c:pt idx="16">
                  <c:v>-0.21907151806948999</c:v>
                </c:pt>
                <c:pt idx="17">
                  <c:v>0.11005233050067997</c:v>
                </c:pt>
                <c:pt idx="18">
                  <c:v>-0.18867005420762006</c:v>
                </c:pt>
                <c:pt idx="19">
                  <c:v>-0.26688910400871002</c:v>
                </c:pt>
                <c:pt idx="20">
                  <c:v>-0.24065210130370995</c:v>
                </c:pt>
                <c:pt idx="21">
                  <c:v>-0.12044839239551997</c:v>
                </c:pt>
                <c:pt idx="22">
                  <c:v>0.41046338989367204</c:v>
                </c:pt>
                <c:pt idx="23">
                  <c:v>2.1819505890939839E-2</c:v>
                </c:pt>
                <c:pt idx="24">
                  <c:v>-0.28567183259707396</c:v>
                </c:pt>
                <c:pt idx="25">
                  <c:v>-8.7144735530529926E-2</c:v>
                </c:pt>
                <c:pt idx="26">
                  <c:v>-0.22148212559101998</c:v>
                </c:pt>
                <c:pt idx="27">
                  <c:v>-0.25945091228962003</c:v>
                </c:pt>
                <c:pt idx="28">
                  <c:v>-6.2021610960349971E-2</c:v>
                </c:pt>
                <c:pt idx="29">
                  <c:v>-9.416914664269993E-2</c:v>
                </c:pt>
                <c:pt idx="30">
                  <c:v>0.11720308342027996</c:v>
                </c:pt>
                <c:pt idx="31">
                  <c:v>-4.4068206210090111E-2</c:v>
                </c:pt>
                <c:pt idx="32">
                  <c:v>-0.15654402331728989</c:v>
                </c:pt>
                <c:pt idx="33">
                  <c:v>-0.15829461967506986</c:v>
                </c:pt>
                <c:pt idx="34">
                  <c:v>-1.5600539945370029E-2</c:v>
                </c:pt>
                <c:pt idx="35">
                  <c:v>-4.1892863979816064E-2</c:v>
                </c:pt>
                <c:pt idx="36">
                  <c:v>-0.63855659606093906</c:v>
                </c:pt>
                <c:pt idx="37">
                  <c:v>3.6482848879200169E-3</c:v>
                </c:pt>
                <c:pt idx="38">
                  <c:v>-1.22567267742002E-3</c:v>
                </c:pt>
                <c:pt idx="39">
                  <c:v>-3.9626522859860014E-2</c:v>
                </c:pt>
                <c:pt idx="40">
                  <c:v>-0.17344139248199997</c:v>
                </c:pt>
                <c:pt idx="41">
                  <c:v>-9.268105703819296E-2</c:v>
                </c:pt>
                <c:pt idx="42">
                  <c:v>0.12091916948965509</c:v>
                </c:pt>
                <c:pt idx="43">
                  <c:v>-5.2881485032959974E-2</c:v>
                </c:pt>
                <c:pt idx="44">
                  <c:v>-0.10582697948398989</c:v>
                </c:pt>
                <c:pt idx="45">
                  <c:v>-0.19357040610699094</c:v>
                </c:pt>
                <c:pt idx="46">
                  <c:v>-0.11606928912644987</c:v>
                </c:pt>
                <c:pt idx="47">
                  <c:v>7.5554144936590961E-2</c:v>
                </c:pt>
                <c:pt idx="48">
                  <c:v>-0.14320598375125004</c:v>
                </c:pt>
                <c:pt idx="49">
                  <c:v>2.7243206117719909E-2</c:v>
                </c:pt>
                <c:pt idx="50">
                  <c:v>-1.1987985457910133E-2</c:v>
                </c:pt>
                <c:pt idx="51">
                  <c:v>4.3130995728829946E-2</c:v>
                </c:pt>
                <c:pt idx="52">
                  <c:v>-9.9526926293930007E-2</c:v>
                </c:pt>
                <c:pt idx="53">
                  <c:v>0.13964050645898696</c:v>
                </c:pt>
                <c:pt idx="54">
                  <c:v>5.6412833019169994E-2</c:v>
                </c:pt>
                <c:pt idx="55">
                  <c:v>-0.18292657670636991</c:v>
                </c:pt>
                <c:pt idx="56">
                  <c:v>-5.7165524423540059E-2</c:v>
                </c:pt>
                <c:pt idx="57">
                  <c:v>-1.4901335224000167E-3</c:v>
                </c:pt>
                <c:pt idx="58">
                  <c:v>-0.229170665871268</c:v>
                </c:pt>
                <c:pt idx="59">
                  <c:v>-0.20886473517079995</c:v>
                </c:pt>
                <c:pt idx="60">
                  <c:v>-9.249650349649996E-2</c:v>
                </c:pt>
                <c:pt idx="61">
                  <c:v>5.0896269241150982E-2</c:v>
                </c:pt>
                <c:pt idx="62">
                  <c:v>-0.22926050593994807</c:v>
                </c:pt>
                <c:pt idx="63">
                  <c:v>-9.3390697378500143E-2</c:v>
                </c:pt>
                <c:pt idx="64">
                  <c:v>-5.9848361716249965E-2</c:v>
                </c:pt>
                <c:pt idx="65">
                  <c:v>2.7303776890730047E-2</c:v>
                </c:pt>
                <c:pt idx="66">
                  <c:v>-9.7508331817370175E-2</c:v>
                </c:pt>
                <c:pt idx="67">
                  <c:v>-0.17668146202456203</c:v>
                </c:pt>
                <c:pt idx="68">
                  <c:v>-6.8065892092789904E-2</c:v>
                </c:pt>
                <c:pt idx="69">
                  <c:v>-4.311954531272999E-2</c:v>
                </c:pt>
                <c:pt idx="70">
                  <c:v>-0.32463231623329902</c:v>
                </c:pt>
                <c:pt idx="71">
                  <c:v>-0.27644014532476002</c:v>
                </c:pt>
                <c:pt idx="72">
                  <c:v>-0.31404130446824108</c:v>
                </c:pt>
                <c:pt idx="73">
                  <c:v>-0.24185576234913309</c:v>
                </c:pt>
                <c:pt idx="74">
                  <c:v>-0.20630123487537011</c:v>
                </c:pt>
                <c:pt idx="75">
                  <c:v>7.2115367440199751E-3</c:v>
                </c:pt>
                <c:pt idx="76">
                  <c:v>-0.22332624364881992</c:v>
                </c:pt>
                <c:pt idx="77">
                  <c:v>-9.4444898285629852E-2</c:v>
                </c:pt>
                <c:pt idx="78">
                  <c:v>-0.14173638198243999</c:v>
                </c:pt>
                <c:pt idx="79">
                  <c:v>-0.13992825232714612</c:v>
                </c:pt>
                <c:pt idx="80">
                  <c:v>-0.17969182741989909</c:v>
                </c:pt>
                <c:pt idx="81">
                  <c:v>5.7571166928309991E-2</c:v>
                </c:pt>
                <c:pt idx="82">
                  <c:v>-0.16391793857914005</c:v>
                </c:pt>
                <c:pt idx="83">
                  <c:v>2.466911464009014E-2</c:v>
                </c:pt>
                <c:pt idx="84">
                  <c:v>-0.35590441715147003</c:v>
                </c:pt>
                <c:pt idx="85">
                  <c:v>-0.43387750974514794</c:v>
                </c:pt>
                <c:pt idx="86">
                  <c:v>-0.24819865039267197</c:v>
                </c:pt>
                <c:pt idx="87">
                  <c:v>-0.32820313107944998</c:v>
                </c:pt>
                <c:pt idx="88">
                  <c:v>-0.21421548640193599</c:v>
                </c:pt>
                <c:pt idx="89">
                  <c:v>7.5963277459220047E-2</c:v>
                </c:pt>
                <c:pt idx="90">
                  <c:v>0.15158356852492405</c:v>
                </c:pt>
                <c:pt idx="91">
                  <c:v>7.5461258477240056E-2</c:v>
                </c:pt>
                <c:pt idx="92">
                  <c:v>0.145161550090113</c:v>
                </c:pt>
                <c:pt idx="93">
                  <c:v>0.17703316739449793</c:v>
                </c:pt>
                <c:pt idx="94">
                  <c:v>-2.8832953805149941E-2</c:v>
                </c:pt>
                <c:pt idx="95">
                  <c:v>-0.10785734305674</c:v>
                </c:pt>
                <c:pt idx="96">
                  <c:v>-0.15736005364728012</c:v>
                </c:pt>
                <c:pt idx="97">
                  <c:v>-0.22425610900449011</c:v>
                </c:pt>
                <c:pt idx="98">
                  <c:v>-0.24546221765087495</c:v>
                </c:pt>
                <c:pt idx="99">
                  <c:v>-0.12062096792096</c:v>
                </c:pt>
                <c:pt idx="100">
                  <c:v>-0.27193787145457116</c:v>
                </c:pt>
                <c:pt idx="101">
                  <c:v>-0.14473191641426308</c:v>
                </c:pt>
                <c:pt idx="102">
                  <c:v>-5.2045815039398757E-3</c:v>
                </c:pt>
                <c:pt idx="103">
                  <c:v>-0.16429151885577786</c:v>
                </c:pt>
                <c:pt idx="104">
                  <c:v>-6.2689199896093895E-2</c:v>
                </c:pt>
                <c:pt idx="105">
                  <c:v>7.2342187960940052E-2</c:v>
                </c:pt>
                <c:pt idx="106">
                  <c:v>0.27453770171579994</c:v>
                </c:pt>
                <c:pt idx="107">
                  <c:v>-0.10512483789501503</c:v>
                </c:pt>
                <c:pt idx="108">
                  <c:v>-0.14160089356363992</c:v>
                </c:pt>
                <c:pt idx="109">
                  <c:v>3.3729183399459961E-2</c:v>
                </c:pt>
                <c:pt idx="110">
                  <c:v>6.9836152711610033E-2</c:v>
                </c:pt>
                <c:pt idx="111">
                  <c:v>3.1724723897650131E-2</c:v>
                </c:pt>
                <c:pt idx="112">
                  <c:v>5.2569809138228063E-2</c:v>
                </c:pt>
                <c:pt idx="113">
                  <c:v>-0.18286990118123292</c:v>
                </c:pt>
                <c:pt idx="114">
                  <c:v>-0.18870171765835997</c:v>
                </c:pt>
                <c:pt idx="115">
                  <c:v>2.8500263757399891E-2</c:v>
                </c:pt>
                <c:pt idx="116">
                  <c:v>0.17119967759182986</c:v>
                </c:pt>
                <c:pt idx="117">
                  <c:v>-0.27256449063425092</c:v>
                </c:pt>
                <c:pt idx="118">
                  <c:v>3.867959825551992E-2</c:v>
                </c:pt>
                <c:pt idx="119">
                  <c:v>-5.6191277046070187E-2</c:v>
                </c:pt>
                <c:pt idx="120">
                  <c:v>-0.10523938223939</c:v>
                </c:pt>
                <c:pt idx="121">
                  <c:v>-8.0157090719269908E-2</c:v>
                </c:pt>
                <c:pt idx="122">
                  <c:v>-7.060733863510027E-3</c:v>
                </c:pt>
                <c:pt idx="123">
                  <c:v>-0.33980560587153208</c:v>
                </c:pt>
                <c:pt idx="124">
                  <c:v>-0.31445120660418902</c:v>
                </c:pt>
                <c:pt idx="125">
                  <c:v>-0.15241254737723098</c:v>
                </c:pt>
                <c:pt idx="126">
                  <c:v>-7.6166823891490987E-2</c:v>
                </c:pt>
                <c:pt idx="127">
                  <c:v>-0.15901902394510992</c:v>
                </c:pt>
                <c:pt idx="128">
                  <c:v>9.8675640443339985E-2</c:v>
                </c:pt>
                <c:pt idx="129">
                  <c:v>0.10854293987763985</c:v>
                </c:pt>
                <c:pt idx="130">
                  <c:v>1.674475330871017E-2</c:v>
                </c:pt>
                <c:pt idx="131">
                  <c:v>-9.7697255378837E-2</c:v>
                </c:pt>
                <c:pt idx="132">
                  <c:v>3.7269039412629823E-2</c:v>
                </c:pt>
                <c:pt idx="133">
                  <c:v>-3.0917201156299701E-3</c:v>
                </c:pt>
                <c:pt idx="134">
                  <c:v>4.0985046699330008E-2</c:v>
                </c:pt>
                <c:pt idx="135">
                  <c:v>-0.32620532099478616</c:v>
                </c:pt>
                <c:pt idx="136">
                  <c:v>-0.25009981785888002</c:v>
                </c:pt>
                <c:pt idx="137">
                  <c:v>-0.14288774614489008</c:v>
                </c:pt>
                <c:pt idx="138">
                  <c:v>2.4221705013990125E-2</c:v>
                </c:pt>
                <c:pt idx="139">
                  <c:v>0.21103871637026306</c:v>
                </c:pt>
                <c:pt idx="140">
                  <c:v>-0.11831617410332007</c:v>
                </c:pt>
                <c:pt idx="141">
                  <c:v>-7.0633403154479968E-2</c:v>
                </c:pt>
                <c:pt idx="142">
                  <c:v>-8.7518368571000149E-3</c:v>
                </c:pt>
                <c:pt idx="143">
                  <c:v>0.19455638229926187</c:v>
                </c:pt>
                <c:pt idx="144">
                  <c:v>-0.24298745361392293</c:v>
                </c:pt>
                <c:pt idx="145">
                  <c:v>-0.14637930384564002</c:v>
                </c:pt>
                <c:pt idx="146">
                  <c:v>4.251285930908999E-2</c:v>
                </c:pt>
                <c:pt idx="147">
                  <c:v>0.11306678084295596</c:v>
                </c:pt>
                <c:pt idx="148">
                  <c:v>-0.441411355311356</c:v>
                </c:pt>
                <c:pt idx="149">
                  <c:v>-0.10807174568280997</c:v>
                </c:pt>
                <c:pt idx="150">
                  <c:v>-0.13259895228787988</c:v>
                </c:pt>
                <c:pt idx="151">
                  <c:v>-0.17322730800317987</c:v>
                </c:pt>
                <c:pt idx="152">
                  <c:v>-4.2157327078379936E-2</c:v>
                </c:pt>
                <c:pt idx="153">
                  <c:v>9.0412756925361104E-2</c:v>
                </c:pt>
                <c:pt idx="154">
                  <c:v>3.1887380505670082E-2</c:v>
                </c:pt>
                <c:pt idx="155">
                  <c:v>-0.23183948404798005</c:v>
                </c:pt>
                <c:pt idx="156">
                  <c:v>-5.3791759003519957E-2</c:v>
                </c:pt>
                <c:pt idx="157">
                  <c:v>-0.32929959297326605</c:v>
                </c:pt>
                <c:pt idx="158">
                  <c:v>-0.10496026196025987</c:v>
                </c:pt>
                <c:pt idx="159">
                  <c:v>-2.1718611603140037E-2</c:v>
                </c:pt>
                <c:pt idx="160">
                  <c:v>-0.11437240537240001</c:v>
                </c:pt>
                <c:pt idx="161">
                  <c:v>0.11040225996495989</c:v>
                </c:pt>
                <c:pt idx="162">
                  <c:v>3.3018598616590067E-2</c:v>
                </c:pt>
                <c:pt idx="163">
                  <c:v>-4.4150697996319987E-2</c:v>
                </c:pt>
                <c:pt idx="164">
                  <c:v>-0.31615524594130995</c:v>
                </c:pt>
                <c:pt idx="165">
                  <c:v>0.12960361822952193</c:v>
                </c:pt>
                <c:pt idx="166">
                  <c:v>-4.0296647990019974E-2</c:v>
                </c:pt>
                <c:pt idx="167">
                  <c:v>-8.3646715954309947E-2</c:v>
                </c:pt>
                <c:pt idx="168">
                  <c:v>-0.13958592758269606</c:v>
                </c:pt>
                <c:pt idx="169">
                  <c:v>-0.30645389113809984</c:v>
                </c:pt>
                <c:pt idx="170">
                  <c:v>1.9680853389290043E-2</c:v>
                </c:pt>
                <c:pt idx="171">
                  <c:v>6.3237490737499957E-3</c:v>
                </c:pt>
                <c:pt idx="172">
                  <c:v>-0.24652311735237897</c:v>
                </c:pt>
                <c:pt idx="173">
                  <c:v>-7.4880679683702045E-3</c:v>
                </c:pt>
                <c:pt idx="174">
                  <c:v>-0.14060649530028313</c:v>
                </c:pt>
                <c:pt idx="175">
                  <c:v>-0.24075354803925408</c:v>
                </c:pt>
                <c:pt idx="176">
                  <c:v>-0.20839008344345</c:v>
                </c:pt>
                <c:pt idx="177">
                  <c:v>-0.22000908005624997</c:v>
                </c:pt>
                <c:pt idx="178">
                  <c:v>6.0834551921509883E-2</c:v>
                </c:pt>
                <c:pt idx="179">
                  <c:v>8.9193181361780116E-2</c:v>
                </c:pt>
                <c:pt idx="180">
                  <c:v>-0.22980847303556007</c:v>
                </c:pt>
                <c:pt idx="181">
                  <c:v>8.2653367913769982E-2</c:v>
                </c:pt>
                <c:pt idx="182">
                  <c:v>-0.17254700861586003</c:v>
                </c:pt>
                <c:pt idx="183">
                  <c:v>-0.24601522576673984</c:v>
                </c:pt>
                <c:pt idx="184">
                  <c:v>-0.16235226276336401</c:v>
                </c:pt>
                <c:pt idx="185">
                  <c:v>-3.2559719929919906E-2</c:v>
                </c:pt>
                <c:pt idx="186">
                  <c:v>-1.2087557568290164E-2</c:v>
                </c:pt>
                <c:pt idx="187">
                  <c:v>-0.14887996643879009</c:v>
                </c:pt>
                <c:pt idx="188">
                  <c:v>3.7112344990390067E-2</c:v>
                </c:pt>
                <c:pt idx="189">
                  <c:v>-3.0408830198740189E-2</c:v>
                </c:pt>
                <c:pt idx="190">
                  <c:v>-0.25819251199686</c:v>
                </c:pt>
                <c:pt idx="191">
                  <c:v>-5.3431188263899365E-3</c:v>
                </c:pt>
                <c:pt idx="192">
                  <c:v>3.0030454030459897E-2</c:v>
                </c:pt>
                <c:pt idx="193">
                  <c:v>0.20420287381204405</c:v>
                </c:pt>
                <c:pt idx="194">
                  <c:v>-6.8649589867149974E-2</c:v>
                </c:pt>
                <c:pt idx="195">
                  <c:v>7.0269368380849961E-2</c:v>
                </c:pt>
                <c:pt idx="196">
                  <c:v>-0.12214076974342003</c:v>
                </c:pt>
                <c:pt idx="197">
                  <c:v>-0.46360308783063497</c:v>
                </c:pt>
                <c:pt idx="198">
                  <c:v>-0.1827510656539959</c:v>
                </c:pt>
                <c:pt idx="199">
                  <c:v>-2.9379253834439956E-2</c:v>
                </c:pt>
              </c:numCache>
            </c:numRef>
          </c:yVal>
          <c:smooth val="0"/>
          <c:extLst>
            <c:ext xmlns:c16="http://schemas.microsoft.com/office/drawing/2014/chart" uri="{C3380CC4-5D6E-409C-BE32-E72D297353CC}">
              <c16:uniqueId val="{00000000-2F99-4196-8385-0129E981CF2B}"/>
            </c:ext>
          </c:extLst>
        </c:ser>
        <c:dLbls>
          <c:showLegendKey val="0"/>
          <c:showVal val="0"/>
          <c:showCatName val="0"/>
          <c:showSerName val="0"/>
          <c:showPercent val="0"/>
          <c:showBubbleSize val="0"/>
        </c:dLbls>
        <c:axId val="719701072"/>
        <c:axId val="1346419264"/>
      </c:scatterChart>
      <c:valAx>
        <c:axId val="719701072"/>
        <c:scaling>
          <c:orientation val="minMax"/>
          <c:max val="20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Iteration</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46419264"/>
        <c:crosses val="autoZero"/>
        <c:crossBetween val="midCat"/>
      </c:valAx>
      <c:valAx>
        <c:axId val="1346419264"/>
        <c:scaling>
          <c:orientation val="minMax"/>
          <c:max val="0.8"/>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Difference</a:t>
                </a:r>
                <a:r>
                  <a:rPr lang="en-US" sz="1200" baseline="0">
                    <a:latin typeface="Arial" panose="020B0604020202020204" pitchFamily="34" charset="0"/>
                    <a:cs typeface="Arial" panose="020B0604020202020204" pitchFamily="34" charset="0"/>
                  </a:rPr>
                  <a:t> Score</a:t>
                </a:r>
                <a:endParaRPr lang="en-US" sz="1200">
                  <a:latin typeface="Arial" panose="020B0604020202020204" pitchFamily="34" charset="0"/>
                  <a:cs typeface="Arial" panose="020B0604020202020204" pitchFamily="34"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19701072"/>
        <c:crosses val="autoZero"/>
        <c:crossBetween val="midCat"/>
      </c:valAx>
      <c:spPr>
        <a:noFill/>
        <a:ln w="25400">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dk1">
                  <a:tint val="88500"/>
                </a:schemeClr>
              </a:solidFill>
              <a:ln w="9525">
                <a:solidFill>
                  <a:schemeClr val="dk1">
                    <a:tint val="88500"/>
                  </a:schemeClr>
                </a:solidFill>
              </a:ln>
              <a:effectLst/>
            </c:spPr>
          </c:marker>
          <c:yVal>
            <c:numRef>
              <c:f>TTests!$B$2:$B$201</c:f>
              <c:numCache>
                <c:formatCode>General</c:formatCode>
                <c:ptCount val="200"/>
                <c:pt idx="0">
                  <c:v>9.2857142857141972E-2</c:v>
                </c:pt>
                <c:pt idx="1">
                  <c:v>1.8122448979592032E-2</c:v>
                </c:pt>
                <c:pt idx="2">
                  <c:v>-1.904761904761898E-2</c:v>
                </c:pt>
                <c:pt idx="3">
                  <c:v>4.7058823529411931E-2</c:v>
                </c:pt>
                <c:pt idx="4">
                  <c:v>-0.11724137931034395</c:v>
                </c:pt>
                <c:pt idx="5">
                  <c:v>-0.153230769230769</c:v>
                </c:pt>
                <c:pt idx="6">
                  <c:v>0.10523809523809602</c:v>
                </c:pt>
                <c:pt idx="7">
                  <c:v>4.7368421052631005E-2</c:v>
                </c:pt>
                <c:pt idx="8">
                  <c:v>0.19166666666666698</c:v>
                </c:pt>
                <c:pt idx="9">
                  <c:v>0.26043956043956096</c:v>
                </c:pt>
                <c:pt idx="10">
                  <c:v>2.1883116883116949E-2</c:v>
                </c:pt>
                <c:pt idx="11">
                  <c:v>-1.9102040816327048E-2</c:v>
                </c:pt>
                <c:pt idx="12">
                  <c:v>9.6345514950170186E-3</c:v>
                </c:pt>
                <c:pt idx="13">
                  <c:v>5.8823529411768938E-3</c:v>
                </c:pt>
                <c:pt idx="14">
                  <c:v>0.11034482758620701</c:v>
                </c:pt>
                <c:pt idx="15">
                  <c:v>-6.4615384615385019E-2</c:v>
                </c:pt>
                <c:pt idx="16">
                  <c:v>5.5714285714284939E-2</c:v>
                </c:pt>
                <c:pt idx="17">
                  <c:v>-0.27368421052631603</c:v>
                </c:pt>
                <c:pt idx="18">
                  <c:v>0.18833333333333302</c:v>
                </c:pt>
                <c:pt idx="19">
                  <c:v>0.12637362637362692</c:v>
                </c:pt>
                <c:pt idx="20">
                  <c:v>6.4935064934990017E-5</c:v>
                </c:pt>
                <c:pt idx="21">
                  <c:v>-7.7714285714285014E-2</c:v>
                </c:pt>
                <c:pt idx="22">
                  <c:v>0.2081949058693241</c:v>
                </c:pt>
                <c:pt idx="23">
                  <c:v>-0.11764705882352999</c:v>
                </c:pt>
                <c:pt idx="24">
                  <c:v>0.25517241379310396</c:v>
                </c:pt>
                <c:pt idx="25">
                  <c:v>-0.22615384615384604</c:v>
                </c:pt>
                <c:pt idx="26">
                  <c:v>0.16952380952380997</c:v>
                </c:pt>
                <c:pt idx="27">
                  <c:v>-0.11812865497075997</c:v>
                </c:pt>
                <c:pt idx="28">
                  <c:v>0.18416666666666703</c:v>
                </c:pt>
                <c:pt idx="29">
                  <c:v>0.178021978021978</c:v>
                </c:pt>
                <c:pt idx="30">
                  <c:v>3.8376623376624064E-2</c:v>
                </c:pt>
                <c:pt idx="31">
                  <c:v>-9.1918367346937979E-2</c:v>
                </c:pt>
                <c:pt idx="32">
                  <c:v>0.19479512735326698</c:v>
                </c:pt>
                <c:pt idx="33">
                  <c:v>9.9999999999998979E-2</c:v>
                </c:pt>
                <c:pt idx="34">
                  <c:v>0.24137931034482796</c:v>
                </c:pt>
                <c:pt idx="35">
                  <c:v>-5.8769230769230019E-2</c:v>
                </c:pt>
                <c:pt idx="36">
                  <c:v>0.21047619047619004</c:v>
                </c:pt>
                <c:pt idx="37">
                  <c:v>7.6023391812865937E-2</c:v>
                </c:pt>
                <c:pt idx="38">
                  <c:v>5.0833333333334008E-2</c:v>
                </c:pt>
                <c:pt idx="39">
                  <c:v>0.13296703296703305</c:v>
                </c:pt>
                <c:pt idx="40">
                  <c:v>0.1407142857142859</c:v>
                </c:pt>
                <c:pt idx="41">
                  <c:v>-2.9142857142856915E-2</c:v>
                </c:pt>
                <c:pt idx="42">
                  <c:v>4.1749723145071971E-2</c:v>
                </c:pt>
                <c:pt idx="43">
                  <c:v>-0.21176470588235302</c:v>
                </c:pt>
                <c:pt idx="44">
                  <c:v>0.11034482758620701</c:v>
                </c:pt>
                <c:pt idx="45">
                  <c:v>0.19661538461538397</c:v>
                </c:pt>
                <c:pt idx="46">
                  <c:v>0.13333333333333297</c:v>
                </c:pt>
                <c:pt idx="47">
                  <c:v>-0.17309941520467903</c:v>
                </c:pt>
                <c:pt idx="48">
                  <c:v>-7.0833333333333026E-2</c:v>
                </c:pt>
                <c:pt idx="49">
                  <c:v>0.19450549450549404</c:v>
                </c:pt>
                <c:pt idx="50">
                  <c:v>3.6038961038960982E-2</c:v>
                </c:pt>
                <c:pt idx="51">
                  <c:v>0.13763265306122402</c:v>
                </c:pt>
                <c:pt idx="52">
                  <c:v>0.16954595791805005</c:v>
                </c:pt>
                <c:pt idx="53">
                  <c:v>4.7058823529411931E-2</c:v>
                </c:pt>
                <c:pt idx="54">
                  <c:v>0.13793103448275901</c:v>
                </c:pt>
                <c:pt idx="55">
                  <c:v>2.8615384615384043E-2</c:v>
                </c:pt>
                <c:pt idx="56">
                  <c:v>0.17428571428571399</c:v>
                </c:pt>
                <c:pt idx="57">
                  <c:v>-9.064327485380097E-2</c:v>
                </c:pt>
                <c:pt idx="58">
                  <c:v>0.20083333333333397</c:v>
                </c:pt>
                <c:pt idx="59">
                  <c:v>7.5824175824175999E-2</c:v>
                </c:pt>
                <c:pt idx="60">
                  <c:v>4.2207792207792028E-2</c:v>
                </c:pt>
                <c:pt idx="61">
                  <c:v>-1.6000000000000014E-2</c:v>
                </c:pt>
                <c:pt idx="62">
                  <c:v>0.11262458471760795</c:v>
                </c:pt>
                <c:pt idx="63">
                  <c:v>5.8823529411760056E-3</c:v>
                </c:pt>
                <c:pt idx="64">
                  <c:v>2.0689655172413945E-2</c:v>
                </c:pt>
                <c:pt idx="65">
                  <c:v>-7.3846153846149898E-3</c:v>
                </c:pt>
                <c:pt idx="66">
                  <c:v>0.16333333333333405</c:v>
                </c:pt>
                <c:pt idx="67">
                  <c:v>-5.4970760233918003E-2</c:v>
                </c:pt>
                <c:pt idx="68">
                  <c:v>0.17416666666666702</c:v>
                </c:pt>
                <c:pt idx="69">
                  <c:v>0.23736263736263802</c:v>
                </c:pt>
                <c:pt idx="70">
                  <c:v>6.2922077922077935E-2</c:v>
                </c:pt>
                <c:pt idx="71">
                  <c:v>4.0734693877551909E-2</c:v>
                </c:pt>
                <c:pt idx="72">
                  <c:v>0.15581395348837201</c:v>
                </c:pt>
                <c:pt idx="73">
                  <c:v>-8.8235294117646967E-2</c:v>
                </c:pt>
                <c:pt idx="74">
                  <c:v>0.19310344827586196</c:v>
                </c:pt>
                <c:pt idx="75">
                  <c:v>3.3846153846159854E-3</c:v>
                </c:pt>
                <c:pt idx="76">
                  <c:v>5.3333333333333011E-2</c:v>
                </c:pt>
                <c:pt idx="77">
                  <c:v>9.8830409356725046E-2</c:v>
                </c:pt>
                <c:pt idx="78">
                  <c:v>0.28916666666666702</c:v>
                </c:pt>
                <c:pt idx="79">
                  <c:v>0.193406593406594</c:v>
                </c:pt>
                <c:pt idx="80">
                  <c:v>-8.9545454545455039E-2</c:v>
                </c:pt>
                <c:pt idx="81">
                  <c:v>4.0081632653060972E-2</c:v>
                </c:pt>
                <c:pt idx="82">
                  <c:v>0.10974529346622397</c:v>
                </c:pt>
                <c:pt idx="83">
                  <c:v>-8.2352941176470962E-2</c:v>
                </c:pt>
                <c:pt idx="84">
                  <c:v>9.6551724137931005E-2</c:v>
                </c:pt>
                <c:pt idx="85">
                  <c:v>0.18738461538461493</c:v>
                </c:pt>
                <c:pt idx="86">
                  <c:v>4.5714285714285041E-2</c:v>
                </c:pt>
                <c:pt idx="87">
                  <c:v>-0.11228070175438598</c:v>
                </c:pt>
                <c:pt idx="88">
                  <c:v>0.24583333333333296</c:v>
                </c:pt>
                <c:pt idx="89">
                  <c:v>5.9340659340659019E-2</c:v>
                </c:pt>
                <c:pt idx="90">
                  <c:v>0.11954545454545507</c:v>
                </c:pt>
                <c:pt idx="91">
                  <c:v>4.1795918367347029E-2</c:v>
                </c:pt>
                <c:pt idx="92">
                  <c:v>4.6733111849389997E-2</c:v>
                </c:pt>
                <c:pt idx="93">
                  <c:v>-2.3529411764706021E-2</c:v>
                </c:pt>
                <c:pt idx="94">
                  <c:v>5.5172413793104003E-2</c:v>
                </c:pt>
                <c:pt idx="95">
                  <c:v>-2.2769230769230986E-2</c:v>
                </c:pt>
                <c:pt idx="96">
                  <c:v>0.22095238095238096</c:v>
                </c:pt>
                <c:pt idx="97">
                  <c:v>4.6783625730993983E-2</c:v>
                </c:pt>
                <c:pt idx="98">
                  <c:v>-0.13083333333333297</c:v>
                </c:pt>
                <c:pt idx="99">
                  <c:v>0.13186813186813101</c:v>
                </c:pt>
                <c:pt idx="100">
                  <c:v>0.14480519480519494</c:v>
                </c:pt>
                <c:pt idx="101">
                  <c:v>6.0979591836734959E-2</c:v>
                </c:pt>
                <c:pt idx="102">
                  <c:v>-3.3222591362127019E-2</c:v>
                </c:pt>
                <c:pt idx="103">
                  <c:v>-8.8235294117646967E-2</c:v>
                </c:pt>
                <c:pt idx="104">
                  <c:v>1.3793103448276001E-2</c:v>
                </c:pt>
                <c:pt idx="105">
                  <c:v>-6.5846153846153055E-2</c:v>
                </c:pt>
                <c:pt idx="106">
                  <c:v>3.9047619047618998E-2</c:v>
                </c:pt>
                <c:pt idx="107">
                  <c:v>-0.13216374269005798</c:v>
                </c:pt>
                <c:pt idx="108">
                  <c:v>0.11833333333333301</c:v>
                </c:pt>
                <c:pt idx="109">
                  <c:v>-1.8681318681319004E-2</c:v>
                </c:pt>
                <c:pt idx="110">
                  <c:v>-2.2727272727279813E-3</c:v>
                </c:pt>
                <c:pt idx="111">
                  <c:v>0.10963265306122399</c:v>
                </c:pt>
                <c:pt idx="112">
                  <c:v>0.11771871539313394</c:v>
                </c:pt>
                <c:pt idx="113">
                  <c:v>3.5294117647058032E-2</c:v>
                </c:pt>
                <c:pt idx="114">
                  <c:v>-2.7586206896552001E-2</c:v>
                </c:pt>
                <c:pt idx="115">
                  <c:v>-3.0461538461538984E-2</c:v>
                </c:pt>
                <c:pt idx="116">
                  <c:v>0.18714285714285805</c:v>
                </c:pt>
                <c:pt idx="117">
                  <c:v>6.4327485380117011E-2</c:v>
                </c:pt>
                <c:pt idx="118">
                  <c:v>-5.8333333333334014E-2</c:v>
                </c:pt>
                <c:pt idx="119">
                  <c:v>0.11648351648351701</c:v>
                </c:pt>
                <c:pt idx="120">
                  <c:v>1.6818181818180955E-2</c:v>
                </c:pt>
                <c:pt idx="121">
                  <c:v>0.14163265306122402</c:v>
                </c:pt>
                <c:pt idx="122">
                  <c:v>0.16057585825027709</c:v>
                </c:pt>
                <c:pt idx="123">
                  <c:v>-7.0588235294118062E-2</c:v>
                </c:pt>
                <c:pt idx="124">
                  <c:v>0.19310344827586201</c:v>
                </c:pt>
                <c:pt idx="125">
                  <c:v>-0.12830769230769207</c:v>
                </c:pt>
                <c:pt idx="126">
                  <c:v>6.7619047619048023E-2</c:v>
                </c:pt>
                <c:pt idx="127">
                  <c:v>3.4502923976608035E-2</c:v>
                </c:pt>
                <c:pt idx="128">
                  <c:v>4.999999999999899E-2</c:v>
                </c:pt>
                <c:pt idx="129">
                  <c:v>0.17142857142857104</c:v>
                </c:pt>
                <c:pt idx="130">
                  <c:v>8.6493506493507066E-2</c:v>
                </c:pt>
                <c:pt idx="131">
                  <c:v>0.14661224489795893</c:v>
                </c:pt>
                <c:pt idx="132">
                  <c:v>9.9003322259135995E-2</c:v>
                </c:pt>
                <c:pt idx="133">
                  <c:v>-2.9411764705882026E-2</c:v>
                </c:pt>
                <c:pt idx="134">
                  <c:v>6.8965517241380558E-3</c:v>
                </c:pt>
                <c:pt idx="135">
                  <c:v>-6.8923076923077031E-2</c:v>
                </c:pt>
                <c:pt idx="136">
                  <c:v>7.0952380952380989E-2</c:v>
                </c:pt>
                <c:pt idx="137">
                  <c:v>6.4327485380117011E-2</c:v>
                </c:pt>
                <c:pt idx="138">
                  <c:v>-9.1666666666667007E-2</c:v>
                </c:pt>
                <c:pt idx="139">
                  <c:v>0.295604395604396</c:v>
                </c:pt>
                <c:pt idx="140">
                  <c:v>-6.0519480519480029E-2</c:v>
                </c:pt>
                <c:pt idx="141">
                  <c:v>-3.4775510204081983E-2</c:v>
                </c:pt>
                <c:pt idx="142">
                  <c:v>-6.168327796234796E-2</c:v>
                </c:pt>
                <c:pt idx="143">
                  <c:v>8.8235294117646967E-2</c:v>
                </c:pt>
                <c:pt idx="144">
                  <c:v>0.11034482758620706</c:v>
                </c:pt>
                <c:pt idx="145">
                  <c:v>5.5076923076922968E-2</c:v>
                </c:pt>
                <c:pt idx="146">
                  <c:v>7.9047619047618978E-2</c:v>
                </c:pt>
                <c:pt idx="147">
                  <c:v>-4.6783625730994038E-2</c:v>
                </c:pt>
                <c:pt idx="148">
                  <c:v>-0.17333333333333401</c:v>
                </c:pt>
                <c:pt idx="149">
                  <c:v>0.28681318681318696</c:v>
                </c:pt>
                <c:pt idx="150">
                  <c:v>7.6168831168830997E-2</c:v>
                </c:pt>
                <c:pt idx="151">
                  <c:v>3.9673469387755012E-2</c:v>
                </c:pt>
                <c:pt idx="152">
                  <c:v>0.203765227021041</c:v>
                </c:pt>
                <c:pt idx="153">
                  <c:v>-9.4117647058823972E-2</c:v>
                </c:pt>
                <c:pt idx="154">
                  <c:v>-0.11724137931034495</c:v>
                </c:pt>
                <c:pt idx="155">
                  <c:v>-9.2615384615383989E-2</c:v>
                </c:pt>
                <c:pt idx="156">
                  <c:v>9.142857142857197E-2</c:v>
                </c:pt>
                <c:pt idx="157">
                  <c:v>-0.10818713450292394</c:v>
                </c:pt>
                <c:pt idx="158">
                  <c:v>-5.2500000000000047E-2</c:v>
                </c:pt>
                <c:pt idx="159">
                  <c:v>2.1978021978029672E-3</c:v>
                </c:pt>
                <c:pt idx="160">
                  <c:v>-5.5000000000000049E-2</c:v>
                </c:pt>
                <c:pt idx="161">
                  <c:v>0.20302040816326505</c:v>
                </c:pt>
                <c:pt idx="162">
                  <c:v>8.3277962347729995E-2</c:v>
                </c:pt>
                <c:pt idx="163">
                  <c:v>-4.1176470588235037E-2</c:v>
                </c:pt>
                <c:pt idx="164">
                  <c:v>-6.2068965517240948E-2</c:v>
                </c:pt>
                <c:pt idx="165">
                  <c:v>-0.133846153846154</c:v>
                </c:pt>
                <c:pt idx="166">
                  <c:v>0.171904761904762</c:v>
                </c:pt>
                <c:pt idx="167">
                  <c:v>9.0643274853801081E-2</c:v>
                </c:pt>
                <c:pt idx="168">
                  <c:v>0.10416666666666702</c:v>
                </c:pt>
                <c:pt idx="169">
                  <c:v>6.0439560439560003E-2</c:v>
                </c:pt>
                <c:pt idx="170">
                  <c:v>-5.0779220779220924E-2</c:v>
                </c:pt>
                <c:pt idx="171">
                  <c:v>-8.0000000000000071E-3</c:v>
                </c:pt>
                <c:pt idx="172">
                  <c:v>2.3809523809522948E-2</c:v>
                </c:pt>
                <c:pt idx="173">
                  <c:v>-7.6470588235294068E-2</c:v>
                </c:pt>
                <c:pt idx="174">
                  <c:v>0.15862068965517301</c:v>
                </c:pt>
                <c:pt idx="175">
                  <c:v>-6.7384615384614988E-2</c:v>
                </c:pt>
                <c:pt idx="176">
                  <c:v>0.17571428571428599</c:v>
                </c:pt>
                <c:pt idx="177">
                  <c:v>5.263157894736803E-2</c:v>
                </c:pt>
                <c:pt idx="178">
                  <c:v>0.13416666666666599</c:v>
                </c:pt>
                <c:pt idx="179">
                  <c:v>0.28131868131868198</c:v>
                </c:pt>
                <c:pt idx="180">
                  <c:v>-1.4805194805195043E-2</c:v>
                </c:pt>
                <c:pt idx="181">
                  <c:v>0.11510204081632702</c:v>
                </c:pt>
                <c:pt idx="182">
                  <c:v>6.4341085271317988E-2</c:v>
                </c:pt>
                <c:pt idx="183">
                  <c:v>-7.0588235294117063E-2</c:v>
                </c:pt>
                <c:pt idx="184">
                  <c:v>8.2758620689655005E-2</c:v>
                </c:pt>
                <c:pt idx="185">
                  <c:v>-0.13476923076923003</c:v>
                </c:pt>
                <c:pt idx="186">
                  <c:v>5.7142857142850056E-3</c:v>
                </c:pt>
                <c:pt idx="187">
                  <c:v>1.5204678362572999E-2</c:v>
                </c:pt>
                <c:pt idx="188">
                  <c:v>5.250000000000099E-2</c:v>
                </c:pt>
                <c:pt idx="189">
                  <c:v>0.25054945054945099</c:v>
                </c:pt>
                <c:pt idx="190">
                  <c:v>2.2272727272727E-2</c:v>
                </c:pt>
                <c:pt idx="191">
                  <c:v>0.10881632653061202</c:v>
                </c:pt>
                <c:pt idx="192">
                  <c:v>0.24031007751937905</c:v>
                </c:pt>
                <c:pt idx="193">
                  <c:v>3.5294117647059031E-2</c:v>
                </c:pt>
                <c:pt idx="194">
                  <c:v>-6.2068965517241004E-2</c:v>
                </c:pt>
                <c:pt idx="195">
                  <c:v>0.15938461538461607</c:v>
                </c:pt>
                <c:pt idx="196">
                  <c:v>8.4761904761904927E-2</c:v>
                </c:pt>
                <c:pt idx="197">
                  <c:v>-0.13099415204678394</c:v>
                </c:pt>
                <c:pt idx="198">
                  <c:v>6.6666666666666985E-2</c:v>
                </c:pt>
                <c:pt idx="199">
                  <c:v>0.102197802197802</c:v>
                </c:pt>
              </c:numCache>
            </c:numRef>
          </c:yVal>
          <c:smooth val="0"/>
          <c:extLst>
            <c:ext xmlns:c16="http://schemas.microsoft.com/office/drawing/2014/chart" uri="{C3380CC4-5D6E-409C-BE32-E72D297353CC}">
              <c16:uniqueId val="{00000000-A354-4B1C-A28E-36498E3B0751}"/>
            </c:ext>
          </c:extLst>
        </c:ser>
        <c:dLbls>
          <c:showLegendKey val="0"/>
          <c:showVal val="0"/>
          <c:showCatName val="0"/>
          <c:showSerName val="0"/>
          <c:showPercent val="0"/>
          <c:showBubbleSize val="0"/>
        </c:dLbls>
        <c:axId val="719701072"/>
        <c:axId val="1346419264"/>
      </c:scatterChart>
      <c:valAx>
        <c:axId val="719701072"/>
        <c:scaling>
          <c:orientation val="minMax"/>
          <c:max val="2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46419264"/>
        <c:crosses val="autoZero"/>
        <c:crossBetween val="midCat"/>
      </c:valAx>
      <c:valAx>
        <c:axId val="1346419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Difference</a:t>
                </a:r>
                <a:r>
                  <a:rPr lang="en-US" baseline="0"/>
                  <a:t> Score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1970107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F1</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cat>
            <c:multiLvlStrRef>
              <c:f>Sheet1!$H$1:$M$2</c:f>
              <c:multiLvlStrCache>
                <c:ptCount val="6"/>
                <c:lvl>
                  <c:pt idx="0">
                    <c:v>Uni-Gram</c:v>
                  </c:pt>
                  <c:pt idx="1">
                    <c:v>Bi-Gram</c:v>
                  </c:pt>
                  <c:pt idx="2">
                    <c:v>Tri-Gram</c:v>
                  </c:pt>
                  <c:pt idx="3">
                    <c:v>Uni-Gram</c:v>
                  </c:pt>
                  <c:pt idx="4">
                    <c:v>Bi-Gram</c:v>
                  </c:pt>
                  <c:pt idx="5">
                    <c:v>Tri-Gram</c:v>
                  </c:pt>
                </c:lvl>
                <c:lvl>
                  <c:pt idx="0">
                    <c:v>Character</c:v>
                  </c:pt>
                  <c:pt idx="3">
                    <c:v>Semantic</c:v>
                  </c:pt>
                </c:lvl>
              </c:multiLvlStrCache>
            </c:multiLvlStrRef>
          </c:cat>
          <c:val>
            <c:numRef>
              <c:f>Sheet1!$H$3:$M$3</c:f>
              <c:numCache>
                <c:formatCode>General</c:formatCode>
                <c:ptCount val="6"/>
                <c:pt idx="0">
                  <c:v>0.49</c:v>
                </c:pt>
                <c:pt idx="1">
                  <c:v>0.49</c:v>
                </c:pt>
                <c:pt idx="2">
                  <c:v>0.49</c:v>
                </c:pt>
                <c:pt idx="3">
                  <c:v>0.48</c:v>
                </c:pt>
                <c:pt idx="4">
                  <c:v>0.49</c:v>
                </c:pt>
                <c:pt idx="5">
                  <c:v>0.51</c:v>
                </c:pt>
              </c:numCache>
            </c:numRef>
          </c:val>
          <c:extLst>
            <c:ext xmlns:c16="http://schemas.microsoft.com/office/drawing/2014/chart" uri="{C3380CC4-5D6E-409C-BE32-E72D297353CC}">
              <c16:uniqueId val="{00000000-FE2D-46D2-A15A-78AB153B65A8}"/>
            </c:ext>
          </c:extLst>
        </c:ser>
        <c:dLbls>
          <c:showLegendKey val="0"/>
          <c:showVal val="0"/>
          <c:showCatName val="0"/>
          <c:showSerName val="0"/>
          <c:showPercent val="0"/>
          <c:showBubbleSize val="0"/>
        </c:dLbls>
        <c:gapWidth val="75"/>
        <c:overlap val="-25"/>
        <c:axId val="1020660992"/>
        <c:axId val="1026513072"/>
      </c:barChart>
      <c:catAx>
        <c:axId val="102066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26513072"/>
        <c:crosses val="autoZero"/>
        <c:auto val="1"/>
        <c:lblAlgn val="ctr"/>
        <c:lblOffset val="100"/>
        <c:noMultiLvlLbl val="0"/>
      </c:catAx>
      <c:valAx>
        <c:axId val="1026513072"/>
        <c:scaling>
          <c:orientation val="minMax"/>
          <c:max val="0.75000000000000011"/>
          <c:min val="0.25"/>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2066099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TTests!$J$2:$J$201</c:f>
              <c:numCache>
                <c:formatCode>General</c:formatCode>
                <c:ptCount val="200"/>
                <c:pt idx="0">
                  <c:v>6.310510925956303E-2</c:v>
                </c:pt>
                <c:pt idx="1">
                  <c:v>2.4429600124610928E-2</c:v>
                </c:pt>
                <c:pt idx="2">
                  <c:v>-6.4496478797589019E-2</c:v>
                </c:pt>
                <c:pt idx="3">
                  <c:v>3.3184433967219373E-3</c:v>
                </c:pt>
                <c:pt idx="4">
                  <c:v>-2.8336366602862983E-2</c:v>
                </c:pt>
                <c:pt idx="5">
                  <c:v>-0.10687512779618003</c:v>
                </c:pt>
                <c:pt idx="6">
                  <c:v>5.0537413139567999E-2</c:v>
                </c:pt>
                <c:pt idx="7">
                  <c:v>-2.9821267483806035E-2</c:v>
                </c:pt>
                <c:pt idx="8">
                  <c:v>8.4004028557022992E-2</c:v>
                </c:pt>
                <c:pt idx="9">
                  <c:v>0.19445965026610196</c:v>
                </c:pt>
                <c:pt idx="10">
                  <c:v>2.0429791790054996E-2</c:v>
                </c:pt>
                <c:pt idx="11">
                  <c:v>-1.2965554550341984E-2</c:v>
                </c:pt>
                <c:pt idx="12">
                  <c:v>-1.6329061685113055E-2</c:v>
                </c:pt>
                <c:pt idx="13">
                  <c:v>-3.2659611975989988E-2</c:v>
                </c:pt>
                <c:pt idx="14">
                  <c:v>5.9405795091291957E-2</c:v>
                </c:pt>
                <c:pt idx="15">
                  <c:v>-9.6776464092557024E-2</c:v>
                </c:pt>
                <c:pt idx="16">
                  <c:v>6.499611335420985E-4</c:v>
                </c:pt>
                <c:pt idx="17">
                  <c:v>-0.20533256923954601</c:v>
                </c:pt>
                <c:pt idx="18">
                  <c:v>9.5515303410040997E-2</c:v>
                </c:pt>
                <c:pt idx="19">
                  <c:v>7.7054934071425996E-2</c:v>
                </c:pt>
                <c:pt idx="20">
                  <c:v>5.5642770006760767E-3</c:v>
                </c:pt>
                <c:pt idx="21">
                  <c:v>-4.6933694273262938E-2</c:v>
                </c:pt>
                <c:pt idx="22">
                  <c:v>7.1909581639889031E-2</c:v>
                </c:pt>
                <c:pt idx="23">
                  <c:v>-7.179231304078304E-2</c:v>
                </c:pt>
                <c:pt idx="24">
                  <c:v>0.18999824965483808</c:v>
                </c:pt>
                <c:pt idx="25">
                  <c:v>-9.7956461239661008E-2</c:v>
                </c:pt>
                <c:pt idx="26">
                  <c:v>8.2242644095851025E-2</c:v>
                </c:pt>
                <c:pt idx="27">
                  <c:v>-9.6117315492859012E-2</c:v>
                </c:pt>
                <c:pt idx="28">
                  <c:v>7.8506113725477944E-2</c:v>
                </c:pt>
                <c:pt idx="29">
                  <c:v>0.11969459583958802</c:v>
                </c:pt>
                <c:pt idx="30">
                  <c:v>3.3777861034247958E-2</c:v>
                </c:pt>
                <c:pt idx="31">
                  <c:v>-6.1260961545744952E-2</c:v>
                </c:pt>
                <c:pt idx="32">
                  <c:v>5.9152611506974928E-2</c:v>
                </c:pt>
                <c:pt idx="33">
                  <c:v>2.2265263467417973E-2</c:v>
                </c:pt>
                <c:pt idx="34">
                  <c:v>0.10175160736144701</c:v>
                </c:pt>
                <c:pt idx="35">
                  <c:v>-4.2852610980205985E-2</c:v>
                </c:pt>
                <c:pt idx="36">
                  <c:v>0.14530258555526498</c:v>
                </c:pt>
                <c:pt idx="37">
                  <c:v>5.453472413319399E-2</c:v>
                </c:pt>
                <c:pt idx="38">
                  <c:v>3.4485406194647961E-2</c:v>
                </c:pt>
                <c:pt idx="39">
                  <c:v>7.5544527658471028E-2</c:v>
                </c:pt>
                <c:pt idx="40">
                  <c:v>9.1471757440150014E-2</c:v>
                </c:pt>
                <c:pt idx="41">
                  <c:v>-3.7082154030934955E-2</c:v>
                </c:pt>
                <c:pt idx="42">
                  <c:v>2.3920624779339983E-3</c:v>
                </c:pt>
                <c:pt idx="43">
                  <c:v>-0.15376825744725303</c:v>
                </c:pt>
                <c:pt idx="44">
                  <c:v>7.7682038332005043E-2</c:v>
                </c:pt>
                <c:pt idx="45">
                  <c:v>6.9989063359475967E-2</c:v>
                </c:pt>
                <c:pt idx="46">
                  <c:v>9.2239951311158974E-2</c:v>
                </c:pt>
                <c:pt idx="47">
                  <c:v>-0.18412773021468692</c:v>
                </c:pt>
                <c:pt idx="48">
                  <c:v>-7.5345205859110975E-2</c:v>
                </c:pt>
                <c:pt idx="49">
                  <c:v>0.14511955372367197</c:v>
                </c:pt>
                <c:pt idx="50">
                  <c:v>2.6783294589782014E-2</c:v>
                </c:pt>
                <c:pt idx="51">
                  <c:v>9.9341654555908987E-2</c:v>
                </c:pt>
                <c:pt idx="52">
                  <c:v>6.2039881583988099E-2</c:v>
                </c:pt>
                <c:pt idx="53">
                  <c:v>2.0935357703116941E-2</c:v>
                </c:pt>
                <c:pt idx="54">
                  <c:v>7.5639267927575915E-2</c:v>
                </c:pt>
                <c:pt idx="55">
                  <c:v>3.8341716382801982E-2</c:v>
                </c:pt>
                <c:pt idx="56">
                  <c:v>7.4449390675806026E-2</c:v>
                </c:pt>
                <c:pt idx="57">
                  <c:v>-5.6485497892692027E-2</c:v>
                </c:pt>
                <c:pt idx="58">
                  <c:v>0.10247037653334501</c:v>
                </c:pt>
                <c:pt idx="59">
                  <c:v>2.2382321979096009E-2</c:v>
                </c:pt>
                <c:pt idx="60">
                  <c:v>3.2782446390995035E-2</c:v>
                </c:pt>
                <c:pt idx="61">
                  <c:v>-3.6564044968656062E-2</c:v>
                </c:pt>
                <c:pt idx="62">
                  <c:v>3.7092347072584908E-2</c:v>
                </c:pt>
                <c:pt idx="63">
                  <c:v>-1.1158864116017075E-2</c:v>
                </c:pt>
                <c:pt idx="64">
                  <c:v>-1.3441435840732985E-2</c:v>
                </c:pt>
                <c:pt idx="65">
                  <c:v>-1.9424469261190014E-2</c:v>
                </c:pt>
                <c:pt idx="66">
                  <c:v>6.2450466109002012E-2</c:v>
                </c:pt>
                <c:pt idx="67">
                  <c:v>-7.0223594774579068E-2</c:v>
                </c:pt>
                <c:pt idx="68">
                  <c:v>8.8207256138291001E-2</c:v>
                </c:pt>
                <c:pt idx="69">
                  <c:v>0.142407303759639</c:v>
                </c:pt>
                <c:pt idx="70">
                  <c:v>5.6587052156783946E-2</c:v>
                </c:pt>
                <c:pt idx="71">
                  <c:v>-4.4371286804419929E-3</c:v>
                </c:pt>
                <c:pt idx="72">
                  <c:v>7.7975498039218993E-2</c:v>
                </c:pt>
                <c:pt idx="73">
                  <c:v>-6.7291842429659021E-2</c:v>
                </c:pt>
                <c:pt idx="74">
                  <c:v>0.10169970021277702</c:v>
                </c:pt>
                <c:pt idx="75">
                  <c:v>-2.4405447783856005E-2</c:v>
                </c:pt>
                <c:pt idx="76">
                  <c:v>-6.3782100274389908E-3</c:v>
                </c:pt>
                <c:pt idx="77">
                  <c:v>-1.1046350855000053E-2</c:v>
                </c:pt>
                <c:pt idx="78">
                  <c:v>0.15875397939900998</c:v>
                </c:pt>
                <c:pt idx="79">
                  <c:v>0.14949176873868397</c:v>
                </c:pt>
                <c:pt idx="80">
                  <c:v>-2.2108249297861038E-2</c:v>
                </c:pt>
                <c:pt idx="81">
                  <c:v>1.0549540597080131E-3</c:v>
                </c:pt>
                <c:pt idx="82">
                  <c:v>3.2421071598764062E-2</c:v>
                </c:pt>
                <c:pt idx="83">
                  <c:v>-9.0636442447604049E-2</c:v>
                </c:pt>
                <c:pt idx="84">
                  <c:v>6.9686284571349011E-2</c:v>
                </c:pt>
                <c:pt idx="85">
                  <c:v>8.8385398182893038E-2</c:v>
                </c:pt>
                <c:pt idx="86">
                  <c:v>4.4193078627918991E-2</c:v>
                </c:pt>
                <c:pt idx="87">
                  <c:v>-0.127319984401638</c:v>
                </c:pt>
                <c:pt idx="88">
                  <c:v>0.14606054068587304</c:v>
                </c:pt>
                <c:pt idx="89">
                  <c:v>1.545565545565597E-2</c:v>
                </c:pt>
                <c:pt idx="90">
                  <c:v>9.8749236455835998E-2</c:v>
                </c:pt>
                <c:pt idx="91">
                  <c:v>-1.8716925685034025E-2</c:v>
                </c:pt>
                <c:pt idx="92">
                  <c:v>-1.2061657546429072E-2</c:v>
                </c:pt>
                <c:pt idx="93">
                  <c:v>-3.3656627638362968E-2</c:v>
                </c:pt>
                <c:pt idx="94">
                  <c:v>6.0924327314491045E-2</c:v>
                </c:pt>
                <c:pt idx="95">
                  <c:v>-1.8576324838931013E-2</c:v>
                </c:pt>
                <c:pt idx="96">
                  <c:v>0.13904753498021394</c:v>
                </c:pt>
                <c:pt idx="97">
                  <c:v>8.6081740889598635E-4</c:v>
                </c:pt>
                <c:pt idx="98">
                  <c:v>-5.0514280153748981E-2</c:v>
                </c:pt>
                <c:pt idx="99">
                  <c:v>0.15328398915318497</c:v>
                </c:pt>
                <c:pt idx="100">
                  <c:v>8.7122381184285946E-2</c:v>
                </c:pt>
                <c:pt idx="101">
                  <c:v>-2.6109798507464088E-2</c:v>
                </c:pt>
                <c:pt idx="102">
                  <c:v>-4.9947439159135021E-2</c:v>
                </c:pt>
                <c:pt idx="103">
                  <c:v>-4.7671537416556053E-2</c:v>
                </c:pt>
                <c:pt idx="104">
                  <c:v>3.0188348995249803E-3</c:v>
                </c:pt>
                <c:pt idx="105">
                  <c:v>-5.3022394753237001E-2</c:v>
                </c:pt>
                <c:pt idx="106">
                  <c:v>-7.9197655323560157E-3</c:v>
                </c:pt>
                <c:pt idx="107">
                  <c:v>-0.13765758032999398</c:v>
                </c:pt>
                <c:pt idx="108">
                  <c:v>7.9285847848462043E-2</c:v>
                </c:pt>
                <c:pt idx="109">
                  <c:v>-4.2476143729339999E-2</c:v>
                </c:pt>
                <c:pt idx="110">
                  <c:v>3.749904480536026E-3</c:v>
                </c:pt>
                <c:pt idx="111">
                  <c:v>3.3116343325507003E-2</c:v>
                </c:pt>
                <c:pt idx="112">
                  <c:v>4.5128505368406957E-2</c:v>
                </c:pt>
                <c:pt idx="113">
                  <c:v>1.4718630770505059E-2</c:v>
                </c:pt>
                <c:pt idx="114">
                  <c:v>-5.6294744021564036E-2</c:v>
                </c:pt>
                <c:pt idx="115">
                  <c:v>-2.229170882902104E-2</c:v>
                </c:pt>
                <c:pt idx="116">
                  <c:v>9.1130290889335996E-2</c:v>
                </c:pt>
                <c:pt idx="117">
                  <c:v>-6.3334805302259767E-3</c:v>
                </c:pt>
                <c:pt idx="118">
                  <c:v>-5.2286099865047009E-2</c:v>
                </c:pt>
                <c:pt idx="119">
                  <c:v>0.10614954139092003</c:v>
                </c:pt>
                <c:pt idx="120">
                  <c:v>1.6803904254651947E-2</c:v>
                </c:pt>
                <c:pt idx="121">
                  <c:v>7.9935725527361057E-2</c:v>
                </c:pt>
                <c:pt idx="122">
                  <c:v>8.2870683127564959E-2</c:v>
                </c:pt>
                <c:pt idx="123">
                  <c:v>-3.673576129242706E-2</c:v>
                </c:pt>
                <c:pt idx="124">
                  <c:v>0.11536903985614599</c:v>
                </c:pt>
                <c:pt idx="125">
                  <c:v>-0.10158239668661806</c:v>
                </c:pt>
                <c:pt idx="126">
                  <c:v>-3.3778679153039781E-3</c:v>
                </c:pt>
                <c:pt idx="127">
                  <c:v>1.712106207078401E-2</c:v>
                </c:pt>
                <c:pt idx="128">
                  <c:v>-9.8841755592800062E-3</c:v>
                </c:pt>
                <c:pt idx="129">
                  <c:v>0.15136113604080997</c:v>
                </c:pt>
                <c:pt idx="130">
                  <c:v>6.588522490117299E-2</c:v>
                </c:pt>
                <c:pt idx="131">
                  <c:v>6.2797055707070948E-2</c:v>
                </c:pt>
                <c:pt idx="132">
                  <c:v>1.1688931124452018E-2</c:v>
                </c:pt>
                <c:pt idx="133">
                  <c:v>8.1094267228869477E-3</c:v>
                </c:pt>
                <c:pt idx="134">
                  <c:v>-1.5185965271895974E-2</c:v>
                </c:pt>
                <c:pt idx="135">
                  <c:v>-4.7318830858285976E-2</c:v>
                </c:pt>
                <c:pt idx="136">
                  <c:v>2.5816218665056012E-2</c:v>
                </c:pt>
                <c:pt idx="137">
                  <c:v>6.0975966016796335E-4</c:v>
                </c:pt>
                <c:pt idx="138">
                  <c:v>-9.5268963072956014E-2</c:v>
                </c:pt>
                <c:pt idx="139">
                  <c:v>0.17745870461567598</c:v>
                </c:pt>
                <c:pt idx="140">
                  <c:v>-1.9453999716546044E-2</c:v>
                </c:pt>
                <c:pt idx="141">
                  <c:v>-3.4231912868628978E-2</c:v>
                </c:pt>
                <c:pt idx="142">
                  <c:v>-3.3860428249994023E-2</c:v>
                </c:pt>
                <c:pt idx="143">
                  <c:v>-1.434087911416293E-2</c:v>
                </c:pt>
                <c:pt idx="144">
                  <c:v>3.362599405675204E-2</c:v>
                </c:pt>
                <c:pt idx="145">
                  <c:v>2.7985481356469999E-2</c:v>
                </c:pt>
                <c:pt idx="146">
                  <c:v>2.4702897322891992E-2</c:v>
                </c:pt>
                <c:pt idx="147">
                  <c:v>-6.6195303153085971E-2</c:v>
                </c:pt>
                <c:pt idx="148">
                  <c:v>-0.13911904779620105</c:v>
                </c:pt>
                <c:pt idx="149">
                  <c:v>0.21462168584234004</c:v>
                </c:pt>
                <c:pt idx="150">
                  <c:v>4.2149754182843946E-2</c:v>
                </c:pt>
                <c:pt idx="151">
                  <c:v>-2.9032540673978979E-2</c:v>
                </c:pt>
                <c:pt idx="152">
                  <c:v>9.6900570273607989E-2</c:v>
                </c:pt>
                <c:pt idx="153">
                  <c:v>-9.4544024893778E-2</c:v>
                </c:pt>
                <c:pt idx="154">
                  <c:v>-9.3923688312145981E-2</c:v>
                </c:pt>
                <c:pt idx="155">
                  <c:v>-5.3770256353968982E-2</c:v>
                </c:pt>
                <c:pt idx="156">
                  <c:v>4.1072332329909034E-2</c:v>
                </c:pt>
                <c:pt idx="157">
                  <c:v>-0.10094048021103197</c:v>
                </c:pt>
                <c:pt idx="158">
                  <c:v>-3.602333235091898E-2</c:v>
                </c:pt>
                <c:pt idx="159">
                  <c:v>1.7229402938784999E-2</c:v>
                </c:pt>
                <c:pt idx="160">
                  <c:v>-3.0509447336065976E-2</c:v>
                </c:pt>
                <c:pt idx="161">
                  <c:v>8.0156765670070018E-2</c:v>
                </c:pt>
                <c:pt idx="162">
                  <c:v>7.5449954157860155E-3</c:v>
                </c:pt>
                <c:pt idx="163">
                  <c:v>-2.4755600153200108E-3</c:v>
                </c:pt>
                <c:pt idx="164">
                  <c:v>-4.1648838826257972E-2</c:v>
                </c:pt>
                <c:pt idx="165">
                  <c:v>-6.5637721634652979E-2</c:v>
                </c:pt>
                <c:pt idx="166">
                  <c:v>9.7464688351389051E-2</c:v>
                </c:pt>
                <c:pt idx="167">
                  <c:v>-1.4333574270489979E-2</c:v>
                </c:pt>
                <c:pt idx="168">
                  <c:v>7.8471448161925972E-2</c:v>
                </c:pt>
                <c:pt idx="169">
                  <c:v>1.2788910240184026E-2</c:v>
                </c:pt>
                <c:pt idx="170">
                  <c:v>-1.5975212955307017E-2</c:v>
                </c:pt>
                <c:pt idx="171">
                  <c:v>1.5083933966100194E-3</c:v>
                </c:pt>
                <c:pt idx="172">
                  <c:v>4.5735275872780257E-3</c:v>
                </c:pt>
                <c:pt idx="173">
                  <c:v>-5.7599424411430955E-2</c:v>
                </c:pt>
                <c:pt idx="174">
                  <c:v>0.12587891990642797</c:v>
                </c:pt>
                <c:pt idx="175">
                  <c:v>-3.5930446417548001E-2</c:v>
                </c:pt>
                <c:pt idx="176">
                  <c:v>9.5155735812718967E-2</c:v>
                </c:pt>
                <c:pt idx="177">
                  <c:v>-1.8280138647336019E-2</c:v>
                </c:pt>
                <c:pt idx="178">
                  <c:v>6.2289579584351995E-2</c:v>
                </c:pt>
                <c:pt idx="179">
                  <c:v>0.152394655785283</c:v>
                </c:pt>
                <c:pt idx="180">
                  <c:v>-3.1567725691905579E-4</c:v>
                </c:pt>
                <c:pt idx="181">
                  <c:v>9.285993818203897E-2</c:v>
                </c:pt>
                <c:pt idx="182">
                  <c:v>3.9139758741614017E-2</c:v>
                </c:pt>
                <c:pt idx="183">
                  <c:v>-3.8753931521158913E-2</c:v>
                </c:pt>
                <c:pt idx="184">
                  <c:v>7.1033818042123054E-2</c:v>
                </c:pt>
                <c:pt idx="185">
                  <c:v>-0.10851079416286002</c:v>
                </c:pt>
                <c:pt idx="186">
                  <c:v>-2.258774904448696E-2</c:v>
                </c:pt>
                <c:pt idx="187">
                  <c:v>-2.827700077700096E-2</c:v>
                </c:pt>
                <c:pt idx="188">
                  <c:v>1.3566411238825016E-2</c:v>
                </c:pt>
                <c:pt idx="189">
                  <c:v>0.17008324638291994</c:v>
                </c:pt>
                <c:pt idx="190">
                  <c:v>2.6587034302026025E-2</c:v>
                </c:pt>
                <c:pt idx="191">
                  <c:v>3.0566178611934003E-2</c:v>
                </c:pt>
                <c:pt idx="192">
                  <c:v>0.11530129792951904</c:v>
                </c:pt>
                <c:pt idx="193">
                  <c:v>6.9973660339095467E-4</c:v>
                </c:pt>
                <c:pt idx="194">
                  <c:v>-3.3283087002203005E-2</c:v>
                </c:pt>
                <c:pt idx="195">
                  <c:v>6.7937119433371052E-2</c:v>
                </c:pt>
                <c:pt idx="196">
                  <c:v>7.1533576867337967E-2</c:v>
                </c:pt>
                <c:pt idx="197">
                  <c:v>-0.11755003872651004</c:v>
                </c:pt>
                <c:pt idx="198">
                  <c:v>1.4757218029640029E-2</c:v>
                </c:pt>
                <c:pt idx="199">
                  <c:v>5.3006921424599007E-2</c:v>
                </c:pt>
              </c:numCache>
            </c:numRef>
          </c:yVal>
          <c:smooth val="0"/>
          <c:extLst>
            <c:ext xmlns:c16="http://schemas.microsoft.com/office/drawing/2014/chart" uri="{C3380CC4-5D6E-409C-BE32-E72D297353CC}">
              <c16:uniqueId val="{00000000-79FB-4822-BA64-9A754AFD051E}"/>
            </c:ext>
          </c:extLst>
        </c:ser>
        <c:dLbls>
          <c:showLegendKey val="0"/>
          <c:showVal val="0"/>
          <c:showCatName val="0"/>
          <c:showSerName val="0"/>
          <c:showPercent val="0"/>
          <c:showBubbleSize val="0"/>
        </c:dLbls>
        <c:axId val="719701072"/>
        <c:axId val="1346419264"/>
      </c:scatterChart>
      <c:valAx>
        <c:axId val="719701072"/>
        <c:scaling>
          <c:orientation val="minMax"/>
          <c:max val="2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46419264"/>
        <c:crosses val="autoZero"/>
        <c:crossBetween val="midCat"/>
      </c:valAx>
      <c:valAx>
        <c:axId val="1346419264"/>
        <c:scaling>
          <c:orientation val="minMax"/>
          <c:max val="0.4"/>
          <c:min val="-0.4"/>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Difference</a:t>
                </a:r>
                <a:r>
                  <a:rPr lang="en-US" baseline="0"/>
                  <a:t> Score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1970107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TTests!$B$2:$B$201</c:f>
              <c:numCache>
                <c:formatCode>General</c:formatCode>
                <c:ptCount val="200"/>
                <c:pt idx="0">
                  <c:v>0.20277655677655698</c:v>
                </c:pt>
                <c:pt idx="1">
                  <c:v>8.2717948717948908E-2</c:v>
                </c:pt>
                <c:pt idx="2">
                  <c:v>0.36085714285714204</c:v>
                </c:pt>
                <c:pt idx="3">
                  <c:v>-0.10369230769230697</c:v>
                </c:pt>
                <c:pt idx="4">
                  <c:v>9.2652014652014891E-2</c:v>
                </c:pt>
                <c:pt idx="5">
                  <c:v>7.1941391941391986E-2</c:v>
                </c:pt>
                <c:pt idx="6">
                  <c:v>0.37010256410256398</c:v>
                </c:pt>
                <c:pt idx="7">
                  <c:v>3.0307692307693035E-2</c:v>
                </c:pt>
                <c:pt idx="8">
                  <c:v>-0.34271794871794903</c:v>
                </c:pt>
                <c:pt idx="9">
                  <c:v>0.22585347985347998</c:v>
                </c:pt>
                <c:pt idx="10">
                  <c:v>-1.4761904761905087E-2</c:v>
                </c:pt>
                <c:pt idx="11">
                  <c:v>-0.16847619047619089</c:v>
                </c:pt>
                <c:pt idx="12">
                  <c:v>0.19454945054944994</c:v>
                </c:pt>
                <c:pt idx="13">
                  <c:v>-5.2695970695970984E-2</c:v>
                </c:pt>
                <c:pt idx="14">
                  <c:v>0.24386813186813194</c:v>
                </c:pt>
                <c:pt idx="15">
                  <c:v>0.203523809523809</c:v>
                </c:pt>
                <c:pt idx="16">
                  <c:v>0.12953113553113493</c:v>
                </c:pt>
                <c:pt idx="17">
                  <c:v>0.13591941391941398</c:v>
                </c:pt>
                <c:pt idx="18">
                  <c:v>0.31665934065934093</c:v>
                </c:pt>
                <c:pt idx="19">
                  <c:v>0.20162637362637303</c:v>
                </c:pt>
                <c:pt idx="20">
                  <c:v>0.22679853479853401</c:v>
                </c:pt>
                <c:pt idx="21">
                  <c:v>-4.7399267399259593E-3</c:v>
                </c:pt>
                <c:pt idx="22">
                  <c:v>0.38358241758241807</c:v>
                </c:pt>
                <c:pt idx="23">
                  <c:v>0.29920146520146601</c:v>
                </c:pt>
                <c:pt idx="24">
                  <c:v>1.9157509157509023E-2</c:v>
                </c:pt>
                <c:pt idx="25">
                  <c:v>1.8095238095239274E-3</c:v>
                </c:pt>
                <c:pt idx="26">
                  <c:v>0.25901831501831502</c:v>
                </c:pt>
                <c:pt idx="27">
                  <c:v>0.30451282051282003</c:v>
                </c:pt>
                <c:pt idx="28">
                  <c:v>0.30973626373626401</c:v>
                </c:pt>
                <c:pt idx="29">
                  <c:v>6.9157509157510288E-3</c:v>
                </c:pt>
                <c:pt idx="30">
                  <c:v>0.25564102564102598</c:v>
                </c:pt>
                <c:pt idx="31">
                  <c:v>0.13721611721611693</c:v>
                </c:pt>
                <c:pt idx="32">
                  <c:v>-0.11852014652014603</c:v>
                </c:pt>
                <c:pt idx="33">
                  <c:v>0.35350183150183095</c:v>
                </c:pt>
                <c:pt idx="34">
                  <c:v>-3.0490842490842995E-2</c:v>
                </c:pt>
                <c:pt idx="35">
                  <c:v>2.6029304029303979E-2</c:v>
                </c:pt>
                <c:pt idx="36">
                  <c:v>-8.5135531135530962E-2</c:v>
                </c:pt>
                <c:pt idx="37">
                  <c:v>5.4029304029304059E-2</c:v>
                </c:pt>
                <c:pt idx="38">
                  <c:v>-1.1150183150183013E-2</c:v>
                </c:pt>
                <c:pt idx="39">
                  <c:v>3.4695970695971079E-2</c:v>
                </c:pt>
                <c:pt idx="40">
                  <c:v>0.13772893772893796</c:v>
                </c:pt>
                <c:pt idx="41">
                  <c:v>6.5985347985347942E-2</c:v>
                </c:pt>
                <c:pt idx="42">
                  <c:v>0.23964102564102607</c:v>
                </c:pt>
                <c:pt idx="43">
                  <c:v>-7.8300366300365964E-2</c:v>
                </c:pt>
                <c:pt idx="44">
                  <c:v>0.17685714285714199</c:v>
                </c:pt>
                <c:pt idx="45">
                  <c:v>-0.22979487179487196</c:v>
                </c:pt>
                <c:pt idx="46">
                  <c:v>0.20703296703296703</c:v>
                </c:pt>
                <c:pt idx="47">
                  <c:v>0.39110622710622794</c:v>
                </c:pt>
                <c:pt idx="48">
                  <c:v>0.22372161172161198</c:v>
                </c:pt>
                <c:pt idx="49">
                  <c:v>-0.18333333333333396</c:v>
                </c:pt>
                <c:pt idx="50">
                  <c:v>-0.11100366300366293</c:v>
                </c:pt>
                <c:pt idx="51">
                  <c:v>0.27635164835164805</c:v>
                </c:pt>
                <c:pt idx="52">
                  <c:v>4.5875457875457937E-2</c:v>
                </c:pt>
                <c:pt idx="53">
                  <c:v>0.17900366300366294</c:v>
                </c:pt>
                <c:pt idx="54">
                  <c:v>-9.5501831501831003E-2</c:v>
                </c:pt>
                <c:pt idx="55">
                  <c:v>0.13102564102564096</c:v>
                </c:pt>
                <c:pt idx="56">
                  <c:v>-0.12052747252747292</c:v>
                </c:pt>
                <c:pt idx="57">
                  <c:v>0.47353846153846202</c:v>
                </c:pt>
                <c:pt idx="58">
                  <c:v>0.22382417582417607</c:v>
                </c:pt>
                <c:pt idx="59">
                  <c:v>7.7494505494504984E-2</c:v>
                </c:pt>
                <c:pt idx="60">
                  <c:v>0.16912820512820503</c:v>
                </c:pt>
                <c:pt idx="61">
                  <c:v>0.21493040293040305</c:v>
                </c:pt>
                <c:pt idx="62">
                  <c:v>1.1428571428570011E-3</c:v>
                </c:pt>
                <c:pt idx="63">
                  <c:v>0.336791208791209</c:v>
                </c:pt>
                <c:pt idx="64">
                  <c:v>3.2153846153846977E-2</c:v>
                </c:pt>
                <c:pt idx="65">
                  <c:v>-3.9304029304028987E-2</c:v>
                </c:pt>
                <c:pt idx="66">
                  <c:v>0.24993406593406603</c:v>
                </c:pt>
                <c:pt idx="67">
                  <c:v>3.5787545787546005E-2</c:v>
                </c:pt>
                <c:pt idx="68">
                  <c:v>0.25286446886446901</c:v>
                </c:pt>
                <c:pt idx="69">
                  <c:v>8.9010989010990249E-3</c:v>
                </c:pt>
                <c:pt idx="70">
                  <c:v>8.0527472527472999E-2</c:v>
                </c:pt>
                <c:pt idx="71">
                  <c:v>0.19556043956043895</c:v>
                </c:pt>
                <c:pt idx="72">
                  <c:v>0.25805128205128203</c:v>
                </c:pt>
                <c:pt idx="73">
                  <c:v>4.4930402930403068E-2</c:v>
                </c:pt>
                <c:pt idx="74">
                  <c:v>0.18389743589743601</c:v>
                </c:pt>
                <c:pt idx="75">
                  <c:v>9.6029304029303986E-2</c:v>
                </c:pt>
                <c:pt idx="76">
                  <c:v>0.187003663003663</c:v>
                </c:pt>
                <c:pt idx="77">
                  <c:v>-8.0739926739926027E-2</c:v>
                </c:pt>
                <c:pt idx="78">
                  <c:v>-0.13102564102564102</c:v>
                </c:pt>
                <c:pt idx="79">
                  <c:v>-5.6058608058608017E-2</c:v>
                </c:pt>
                <c:pt idx="80">
                  <c:v>8.7120879120878958E-2</c:v>
                </c:pt>
                <c:pt idx="81">
                  <c:v>0.282652014652015</c:v>
                </c:pt>
                <c:pt idx="82">
                  <c:v>-1.7501831501831044E-2</c:v>
                </c:pt>
                <c:pt idx="83">
                  <c:v>0.22414652014651998</c:v>
                </c:pt>
                <c:pt idx="84">
                  <c:v>0.13600732600732596</c:v>
                </c:pt>
                <c:pt idx="85">
                  <c:v>1.6769230769230981E-2</c:v>
                </c:pt>
                <c:pt idx="86">
                  <c:v>4.1589743589742989E-2</c:v>
                </c:pt>
                <c:pt idx="87">
                  <c:v>6.1355311355312026E-2</c:v>
                </c:pt>
                <c:pt idx="88">
                  <c:v>5.6630036630039848E-3</c:v>
                </c:pt>
                <c:pt idx="89">
                  <c:v>-2.026373626373601E-2</c:v>
                </c:pt>
                <c:pt idx="90">
                  <c:v>0.26226373626373595</c:v>
                </c:pt>
                <c:pt idx="91">
                  <c:v>0.300600732600733</c:v>
                </c:pt>
                <c:pt idx="92">
                  <c:v>0.29364835164835207</c:v>
                </c:pt>
                <c:pt idx="93">
                  <c:v>0.12181684981685004</c:v>
                </c:pt>
                <c:pt idx="94">
                  <c:v>8.3003663003662964E-2</c:v>
                </c:pt>
                <c:pt idx="95">
                  <c:v>-0.14758974358974303</c:v>
                </c:pt>
                <c:pt idx="96">
                  <c:v>0.40662271062271105</c:v>
                </c:pt>
                <c:pt idx="97">
                  <c:v>0.33451282051282</c:v>
                </c:pt>
                <c:pt idx="98">
                  <c:v>8.0827838827838006E-2</c:v>
                </c:pt>
                <c:pt idx="99">
                  <c:v>6.7391941391942045E-2</c:v>
                </c:pt>
                <c:pt idx="100">
                  <c:v>-4.1084249084249014E-2</c:v>
                </c:pt>
                <c:pt idx="101">
                  <c:v>1.9545787545787952E-2</c:v>
                </c:pt>
                <c:pt idx="102">
                  <c:v>0.27506959706959699</c:v>
                </c:pt>
                <c:pt idx="103">
                  <c:v>0.11630769230769294</c:v>
                </c:pt>
                <c:pt idx="104">
                  <c:v>6.8007326007326063E-2</c:v>
                </c:pt>
                <c:pt idx="105">
                  <c:v>0.16764102564102598</c:v>
                </c:pt>
                <c:pt idx="106">
                  <c:v>0.32481318681318705</c:v>
                </c:pt>
                <c:pt idx="107">
                  <c:v>0.21856410256410297</c:v>
                </c:pt>
                <c:pt idx="108">
                  <c:v>0.15672527472527503</c:v>
                </c:pt>
                <c:pt idx="109">
                  <c:v>0.22847619047619</c:v>
                </c:pt>
                <c:pt idx="110">
                  <c:v>0.17603663003662995</c:v>
                </c:pt>
                <c:pt idx="111">
                  <c:v>9.0285714285713969E-2</c:v>
                </c:pt>
                <c:pt idx="112">
                  <c:v>0.18696703296703299</c:v>
                </c:pt>
                <c:pt idx="113">
                  <c:v>9.1553113553114018E-2</c:v>
                </c:pt>
                <c:pt idx="114">
                  <c:v>-5.5399267399266983E-2</c:v>
                </c:pt>
                <c:pt idx="115">
                  <c:v>0.21169230769230701</c:v>
                </c:pt>
                <c:pt idx="116">
                  <c:v>0.37731868131868096</c:v>
                </c:pt>
                <c:pt idx="117">
                  <c:v>3.4644688644688948E-2</c:v>
                </c:pt>
                <c:pt idx="118">
                  <c:v>-5.1963369963370032E-2</c:v>
                </c:pt>
                <c:pt idx="119">
                  <c:v>3.6446886446885984E-2</c:v>
                </c:pt>
                <c:pt idx="120">
                  <c:v>0.34383150183150196</c:v>
                </c:pt>
                <c:pt idx="121">
                  <c:v>0.15814652014651998</c:v>
                </c:pt>
                <c:pt idx="122">
                  <c:v>2.0732600732599971E-2</c:v>
                </c:pt>
                <c:pt idx="123">
                  <c:v>-0.20650549450549499</c:v>
                </c:pt>
                <c:pt idx="124">
                  <c:v>0.13629304029303996</c:v>
                </c:pt>
                <c:pt idx="125">
                  <c:v>-7.9633699633699984E-2</c:v>
                </c:pt>
                <c:pt idx="126">
                  <c:v>-2.2476190476190094E-2</c:v>
                </c:pt>
                <c:pt idx="127">
                  <c:v>-1.6879120879121023E-2</c:v>
                </c:pt>
                <c:pt idx="128">
                  <c:v>0.18720879120879103</c:v>
                </c:pt>
                <c:pt idx="129">
                  <c:v>0.10396336996336997</c:v>
                </c:pt>
                <c:pt idx="130">
                  <c:v>-0.10736996336996302</c:v>
                </c:pt>
                <c:pt idx="131">
                  <c:v>1.7318681318680973E-2</c:v>
                </c:pt>
                <c:pt idx="132">
                  <c:v>0.17797802197802198</c:v>
                </c:pt>
                <c:pt idx="133">
                  <c:v>-3.551648351648401E-2</c:v>
                </c:pt>
                <c:pt idx="134">
                  <c:v>0.24889377289377301</c:v>
                </c:pt>
                <c:pt idx="135">
                  <c:v>-0.112600732600733</c:v>
                </c:pt>
                <c:pt idx="136">
                  <c:v>0.21112820512820507</c:v>
                </c:pt>
                <c:pt idx="137">
                  <c:v>0.19657142857142801</c:v>
                </c:pt>
                <c:pt idx="138">
                  <c:v>-7.8102564102563998E-2</c:v>
                </c:pt>
                <c:pt idx="139">
                  <c:v>0.21772893772893803</c:v>
                </c:pt>
                <c:pt idx="140">
                  <c:v>0.22775824175824194</c:v>
                </c:pt>
                <c:pt idx="141">
                  <c:v>0.26142857142857101</c:v>
                </c:pt>
                <c:pt idx="142">
                  <c:v>0.36536263736263802</c:v>
                </c:pt>
                <c:pt idx="143">
                  <c:v>0.28831501831501904</c:v>
                </c:pt>
                <c:pt idx="144">
                  <c:v>0.15464468864468894</c:v>
                </c:pt>
                <c:pt idx="145">
                  <c:v>9.2234432234432007E-2</c:v>
                </c:pt>
                <c:pt idx="146">
                  <c:v>4.6967032967033029E-2</c:v>
                </c:pt>
                <c:pt idx="147">
                  <c:v>0.36834432234432296</c:v>
                </c:pt>
                <c:pt idx="148">
                  <c:v>0.20115018315018296</c:v>
                </c:pt>
                <c:pt idx="149">
                  <c:v>5.9992673992673995E-2</c:v>
                </c:pt>
                <c:pt idx="150">
                  <c:v>0.60049084249084206</c:v>
                </c:pt>
                <c:pt idx="151">
                  <c:v>0.39578021978021904</c:v>
                </c:pt>
                <c:pt idx="152">
                  <c:v>-4.4315018315018995E-2</c:v>
                </c:pt>
                <c:pt idx="153">
                  <c:v>0.15423443223443195</c:v>
                </c:pt>
                <c:pt idx="154">
                  <c:v>7.0864468864468955E-2</c:v>
                </c:pt>
                <c:pt idx="155">
                  <c:v>-9.3523809523809953E-2</c:v>
                </c:pt>
                <c:pt idx="156">
                  <c:v>0.38456410256410301</c:v>
                </c:pt>
                <c:pt idx="157">
                  <c:v>0.11200732600732599</c:v>
                </c:pt>
                <c:pt idx="158">
                  <c:v>0.33101098901098902</c:v>
                </c:pt>
                <c:pt idx="159">
                  <c:v>0.16625641025641003</c:v>
                </c:pt>
                <c:pt idx="160">
                  <c:v>-0.23635897435897396</c:v>
                </c:pt>
                <c:pt idx="161">
                  <c:v>0.33578021978021905</c:v>
                </c:pt>
                <c:pt idx="162">
                  <c:v>1.5018315018314965E-2</c:v>
                </c:pt>
                <c:pt idx="163">
                  <c:v>0.14306959706959699</c:v>
                </c:pt>
                <c:pt idx="164">
                  <c:v>-0.16343589743589698</c:v>
                </c:pt>
                <c:pt idx="165">
                  <c:v>0.12369963369963399</c:v>
                </c:pt>
                <c:pt idx="166">
                  <c:v>0.34380952380952307</c:v>
                </c:pt>
                <c:pt idx="167">
                  <c:v>0.13301098901098896</c:v>
                </c:pt>
                <c:pt idx="168">
                  <c:v>4.5633699633700009E-2</c:v>
                </c:pt>
                <c:pt idx="169">
                  <c:v>9.1802197802198005E-2</c:v>
                </c:pt>
                <c:pt idx="170">
                  <c:v>9.4124542124542965E-2</c:v>
                </c:pt>
                <c:pt idx="171">
                  <c:v>0.35865201465201496</c:v>
                </c:pt>
                <c:pt idx="172">
                  <c:v>9.5736263736263982E-2</c:v>
                </c:pt>
                <c:pt idx="173">
                  <c:v>1.9252747252746949E-2</c:v>
                </c:pt>
                <c:pt idx="174">
                  <c:v>0.13804395604395603</c:v>
                </c:pt>
                <c:pt idx="175">
                  <c:v>8.5802197802197999E-2</c:v>
                </c:pt>
                <c:pt idx="176">
                  <c:v>0.28439560439560402</c:v>
                </c:pt>
                <c:pt idx="177">
                  <c:v>0.11282783882783798</c:v>
                </c:pt>
                <c:pt idx="178">
                  <c:v>0.258410256410257</c:v>
                </c:pt>
                <c:pt idx="179">
                  <c:v>0.11825641025640998</c:v>
                </c:pt>
                <c:pt idx="180">
                  <c:v>8.6813186813189946E-3</c:v>
                </c:pt>
                <c:pt idx="181">
                  <c:v>2.3802197802197944E-2</c:v>
                </c:pt>
                <c:pt idx="182">
                  <c:v>0.16190476190476194</c:v>
                </c:pt>
                <c:pt idx="183">
                  <c:v>0.243150183150183</c:v>
                </c:pt>
                <c:pt idx="184">
                  <c:v>0.18952380952380893</c:v>
                </c:pt>
                <c:pt idx="185">
                  <c:v>7.0241758241757934E-2</c:v>
                </c:pt>
                <c:pt idx="186">
                  <c:v>0.17455677655677693</c:v>
                </c:pt>
                <c:pt idx="187">
                  <c:v>-7.7831501831502004E-2</c:v>
                </c:pt>
                <c:pt idx="188">
                  <c:v>-4.8131868131868982E-2</c:v>
                </c:pt>
                <c:pt idx="189">
                  <c:v>0.19595604395604405</c:v>
                </c:pt>
                <c:pt idx="190">
                  <c:v>7.8043956043956031E-2</c:v>
                </c:pt>
                <c:pt idx="191">
                  <c:v>2.7970695970696013E-2</c:v>
                </c:pt>
                <c:pt idx="192">
                  <c:v>-5.0945054945054968E-2</c:v>
                </c:pt>
                <c:pt idx="193">
                  <c:v>-5.8871794871795058E-2</c:v>
                </c:pt>
                <c:pt idx="194">
                  <c:v>0.17059340659340705</c:v>
                </c:pt>
                <c:pt idx="195">
                  <c:v>0.19774358974359002</c:v>
                </c:pt>
                <c:pt idx="196">
                  <c:v>0.20866666666666606</c:v>
                </c:pt>
                <c:pt idx="197">
                  <c:v>0.16966300366300396</c:v>
                </c:pt>
                <c:pt idx="198">
                  <c:v>7.2937728937728985E-2</c:v>
                </c:pt>
                <c:pt idx="199">
                  <c:v>-8.5816849816849949E-2</c:v>
                </c:pt>
              </c:numCache>
            </c:numRef>
          </c:yVal>
          <c:smooth val="0"/>
          <c:extLst>
            <c:ext xmlns:c16="http://schemas.microsoft.com/office/drawing/2014/chart" uri="{C3380CC4-5D6E-409C-BE32-E72D297353CC}">
              <c16:uniqueId val="{00000000-3DBE-41BA-8C97-01275CF62410}"/>
            </c:ext>
          </c:extLst>
        </c:ser>
        <c:dLbls>
          <c:showLegendKey val="0"/>
          <c:showVal val="0"/>
          <c:showCatName val="0"/>
          <c:showSerName val="0"/>
          <c:showPercent val="0"/>
          <c:showBubbleSize val="0"/>
        </c:dLbls>
        <c:axId val="719701072"/>
        <c:axId val="1346419264"/>
      </c:scatterChart>
      <c:valAx>
        <c:axId val="719701072"/>
        <c:scaling>
          <c:orientation val="minMax"/>
          <c:max val="20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Iteration</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46419264"/>
        <c:crosses val="autoZero"/>
        <c:crossBetween val="midCat"/>
      </c:valAx>
      <c:valAx>
        <c:axId val="1346419264"/>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Difference</a:t>
                </a:r>
                <a:r>
                  <a:rPr lang="en-US" sz="1200" baseline="0">
                    <a:latin typeface="Arial" panose="020B0604020202020204" pitchFamily="34" charset="0"/>
                    <a:cs typeface="Arial" panose="020B0604020202020204" pitchFamily="34" charset="0"/>
                  </a:rPr>
                  <a:t> Score</a:t>
                </a:r>
                <a:endParaRPr lang="en-US" sz="1200">
                  <a:latin typeface="Arial" panose="020B0604020202020204" pitchFamily="34" charset="0"/>
                  <a:cs typeface="Arial" panose="020B0604020202020204" pitchFamily="34"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19701072"/>
        <c:crosses val="autoZero"/>
        <c:crossBetween val="midCat"/>
      </c:valAx>
      <c:spPr>
        <a:noFill/>
        <a:ln w="25400">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t>Recall</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cat>
            <c:multiLvlStrRef>
              <c:f>Results!$B$1:$G$2</c:f>
              <c:multiLvlStrCache>
                <c:ptCount val="6"/>
                <c:lvl>
                  <c:pt idx="0">
                    <c:v>5th</c:v>
                  </c:pt>
                  <c:pt idx="1">
                    <c:v>15th</c:v>
                  </c:pt>
                  <c:pt idx="2">
                    <c:v>25th</c:v>
                  </c:pt>
                  <c:pt idx="3">
                    <c:v>5th</c:v>
                  </c:pt>
                  <c:pt idx="4">
                    <c:v>15th</c:v>
                  </c:pt>
                  <c:pt idx="5">
                    <c:v>25th</c:v>
                  </c:pt>
                </c:lvl>
                <c:lvl>
                  <c:pt idx="0">
                    <c:v>5-Edits</c:v>
                  </c:pt>
                  <c:pt idx="3">
                    <c:v>10-Edits</c:v>
                  </c:pt>
                </c:lvl>
              </c:multiLvlStrCache>
            </c:multiLvlStrRef>
          </c:cat>
          <c:val>
            <c:numRef>
              <c:f>Results!$B$3:$G$3</c:f>
              <c:numCache>
                <c:formatCode>0.00</c:formatCode>
                <c:ptCount val="6"/>
                <c:pt idx="0">
                  <c:v>0.56707795918367265</c:v>
                </c:pt>
                <c:pt idx="1">
                  <c:v>0.54511764705882304</c:v>
                </c:pt>
                <c:pt idx="2">
                  <c:v>0.44077384615384596</c:v>
                </c:pt>
                <c:pt idx="3">
                  <c:v>0.63135603543743068</c:v>
                </c:pt>
                <c:pt idx="4">
                  <c:v>0.58948275862068922</c:v>
                </c:pt>
                <c:pt idx="5">
                  <c:v>0.55827142857142797</c:v>
                </c:pt>
              </c:numCache>
            </c:numRef>
          </c:val>
          <c:extLst>
            <c:ext xmlns:c16="http://schemas.microsoft.com/office/drawing/2014/chart" uri="{C3380CC4-5D6E-409C-BE32-E72D297353CC}">
              <c16:uniqueId val="{00000000-0877-402C-988E-F0A25F6AD766}"/>
            </c:ext>
          </c:extLst>
        </c:ser>
        <c:dLbls>
          <c:showLegendKey val="0"/>
          <c:showVal val="0"/>
          <c:showCatName val="0"/>
          <c:showSerName val="0"/>
          <c:showPercent val="0"/>
          <c:showBubbleSize val="0"/>
        </c:dLbls>
        <c:gapWidth val="86"/>
        <c:overlap val="-27"/>
        <c:axId val="947866864"/>
        <c:axId val="895557536"/>
      </c:barChart>
      <c:catAx>
        <c:axId val="94786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95557536"/>
        <c:crosses val="autoZero"/>
        <c:auto val="1"/>
        <c:lblAlgn val="ctr"/>
        <c:lblOffset val="100"/>
        <c:noMultiLvlLbl val="0"/>
      </c:catAx>
      <c:valAx>
        <c:axId val="895557536"/>
        <c:scaling>
          <c:orientation val="minMax"/>
          <c:max val="0.75000000000000011"/>
          <c:min val="0.25"/>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47866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200">
          <a:latin typeface="Arial" panose="020B0604020202020204" pitchFamily="34" charset="0"/>
          <a:cs typeface="Arial" panose="020B0604020202020204" pitchFamily="34"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t>F1</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cat>
            <c:multiLvlStrRef>
              <c:f>Results!$B$1:$G$2</c:f>
              <c:multiLvlStrCache>
                <c:ptCount val="6"/>
                <c:lvl>
                  <c:pt idx="0">
                    <c:v>5th</c:v>
                  </c:pt>
                  <c:pt idx="1">
                    <c:v>15th</c:v>
                  </c:pt>
                  <c:pt idx="2">
                    <c:v>25th</c:v>
                  </c:pt>
                  <c:pt idx="3">
                    <c:v>5th</c:v>
                  </c:pt>
                  <c:pt idx="4">
                    <c:v>15th</c:v>
                  </c:pt>
                  <c:pt idx="5">
                    <c:v>25th</c:v>
                  </c:pt>
                </c:lvl>
                <c:lvl>
                  <c:pt idx="0">
                    <c:v>5-Edits</c:v>
                  </c:pt>
                  <c:pt idx="3">
                    <c:v>10-Edits</c:v>
                  </c:pt>
                </c:lvl>
              </c:multiLvlStrCache>
            </c:multiLvlStrRef>
          </c:cat>
          <c:val>
            <c:numRef>
              <c:f>Results!$B$4:$G$4</c:f>
              <c:numCache>
                <c:formatCode>0.00</c:formatCode>
                <c:ptCount val="6"/>
                <c:pt idx="0">
                  <c:v>0.52224850576462667</c:v>
                </c:pt>
                <c:pt idx="1">
                  <c:v>0.52169153504696009</c:v>
                </c:pt>
                <c:pt idx="2">
                  <c:v>0.42950836070487081</c:v>
                </c:pt>
                <c:pt idx="3">
                  <c:v>0.55845135991463879</c:v>
                </c:pt>
                <c:pt idx="4">
                  <c:v>0.53412743954398811</c:v>
                </c:pt>
                <c:pt idx="5">
                  <c:v>0.48851954321723357</c:v>
                </c:pt>
              </c:numCache>
            </c:numRef>
          </c:val>
          <c:extLst>
            <c:ext xmlns:c16="http://schemas.microsoft.com/office/drawing/2014/chart" uri="{C3380CC4-5D6E-409C-BE32-E72D297353CC}">
              <c16:uniqueId val="{00000000-6EE9-4E88-A49D-AB46968C078E}"/>
            </c:ext>
          </c:extLst>
        </c:ser>
        <c:dLbls>
          <c:showLegendKey val="0"/>
          <c:showVal val="0"/>
          <c:showCatName val="0"/>
          <c:showSerName val="0"/>
          <c:showPercent val="0"/>
          <c:showBubbleSize val="0"/>
        </c:dLbls>
        <c:gapWidth val="86"/>
        <c:overlap val="-27"/>
        <c:axId val="947866864"/>
        <c:axId val="895557536"/>
      </c:barChart>
      <c:catAx>
        <c:axId val="94786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95557536"/>
        <c:crosses val="autoZero"/>
        <c:auto val="1"/>
        <c:lblAlgn val="ctr"/>
        <c:lblOffset val="100"/>
        <c:noMultiLvlLbl val="0"/>
      </c:catAx>
      <c:valAx>
        <c:axId val="895557536"/>
        <c:scaling>
          <c:orientation val="minMax"/>
          <c:max val="0.75000000000000011"/>
          <c:min val="0.25"/>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47866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200">
          <a:latin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spPr>
            <a:ln w="25400" cap="rnd">
              <a:noFill/>
              <a:round/>
            </a:ln>
            <a:effectLst/>
          </c:spPr>
          <c:marker>
            <c:symbol val="circle"/>
            <c:size val="5"/>
            <c:spPr>
              <a:solidFill>
                <a:schemeClr val="dk1">
                  <a:tint val="88500"/>
                </a:schemeClr>
              </a:solidFill>
              <a:ln w="9525">
                <a:solidFill>
                  <a:schemeClr val="dk1">
                    <a:tint val="88500"/>
                  </a:schemeClr>
                </a:solidFill>
              </a:ln>
              <a:effectLst/>
            </c:spPr>
          </c:marker>
          <c:yVal>
            <c:numRef>
              <c:f>TTests!$J$2:$J$201</c:f>
              <c:numCache>
                <c:formatCode>General</c:formatCode>
                <c:ptCount val="200"/>
                <c:pt idx="0">
                  <c:v>9.6465534141055964E-2</c:v>
                </c:pt>
                <c:pt idx="1">
                  <c:v>9.0891258973454014E-2</c:v>
                </c:pt>
                <c:pt idx="2">
                  <c:v>0.20200712271613402</c:v>
                </c:pt>
                <c:pt idx="3">
                  <c:v>-3.983003576486599E-2</c:v>
                </c:pt>
                <c:pt idx="4">
                  <c:v>3.653127477406104E-2</c:v>
                </c:pt>
                <c:pt idx="5">
                  <c:v>9.8076166671000053E-3</c:v>
                </c:pt>
                <c:pt idx="6">
                  <c:v>0.23470661663147802</c:v>
                </c:pt>
                <c:pt idx="7">
                  <c:v>3.6768796547107019E-2</c:v>
                </c:pt>
                <c:pt idx="8">
                  <c:v>-0.22232467660708999</c:v>
                </c:pt>
                <c:pt idx="9">
                  <c:v>0.13973844915460498</c:v>
                </c:pt>
                <c:pt idx="10">
                  <c:v>-3.9103178852046949E-2</c:v>
                </c:pt>
                <c:pt idx="11">
                  <c:v>-7.712865864815005E-2</c:v>
                </c:pt>
                <c:pt idx="12">
                  <c:v>0.12617113989462797</c:v>
                </c:pt>
                <c:pt idx="13">
                  <c:v>-7.517050256572011E-3</c:v>
                </c:pt>
                <c:pt idx="14">
                  <c:v>8.8426906700080965E-2</c:v>
                </c:pt>
                <c:pt idx="15">
                  <c:v>0.11460761460761398</c:v>
                </c:pt>
                <c:pt idx="16">
                  <c:v>5.2319477336278064E-2</c:v>
                </c:pt>
                <c:pt idx="17">
                  <c:v>8.2716414835682983E-2</c:v>
                </c:pt>
                <c:pt idx="18">
                  <c:v>0.127005006517105</c:v>
                </c:pt>
                <c:pt idx="19">
                  <c:v>6.1338588101746971E-2</c:v>
                </c:pt>
                <c:pt idx="20">
                  <c:v>0.16893403071988</c:v>
                </c:pt>
                <c:pt idx="21">
                  <c:v>-2.6356901292962975E-2</c:v>
                </c:pt>
                <c:pt idx="22">
                  <c:v>0.21149672093239197</c:v>
                </c:pt>
                <c:pt idx="23">
                  <c:v>0.17450106227814499</c:v>
                </c:pt>
                <c:pt idx="24">
                  <c:v>-5.0945619627160987E-2</c:v>
                </c:pt>
                <c:pt idx="25">
                  <c:v>-1.8581698809865932E-2</c:v>
                </c:pt>
                <c:pt idx="26">
                  <c:v>0.13191353788477594</c:v>
                </c:pt>
                <c:pt idx="27">
                  <c:v>0.15390934217074403</c:v>
                </c:pt>
                <c:pt idx="28">
                  <c:v>0.15029276991728902</c:v>
                </c:pt>
                <c:pt idx="29">
                  <c:v>-2.057161372429106E-2</c:v>
                </c:pt>
                <c:pt idx="30">
                  <c:v>0.17304308902479598</c:v>
                </c:pt>
                <c:pt idx="31">
                  <c:v>6.8366669298966953E-2</c:v>
                </c:pt>
                <c:pt idx="32">
                  <c:v>-6.8884011462673977E-2</c:v>
                </c:pt>
                <c:pt idx="33">
                  <c:v>0.17019913912023799</c:v>
                </c:pt>
                <c:pt idx="34">
                  <c:v>-1.8624903987014996E-2</c:v>
                </c:pt>
                <c:pt idx="35">
                  <c:v>4.5094208732898711E-4</c:v>
                </c:pt>
                <c:pt idx="36">
                  <c:v>-0.10716298208660702</c:v>
                </c:pt>
                <c:pt idx="37">
                  <c:v>4.8400173077360997E-2</c:v>
                </c:pt>
                <c:pt idx="38">
                  <c:v>-9.0532910333260275E-3</c:v>
                </c:pt>
                <c:pt idx="39">
                  <c:v>1.863903245922699E-2</c:v>
                </c:pt>
                <c:pt idx="40">
                  <c:v>6.1516537584889008E-2</c:v>
                </c:pt>
                <c:pt idx="41">
                  <c:v>3.8880329198415997E-2</c:v>
                </c:pt>
                <c:pt idx="42">
                  <c:v>0.14779321863845807</c:v>
                </c:pt>
                <c:pt idx="43">
                  <c:v>-4.0645028181911957E-2</c:v>
                </c:pt>
                <c:pt idx="44">
                  <c:v>0.11820821971840606</c:v>
                </c:pt>
                <c:pt idx="45">
                  <c:v>-7.7964681131910962E-2</c:v>
                </c:pt>
                <c:pt idx="46">
                  <c:v>7.9277872508672964E-2</c:v>
                </c:pt>
                <c:pt idx="47">
                  <c:v>0.22487621619277798</c:v>
                </c:pt>
                <c:pt idx="48">
                  <c:v>0.11686709399614997</c:v>
                </c:pt>
                <c:pt idx="49">
                  <c:v>-7.357021847953199E-2</c:v>
                </c:pt>
                <c:pt idx="50">
                  <c:v>-4.7008547008547008E-2</c:v>
                </c:pt>
                <c:pt idx="51">
                  <c:v>0.15087200866715106</c:v>
                </c:pt>
                <c:pt idx="52">
                  <c:v>1.1872579801150973E-2</c:v>
                </c:pt>
                <c:pt idx="53">
                  <c:v>0.121681000786932</c:v>
                </c:pt>
                <c:pt idx="54">
                  <c:v>-2.1094013698918057E-2</c:v>
                </c:pt>
                <c:pt idx="55">
                  <c:v>4.9532598102121961E-2</c:v>
                </c:pt>
                <c:pt idx="56">
                  <c:v>-8.9027997349035992E-2</c:v>
                </c:pt>
                <c:pt idx="57">
                  <c:v>0.26866096414483503</c:v>
                </c:pt>
                <c:pt idx="58">
                  <c:v>7.143164513136302E-2</c:v>
                </c:pt>
                <c:pt idx="59">
                  <c:v>2.5275568842780038E-2</c:v>
                </c:pt>
                <c:pt idx="60">
                  <c:v>9.193419552287202E-2</c:v>
                </c:pt>
                <c:pt idx="61">
                  <c:v>0.11820283124270797</c:v>
                </c:pt>
                <c:pt idx="62">
                  <c:v>-6.2881395191766998E-2</c:v>
                </c:pt>
                <c:pt idx="63">
                  <c:v>0.200184948515303</c:v>
                </c:pt>
                <c:pt idx="64">
                  <c:v>1.4794162329200999E-2</c:v>
                </c:pt>
                <c:pt idx="65">
                  <c:v>-1.1992456017261954E-2</c:v>
                </c:pt>
                <c:pt idx="66">
                  <c:v>0.12800231748575602</c:v>
                </c:pt>
                <c:pt idx="67">
                  <c:v>-1.9755334199464014E-2</c:v>
                </c:pt>
                <c:pt idx="68">
                  <c:v>0.14900204682181406</c:v>
                </c:pt>
                <c:pt idx="69">
                  <c:v>-2.4184614427490425E-3</c:v>
                </c:pt>
                <c:pt idx="70">
                  <c:v>-2.0445748105319961E-3</c:v>
                </c:pt>
                <c:pt idx="71">
                  <c:v>4.8936662244601026E-2</c:v>
                </c:pt>
                <c:pt idx="72">
                  <c:v>0.10642177198994096</c:v>
                </c:pt>
                <c:pt idx="73">
                  <c:v>7.8031359581840487E-3</c:v>
                </c:pt>
                <c:pt idx="74">
                  <c:v>7.0257297802875041E-2</c:v>
                </c:pt>
                <c:pt idx="75">
                  <c:v>7.6001087305434978E-2</c:v>
                </c:pt>
                <c:pt idx="76">
                  <c:v>7.8970092656537982E-2</c:v>
                </c:pt>
                <c:pt idx="77">
                  <c:v>-4.0480169977151037E-2</c:v>
                </c:pt>
                <c:pt idx="78">
                  <c:v>-0.10233143365967401</c:v>
                </c:pt>
                <c:pt idx="79">
                  <c:v>-2.8985261721733047E-2</c:v>
                </c:pt>
                <c:pt idx="80">
                  <c:v>1.9968213127876999E-2</c:v>
                </c:pt>
                <c:pt idx="81">
                  <c:v>0.19625894525445703</c:v>
                </c:pt>
                <c:pt idx="82">
                  <c:v>-2.7238182689127033E-2</c:v>
                </c:pt>
                <c:pt idx="83">
                  <c:v>0.15579528824209599</c:v>
                </c:pt>
                <c:pt idx="84">
                  <c:v>2.1940746931663035E-2</c:v>
                </c:pt>
                <c:pt idx="85">
                  <c:v>-1.7849668942149788E-3</c:v>
                </c:pt>
                <c:pt idx="86">
                  <c:v>-1.1866815155193999E-2</c:v>
                </c:pt>
                <c:pt idx="87">
                  <c:v>-1.0325602208436979E-2</c:v>
                </c:pt>
                <c:pt idx="88">
                  <c:v>-1.4789770334265984E-2</c:v>
                </c:pt>
                <c:pt idx="89">
                  <c:v>4.1538381002412028E-2</c:v>
                </c:pt>
                <c:pt idx="90">
                  <c:v>0.17663366087649102</c:v>
                </c:pt>
                <c:pt idx="91">
                  <c:v>0.18865839264851497</c:v>
                </c:pt>
                <c:pt idx="92">
                  <c:v>0.18101595014245803</c:v>
                </c:pt>
                <c:pt idx="93">
                  <c:v>9.9349405301512927E-2</c:v>
                </c:pt>
                <c:pt idx="94">
                  <c:v>3.8958998517821974E-2</c:v>
                </c:pt>
                <c:pt idx="95">
                  <c:v>-9.2902901204026E-2</c:v>
                </c:pt>
                <c:pt idx="96">
                  <c:v>0.20511430111317103</c:v>
                </c:pt>
                <c:pt idx="97">
                  <c:v>0.18642367864008397</c:v>
                </c:pt>
                <c:pt idx="98">
                  <c:v>1.0055122277067952E-2</c:v>
                </c:pt>
                <c:pt idx="99">
                  <c:v>1.3081495007387034E-2</c:v>
                </c:pt>
                <c:pt idx="100">
                  <c:v>-7.4052599001590003E-2</c:v>
                </c:pt>
                <c:pt idx="101">
                  <c:v>-1.4468751413924008E-2</c:v>
                </c:pt>
                <c:pt idx="102">
                  <c:v>0.13964357033723496</c:v>
                </c:pt>
                <c:pt idx="103">
                  <c:v>2.8423550390560992E-2</c:v>
                </c:pt>
                <c:pt idx="104">
                  <c:v>2.8823174866814016E-2</c:v>
                </c:pt>
                <c:pt idx="105">
                  <c:v>0.13905386847981199</c:v>
                </c:pt>
                <c:pt idx="106">
                  <c:v>0.22509804173911702</c:v>
                </c:pt>
                <c:pt idx="107">
                  <c:v>0.17892573245514498</c:v>
                </c:pt>
                <c:pt idx="108">
                  <c:v>7.7472447983956971E-2</c:v>
                </c:pt>
                <c:pt idx="109">
                  <c:v>0.14559970723351501</c:v>
                </c:pt>
                <c:pt idx="110">
                  <c:v>0.11935964483195799</c:v>
                </c:pt>
                <c:pt idx="111">
                  <c:v>4.6663369045133019E-2</c:v>
                </c:pt>
                <c:pt idx="112">
                  <c:v>0.13039344890749904</c:v>
                </c:pt>
                <c:pt idx="113">
                  <c:v>3.2376341731211011E-2</c:v>
                </c:pt>
                <c:pt idx="114">
                  <c:v>-7.9893630179344977E-2</c:v>
                </c:pt>
                <c:pt idx="115">
                  <c:v>0.12392619793943899</c:v>
                </c:pt>
                <c:pt idx="116">
                  <c:v>0.27025541114430601</c:v>
                </c:pt>
                <c:pt idx="117">
                  <c:v>-1.2367314050940048E-2</c:v>
                </c:pt>
                <c:pt idx="118">
                  <c:v>-2.6653490322915974E-2</c:v>
                </c:pt>
                <c:pt idx="119">
                  <c:v>-9.4283010611040385E-3</c:v>
                </c:pt>
                <c:pt idx="120">
                  <c:v>0.136555482458113</c:v>
                </c:pt>
                <c:pt idx="121">
                  <c:v>5.9100153249470044E-2</c:v>
                </c:pt>
                <c:pt idx="122">
                  <c:v>1.0338587423841028E-2</c:v>
                </c:pt>
                <c:pt idx="123">
                  <c:v>-0.16560213193353901</c:v>
                </c:pt>
                <c:pt idx="124">
                  <c:v>7.1413764491405018E-2</c:v>
                </c:pt>
                <c:pt idx="125">
                  <c:v>-5.2026045248635966E-2</c:v>
                </c:pt>
                <c:pt idx="126">
                  <c:v>-1.9032945802907986E-2</c:v>
                </c:pt>
                <c:pt idx="127">
                  <c:v>-6.1204213699496968E-2</c:v>
                </c:pt>
                <c:pt idx="128">
                  <c:v>0.13147262365996493</c:v>
                </c:pt>
                <c:pt idx="129">
                  <c:v>8.7067901020448979E-2</c:v>
                </c:pt>
                <c:pt idx="130">
                  <c:v>-7.0905503360029987E-2</c:v>
                </c:pt>
                <c:pt idx="131">
                  <c:v>2.9743252401781994E-2</c:v>
                </c:pt>
                <c:pt idx="132">
                  <c:v>0.12401258394205805</c:v>
                </c:pt>
                <c:pt idx="133">
                  <c:v>-2.4251476286603013E-2</c:v>
                </c:pt>
                <c:pt idx="134">
                  <c:v>0.16548315775915601</c:v>
                </c:pt>
                <c:pt idx="135">
                  <c:v>-0.11146844770296799</c:v>
                </c:pt>
                <c:pt idx="136">
                  <c:v>7.6175118500555972E-2</c:v>
                </c:pt>
                <c:pt idx="137">
                  <c:v>0.10654972279515901</c:v>
                </c:pt>
                <c:pt idx="138">
                  <c:v>-1.8554622283655009E-2</c:v>
                </c:pt>
                <c:pt idx="139">
                  <c:v>0.126890657876573</c:v>
                </c:pt>
                <c:pt idx="140">
                  <c:v>0.12148457695973297</c:v>
                </c:pt>
                <c:pt idx="141">
                  <c:v>0.13205853029475795</c:v>
                </c:pt>
                <c:pt idx="142">
                  <c:v>0.197609863260783</c:v>
                </c:pt>
                <c:pt idx="143">
                  <c:v>0.19101733133028198</c:v>
                </c:pt>
                <c:pt idx="144">
                  <c:v>3.6193511995610994E-2</c:v>
                </c:pt>
                <c:pt idx="145">
                  <c:v>4.6276158279262958E-2</c:v>
                </c:pt>
                <c:pt idx="146">
                  <c:v>1.8585418574683987E-2</c:v>
                </c:pt>
                <c:pt idx="147">
                  <c:v>0.21741045172839302</c:v>
                </c:pt>
                <c:pt idx="148">
                  <c:v>5.8177286209179002E-2</c:v>
                </c:pt>
                <c:pt idx="149">
                  <c:v>3.9217171017187025E-2</c:v>
                </c:pt>
                <c:pt idx="150">
                  <c:v>0.37562104536587204</c:v>
                </c:pt>
                <c:pt idx="151">
                  <c:v>0.20255797168043699</c:v>
                </c:pt>
                <c:pt idx="152">
                  <c:v>-4.2983418414251018E-2</c:v>
                </c:pt>
                <c:pt idx="153">
                  <c:v>0.10079985960293603</c:v>
                </c:pt>
                <c:pt idx="154">
                  <c:v>6.1226258348196005E-2</c:v>
                </c:pt>
                <c:pt idx="155">
                  <c:v>-6.539328886351703E-2</c:v>
                </c:pt>
                <c:pt idx="156">
                  <c:v>0.24145566529152596</c:v>
                </c:pt>
                <c:pt idx="157">
                  <c:v>1.0760824609794994E-2</c:v>
                </c:pt>
                <c:pt idx="158">
                  <c:v>0.19415944534618795</c:v>
                </c:pt>
                <c:pt idx="159">
                  <c:v>0.10598657234305398</c:v>
                </c:pt>
                <c:pt idx="160">
                  <c:v>-0.13848732477686604</c:v>
                </c:pt>
                <c:pt idx="161">
                  <c:v>0.19120744127305495</c:v>
                </c:pt>
                <c:pt idx="162">
                  <c:v>-3.0423735046249956E-3</c:v>
                </c:pt>
                <c:pt idx="163">
                  <c:v>5.4983457066028973E-2</c:v>
                </c:pt>
                <c:pt idx="164">
                  <c:v>-0.13815903725670203</c:v>
                </c:pt>
                <c:pt idx="165">
                  <c:v>0.10242123986046303</c:v>
                </c:pt>
                <c:pt idx="166">
                  <c:v>0.22584746887398993</c:v>
                </c:pt>
                <c:pt idx="167">
                  <c:v>5.6559763801027951E-2</c:v>
                </c:pt>
                <c:pt idx="168">
                  <c:v>-2.2623060760510072E-2</c:v>
                </c:pt>
                <c:pt idx="169">
                  <c:v>4.8270334734347997E-2</c:v>
                </c:pt>
                <c:pt idx="170">
                  <c:v>5.3161632550719984E-2</c:v>
                </c:pt>
                <c:pt idx="171">
                  <c:v>0.19043214214663201</c:v>
                </c:pt>
                <c:pt idx="172">
                  <c:v>1.7794334702570969E-2</c:v>
                </c:pt>
                <c:pt idx="173">
                  <c:v>-2.7113610946779554E-3</c:v>
                </c:pt>
                <c:pt idx="174">
                  <c:v>6.3720124653068977E-2</c:v>
                </c:pt>
                <c:pt idx="175">
                  <c:v>1.2430437102633973E-2</c:v>
                </c:pt>
                <c:pt idx="176">
                  <c:v>0.16617445681811804</c:v>
                </c:pt>
                <c:pt idx="177">
                  <c:v>6.8473326929533007E-2</c:v>
                </c:pt>
                <c:pt idx="178">
                  <c:v>0.16114708337751105</c:v>
                </c:pt>
                <c:pt idx="179">
                  <c:v>9.7687335062928982E-2</c:v>
                </c:pt>
                <c:pt idx="180">
                  <c:v>-2.1702848503780126E-3</c:v>
                </c:pt>
                <c:pt idx="181">
                  <c:v>1.3098594527972018E-2</c:v>
                </c:pt>
                <c:pt idx="182">
                  <c:v>6.923568860368301E-2</c:v>
                </c:pt>
                <c:pt idx="183">
                  <c:v>0.10735673872416501</c:v>
                </c:pt>
                <c:pt idx="184">
                  <c:v>5.6103955135348993E-2</c:v>
                </c:pt>
                <c:pt idx="185">
                  <c:v>1.4584944474513972E-2</c:v>
                </c:pt>
                <c:pt idx="186">
                  <c:v>0.12033809190264605</c:v>
                </c:pt>
                <c:pt idx="187">
                  <c:v>-5.9368018686659974E-2</c:v>
                </c:pt>
                <c:pt idx="188">
                  <c:v>-1.564726306434705E-2</c:v>
                </c:pt>
                <c:pt idx="189">
                  <c:v>0.11468678311444797</c:v>
                </c:pt>
                <c:pt idx="190">
                  <c:v>3.2292547952051998E-2</c:v>
                </c:pt>
                <c:pt idx="191">
                  <c:v>1.4969596668282015E-2</c:v>
                </c:pt>
                <c:pt idx="192">
                  <c:v>-2.237751113075398E-2</c:v>
                </c:pt>
                <c:pt idx="193">
                  <c:v>1.4162045037954041E-2</c:v>
                </c:pt>
                <c:pt idx="194">
                  <c:v>7.9152208138951019E-2</c:v>
                </c:pt>
                <c:pt idx="195">
                  <c:v>0.10516938166884104</c:v>
                </c:pt>
                <c:pt idx="196">
                  <c:v>7.4461368725734001E-2</c:v>
                </c:pt>
                <c:pt idx="197">
                  <c:v>2.1558421631864E-2</c:v>
                </c:pt>
                <c:pt idx="198">
                  <c:v>1.7710466863521013E-2</c:v>
                </c:pt>
                <c:pt idx="199">
                  <c:v>-6.8002825134794997E-2</c:v>
                </c:pt>
              </c:numCache>
            </c:numRef>
          </c:yVal>
          <c:smooth val="0"/>
          <c:extLst>
            <c:ext xmlns:c16="http://schemas.microsoft.com/office/drawing/2014/chart" uri="{C3380CC4-5D6E-409C-BE32-E72D297353CC}">
              <c16:uniqueId val="{00000000-991C-4AC6-91AC-50AFE98CE855}"/>
            </c:ext>
          </c:extLst>
        </c:ser>
        <c:dLbls>
          <c:showLegendKey val="0"/>
          <c:showVal val="0"/>
          <c:showCatName val="0"/>
          <c:showSerName val="0"/>
          <c:showPercent val="0"/>
          <c:showBubbleSize val="0"/>
        </c:dLbls>
        <c:axId val="719701072"/>
        <c:axId val="1346419264"/>
      </c:scatterChart>
      <c:valAx>
        <c:axId val="719701072"/>
        <c:scaling>
          <c:orientation val="minMax"/>
          <c:max val="20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Iteration</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46419264"/>
        <c:crosses val="autoZero"/>
        <c:crossBetween val="midCat"/>
      </c:valAx>
      <c:valAx>
        <c:axId val="1346419264"/>
        <c:scaling>
          <c:orientation val="minMax"/>
          <c:max val="0.8"/>
          <c:min val="-0.4"/>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latin typeface="Arial" panose="020B0604020202020204" pitchFamily="34" charset="0"/>
                    <a:cs typeface="Arial" panose="020B0604020202020204" pitchFamily="34" charset="0"/>
                  </a:rPr>
                  <a:t>Difference</a:t>
                </a:r>
                <a:r>
                  <a:rPr lang="en-US" sz="1200" baseline="0">
                    <a:latin typeface="Arial" panose="020B0604020202020204" pitchFamily="34" charset="0"/>
                    <a:cs typeface="Arial" panose="020B0604020202020204" pitchFamily="34" charset="0"/>
                  </a:rPr>
                  <a:t> Score</a:t>
                </a:r>
                <a:endParaRPr lang="en-US" sz="1200">
                  <a:latin typeface="Arial" panose="020B0604020202020204" pitchFamily="34" charset="0"/>
                  <a:cs typeface="Arial" panose="020B0604020202020204" pitchFamily="34"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19701072"/>
        <c:crosses val="autoZero"/>
        <c:crossBetween val="midCat"/>
      </c:valAx>
      <c:spPr>
        <a:noFill/>
        <a:ln w="25400">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a:t>Lift</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dk1">
                <a:tint val="88500"/>
              </a:schemeClr>
            </a:solidFill>
            <a:ln>
              <a:noFill/>
            </a:ln>
            <a:effectLst/>
          </c:spPr>
          <c:invertIfNegative val="0"/>
          <c:cat>
            <c:multiLvlStrRef>
              <c:f>Results!$B$1:$G$2</c:f>
              <c:multiLvlStrCache>
                <c:ptCount val="6"/>
                <c:lvl>
                  <c:pt idx="0">
                    <c:v>5th</c:v>
                  </c:pt>
                  <c:pt idx="1">
                    <c:v>15th</c:v>
                  </c:pt>
                  <c:pt idx="2">
                    <c:v>25th</c:v>
                  </c:pt>
                  <c:pt idx="3">
                    <c:v>5th</c:v>
                  </c:pt>
                  <c:pt idx="4">
                    <c:v>15th</c:v>
                  </c:pt>
                  <c:pt idx="5">
                    <c:v>25th</c:v>
                  </c:pt>
                </c:lvl>
                <c:lvl>
                  <c:pt idx="0">
                    <c:v>5-Edits</c:v>
                  </c:pt>
                  <c:pt idx="3">
                    <c:v>10-Edits</c:v>
                  </c:pt>
                </c:lvl>
              </c:multiLvlStrCache>
            </c:multiLvlStrRef>
          </c:cat>
          <c:val>
            <c:numRef>
              <c:f>Results!$B$5:$G$5</c:f>
              <c:numCache>
                <c:formatCode>0.00</c:formatCode>
                <c:ptCount val="6"/>
                <c:pt idx="0">
                  <c:v>1.1017502442027058</c:v>
                </c:pt>
                <c:pt idx="1">
                  <c:v>1.1063336658658383</c:v>
                </c:pt>
                <c:pt idx="2">
                  <c:v>1.1326757211021141</c:v>
                </c:pt>
                <c:pt idx="3">
                  <c:v>1.084731753115767</c:v>
                </c:pt>
                <c:pt idx="4">
                  <c:v>1.0977366259301518</c:v>
                </c:pt>
                <c:pt idx="5">
                  <c:v>1.0474700975199802</c:v>
                </c:pt>
              </c:numCache>
            </c:numRef>
          </c:val>
          <c:extLst>
            <c:ext xmlns:c16="http://schemas.microsoft.com/office/drawing/2014/chart" uri="{C3380CC4-5D6E-409C-BE32-E72D297353CC}">
              <c16:uniqueId val="{00000000-C396-4C36-9E04-34D1D9A349F9}"/>
            </c:ext>
          </c:extLst>
        </c:ser>
        <c:dLbls>
          <c:showLegendKey val="0"/>
          <c:showVal val="0"/>
          <c:showCatName val="0"/>
          <c:showSerName val="0"/>
          <c:showPercent val="0"/>
          <c:showBubbleSize val="0"/>
        </c:dLbls>
        <c:gapWidth val="86"/>
        <c:overlap val="-27"/>
        <c:axId val="947866864"/>
        <c:axId val="895557536"/>
      </c:barChart>
      <c:catAx>
        <c:axId val="94786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95557536"/>
        <c:crosses val="autoZero"/>
        <c:auto val="1"/>
        <c:lblAlgn val="ctr"/>
        <c:lblOffset val="100"/>
        <c:noMultiLvlLbl val="0"/>
      </c:catAx>
      <c:valAx>
        <c:axId val="895557536"/>
        <c:scaling>
          <c:orientation val="minMax"/>
          <c:max val="1.25"/>
          <c:min val="1"/>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47866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200">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0.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9.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20-11-21T20:12:48.687" idx="1">
    <p:pos x="10" y="10"/>
    <p:text>mention k-12</p:text>
    <p:extLst>
      <p:ext uri="{C676402C-5697-4E1C-873F-D02D1690AC5C}">
        <p15:threadingInfo xmlns:p15="http://schemas.microsoft.com/office/powerpoint/2012/main" timeZoneBias="240"/>
      </p:ext>
    </p:extLst>
  </p:cm>
  <p:cm authorId="2" dt="2020-11-25T15:23:55.690" idx="3">
    <p:pos x="10" y="106"/>
    <p:text>The educational system has evolved from fact-based learning to problem solving based learning. Students are inclining towards innovation and creativity. Thus, a large influx of students is seen in computer programming. Computational thinking is the main foundation in computer programming. Let us understand first what exactly computational thinking means. It is defined as a problem solving strategy that invloves expressing problems and their solutions such that computer could execute. It requires student to best execute the</p:text>
    <p:extLst>
      <p:ext uri="{C676402C-5697-4E1C-873F-D02D1690AC5C}">
        <p15:threadingInfo xmlns:p15="http://schemas.microsoft.com/office/powerpoint/2012/main" timeZoneBias="240">
          <p15:parentCm authorId="2"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1-25T12:36:56.572" idx="2">
    <p:pos x="10" y="10"/>
    <p:text>The research was inspired to improve the students understanding of the programming languages. Text- based programming languages require students to recall and type the commands. Also, studies have shown that students makes incorrect usages of the fine grained commands instead that can be done through abstractions such as loops.  To overcome the limitations and develop the better understanding of the concepts Weintrop and Wilensky has shown that students performed better on block based questions related to condtional logic, functions calls and loops. Higher perfomance results in better task completion satisfaction and students are motivated to take more interest in the future computing courses. Also, the visual programming requires students to focus on logics rather then syntax. Thus, the students can complete the activities in less amount of time.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715D3-E66A-43BE-8903-BCE7F6D62105}"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AC1F-81FA-4850-9A17-C24265222C30}" type="slidenum">
              <a:rPr lang="en-US" smtClean="0"/>
              <a:t>‹#›</a:t>
            </a:fld>
            <a:endParaRPr lang="en-US"/>
          </a:p>
        </p:txBody>
      </p:sp>
    </p:spTree>
    <p:extLst>
      <p:ext uri="{BB962C8B-B14F-4D97-AF65-F5344CB8AC3E}">
        <p14:creationId xmlns:p14="http://schemas.microsoft.com/office/powerpoint/2010/main" val="429295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Segoe UI" panose="020B0502040204020203" pitchFamily="34" charset="0"/>
              </a:rPr>
              <a:t>The educational system has evolved from fact-based learning to problem solving based learning. Students are inclining towards innovation and creativity. Thus, a large influx of students is seen in computer programming in which the computational thinking is the main foundation. Let us understand first what exactly computational thinking means. It is defined as a problem solving strategy that involves expressing problems and their solutions such that computer could execute. It requires student to understand the given set of problem statement and generate the solution in computer programming language. Now, providing the students with the timely feedback for their solutions can improve the user understanding of the concepts. This can be done by analysing the intermediate steps of the student generated solutions. The sequence of programming snapshots may be collected and analysed in real time for the purposes of tailoring instruction.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egoe U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2</a:t>
            </a:fld>
            <a:endParaRPr lang="en-US"/>
          </a:p>
        </p:txBody>
      </p:sp>
    </p:spTree>
    <p:extLst>
      <p:ext uri="{BB962C8B-B14F-4D97-AF65-F5344CB8AC3E}">
        <p14:creationId xmlns:p14="http://schemas.microsoft.com/office/powerpoint/2010/main" val="43510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Comparing the model performance results of  character encoding and semantic encoding. We found that semantic encoding performed better than character encoding and showed better recall and F1 score. The recall value for character trigram encoding was .5 and for semantic encoding was .55. Paired sample t–test comparison was performed for semantically and character encoded dataset with Bonferroni correction threshold value of less than 0.005. Here value of d indicates the how much separated are the recall values for character and semantic encoding . Here the value of d is division of differences of mean with the standard deviation. As it is evident from the graph that is plotted. X axis denotes the difference of t test for character and semantic encoding versus the number of iterations for 200 data points. The distribution is more concentrated on the top which denotes semantic encoding outperforms the character encoding.</a:t>
            </a:r>
          </a:p>
        </p:txBody>
      </p:sp>
      <p:sp>
        <p:nvSpPr>
          <p:cNvPr id="4" name="Slide Number Placeholder 3"/>
          <p:cNvSpPr>
            <a:spLocks noGrp="1"/>
          </p:cNvSpPr>
          <p:nvPr>
            <p:ph type="sldNum" sz="quarter" idx="5"/>
          </p:nvPr>
        </p:nvSpPr>
        <p:spPr/>
        <p:txBody>
          <a:bodyPr/>
          <a:lstStyle/>
          <a:p>
            <a:fld id="{3FA2AC1F-81FA-4850-9A17-C24265222C30}" type="slidenum">
              <a:rPr lang="en-US" smtClean="0"/>
              <a:t>11</a:t>
            </a:fld>
            <a:endParaRPr lang="en-US"/>
          </a:p>
        </p:txBody>
      </p:sp>
    </p:spTree>
    <p:extLst>
      <p:ext uri="{BB962C8B-B14F-4D97-AF65-F5344CB8AC3E}">
        <p14:creationId xmlns:p14="http://schemas.microsoft.com/office/powerpoint/2010/main" val="971992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Similar trend was observed in f1 score. Semantic encoding outperformed the </a:t>
            </a:r>
            <a:r>
              <a:rPr lang="en-IN" dirty="0" err="1"/>
              <a:t>charachter</a:t>
            </a:r>
            <a:r>
              <a:rPr lang="en-IN" dirty="0"/>
              <a:t> encoding. Cohen</a:t>
            </a:r>
          </a:p>
        </p:txBody>
      </p:sp>
      <p:sp>
        <p:nvSpPr>
          <p:cNvPr id="4" name="Slide Number Placeholder 3"/>
          <p:cNvSpPr>
            <a:spLocks noGrp="1"/>
          </p:cNvSpPr>
          <p:nvPr>
            <p:ph type="sldNum" sz="quarter" idx="5"/>
          </p:nvPr>
        </p:nvSpPr>
        <p:spPr/>
        <p:txBody>
          <a:bodyPr/>
          <a:lstStyle/>
          <a:p>
            <a:fld id="{3FA2AC1F-81FA-4850-9A17-C24265222C30}" type="slidenum">
              <a:rPr lang="en-US" smtClean="0"/>
              <a:t>12</a:t>
            </a:fld>
            <a:endParaRPr lang="en-US"/>
          </a:p>
        </p:txBody>
      </p:sp>
    </p:spTree>
    <p:extLst>
      <p:ext uri="{BB962C8B-B14F-4D97-AF65-F5344CB8AC3E}">
        <p14:creationId xmlns:p14="http://schemas.microsoft.com/office/powerpoint/2010/main" val="3535724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Experiment 2 the model was trained for the for two different window sizes. First window size included the concatenation of 5 contiguous edits that was made during the program execution. The window size for the first experiment was 5 and for another was 10. </a:t>
            </a:r>
            <a:r>
              <a:rPr lang="en-IN" dirty="0" err="1"/>
              <a:t>i.e</a:t>
            </a:r>
            <a:r>
              <a:rPr lang="en-IN" dirty="0"/>
              <a:t> the 5 to 10 </a:t>
            </a:r>
            <a:r>
              <a:rPr lang="en-IN" dirty="0" err="1"/>
              <a:t>th</a:t>
            </a:r>
            <a:r>
              <a:rPr lang="en-IN" dirty="0"/>
              <a:t> edit, 15</a:t>
            </a:r>
            <a:r>
              <a:rPr lang="en-IN" baseline="30000" dirty="0"/>
              <a:t>th</a:t>
            </a:r>
            <a:r>
              <a:rPr lang="en-IN" dirty="0"/>
              <a:t> to 20</a:t>
            </a:r>
            <a:r>
              <a:rPr lang="en-IN" baseline="30000" dirty="0"/>
              <a:t>th</a:t>
            </a:r>
            <a:r>
              <a:rPr lang="en-IN" dirty="0"/>
              <a:t> edit and soon was concatenated while in the other case 5</a:t>
            </a:r>
            <a:r>
              <a:rPr lang="en-IN" baseline="30000" dirty="0"/>
              <a:t>th</a:t>
            </a:r>
            <a:r>
              <a:rPr lang="en-IN" dirty="0"/>
              <a:t> to 15</a:t>
            </a:r>
            <a:r>
              <a:rPr lang="en-IN" baseline="30000" dirty="0"/>
              <a:t>th</a:t>
            </a:r>
            <a:r>
              <a:rPr lang="en-IN" dirty="0"/>
              <a:t> edit then 15</a:t>
            </a:r>
            <a:r>
              <a:rPr lang="en-IN" baseline="30000" dirty="0"/>
              <a:t>th</a:t>
            </a:r>
            <a:r>
              <a:rPr lang="en-IN" dirty="0"/>
              <a:t> to 25</a:t>
            </a:r>
            <a:r>
              <a:rPr lang="en-IN" baseline="30000" dirty="0"/>
              <a:t>th</a:t>
            </a:r>
            <a:r>
              <a:rPr lang="en-IN" dirty="0"/>
              <a:t> edit and soon was concatenated. Comparing the model performance the following results was obtained. </a:t>
            </a:r>
          </a:p>
        </p:txBody>
      </p:sp>
      <p:sp>
        <p:nvSpPr>
          <p:cNvPr id="4" name="Slide Number Placeholder 3"/>
          <p:cNvSpPr>
            <a:spLocks noGrp="1"/>
          </p:cNvSpPr>
          <p:nvPr>
            <p:ph type="sldNum" sz="quarter" idx="5"/>
          </p:nvPr>
        </p:nvSpPr>
        <p:spPr/>
        <p:txBody>
          <a:bodyPr/>
          <a:lstStyle/>
          <a:p>
            <a:fld id="{3FA2AC1F-81FA-4850-9A17-C24265222C30}" type="slidenum">
              <a:rPr lang="en-US" smtClean="0"/>
              <a:t>13</a:t>
            </a:fld>
            <a:endParaRPr lang="en-US"/>
          </a:p>
        </p:txBody>
      </p:sp>
    </p:spTree>
    <p:extLst>
      <p:ext uri="{BB962C8B-B14F-4D97-AF65-F5344CB8AC3E}">
        <p14:creationId xmlns:p14="http://schemas.microsoft.com/office/powerpoint/2010/main" val="33884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Significant increase in the recall and F1 value was observed in all the edits as it is evident in the table. Seeing the trend an increase was observed in Recall and F1 score while the lift score saw a decrease in its value.</a:t>
            </a:r>
          </a:p>
        </p:txBody>
      </p:sp>
      <p:sp>
        <p:nvSpPr>
          <p:cNvPr id="4" name="Slide Number Placeholder 3"/>
          <p:cNvSpPr>
            <a:spLocks noGrp="1"/>
          </p:cNvSpPr>
          <p:nvPr>
            <p:ph type="sldNum" sz="quarter" idx="5"/>
          </p:nvPr>
        </p:nvSpPr>
        <p:spPr/>
        <p:txBody>
          <a:bodyPr/>
          <a:lstStyle/>
          <a:p>
            <a:fld id="{3FA2AC1F-81FA-4850-9A17-C24265222C30}" type="slidenum">
              <a:rPr lang="en-US" smtClean="0"/>
              <a:t>14</a:t>
            </a:fld>
            <a:endParaRPr lang="en-US"/>
          </a:p>
        </p:txBody>
      </p:sp>
    </p:spTree>
    <p:extLst>
      <p:ext uri="{BB962C8B-B14F-4D97-AF65-F5344CB8AC3E}">
        <p14:creationId xmlns:p14="http://schemas.microsoft.com/office/powerpoint/2010/main" val="968497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Explain the graphs</a:t>
            </a:r>
          </a:p>
        </p:txBody>
      </p:sp>
      <p:sp>
        <p:nvSpPr>
          <p:cNvPr id="4" name="Slide Number Placeholder 3"/>
          <p:cNvSpPr>
            <a:spLocks noGrp="1"/>
          </p:cNvSpPr>
          <p:nvPr>
            <p:ph type="sldNum" sz="quarter" idx="5"/>
          </p:nvPr>
        </p:nvSpPr>
        <p:spPr/>
        <p:txBody>
          <a:bodyPr/>
          <a:lstStyle/>
          <a:p>
            <a:fld id="{3FA2AC1F-81FA-4850-9A17-C24265222C30}" type="slidenum">
              <a:rPr lang="en-US" smtClean="0"/>
              <a:t>15</a:t>
            </a:fld>
            <a:endParaRPr lang="en-US"/>
          </a:p>
        </p:txBody>
      </p:sp>
    </p:spTree>
    <p:extLst>
      <p:ext uri="{BB962C8B-B14F-4D97-AF65-F5344CB8AC3E}">
        <p14:creationId xmlns:p14="http://schemas.microsoft.com/office/powerpoint/2010/main" val="3503702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Explain the graphs</a:t>
            </a:r>
          </a:p>
        </p:txBody>
      </p:sp>
      <p:sp>
        <p:nvSpPr>
          <p:cNvPr id="4" name="Slide Number Placeholder 3"/>
          <p:cNvSpPr>
            <a:spLocks noGrp="1"/>
          </p:cNvSpPr>
          <p:nvPr>
            <p:ph type="sldNum" sz="quarter" idx="5"/>
          </p:nvPr>
        </p:nvSpPr>
        <p:spPr/>
        <p:txBody>
          <a:bodyPr/>
          <a:lstStyle/>
          <a:p>
            <a:fld id="{3FA2AC1F-81FA-4850-9A17-C24265222C30}" type="slidenum">
              <a:rPr lang="en-US" smtClean="0"/>
              <a:t>16</a:t>
            </a:fld>
            <a:endParaRPr lang="en-US"/>
          </a:p>
        </p:txBody>
      </p:sp>
    </p:spTree>
    <p:extLst>
      <p:ext uri="{BB962C8B-B14F-4D97-AF65-F5344CB8AC3E}">
        <p14:creationId xmlns:p14="http://schemas.microsoft.com/office/powerpoint/2010/main" val="2277614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Explain the graphs</a:t>
            </a:r>
          </a:p>
        </p:txBody>
      </p:sp>
      <p:sp>
        <p:nvSpPr>
          <p:cNvPr id="4" name="Slide Number Placeholder 3"/>
          <p:cNvSpPr>
            <a:spLocks noGrp="1"/>
          </p:cNvSpPr>
          <p:nvPr>
            <p:ph type="sldNum" sz="quarter" idx="5"/>
          </p:nvPr>
        </p:nvSpPr>
        <p:spPr/>
        <p:txBody>
          <a:bodyPr/>
          <a:lstStyle/>
          <a:p>
            <a:fld id="{3FA2AC1F-81FA-4850-9A17-C24265222C30}" type="slidenum">
              <a:rPr lang="en-US" smtClean="0"/>
              <a:t>17</a:t>
            </a:fld>
            <a:endParaRPr lang="en-US"/>
          </a:p>
        </p:txBody>
      </p:sp>
    </p:spTree>
    <p:extLst>
      <p:ext uri="{BB962C8B-B14F-4D97-AF65-F5344CB8AC3E}">
        <p14:creationId xmlns:p14="http://schemas.microsoft.com/office/powerpoint/2010/main" val="2589788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leave-one-out of cross validation procedure was used for model evaluation where a single learning session was used for the testing and remaining was used for training. In the resampling procedure a random seed was used for cross-validation. In each iteration so that the experiment can be repeated for the same seed value. For the model evaluation, </a:t>
            </a:r>
            <a:r>
              <a:rPr lang="en-IN" sz="1200" dirty="0">
                <a:solidFill>
                  <a:srgbClr val="000000"/>
                </a:solidFill>
                <a:latin typeface="Arial" panose="020B0604020202020204" pitchFamily="34" charset="0"/>
              </a:rPr>
              <a:t>t</a:t>
            </a:r>
            <a:r>
              <a:rPr lang="en-IN" sz="1200" b="0" i="0" u="none" strike="noStrike" dirty="0">
                <a:solidFill>
                  <a:srgbClr val="000000"/>
                </a:solidFill>
                <a:effectLst/>
                <a:latin typeface="Arial" panose="020B0604020202020204" pitchFamily="34" charset="0"/>
              </a:rPr>
              <a:t>he sequence of edits that occurred during the learning session at the 5th edit, including a total of 10 edits are concatenated for the purposes of extracting contiguous sequences of a maximum of 3 semantic units. </a:t>
            </a:r>
          </a:p>
          <a:p>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18</a:t>
            </a:fld>
            <a:endParaRPr lang="en-US"/>
          </a:p>
        </p:txBody>
      </p:sp>
    </p:spTree>
    <p:extLst>
      <p:ext uri="{BB962C8B-B14F-4D97-AF65-F5344CB8AC3E}">
        <p14:creationId xmlns:p14="http://schemas.microsoft.com/office/powerpoint/2010/main" val="1054300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following denotes the Experiment 3 confusion matrix and Decision tree path for the correct solution. It can be seen that the model is more accurately able to identify the incorrect solutions While the model struggles for classifying the correct solution. The figure denotes decision tree for the Final correct solution. If the edits done by the user contains more number of R2 { R3 character. And has threshold value greater than 1.5 it is likely that the student is advancing for the correct solution. </a:t>
            </a:r>
            <a:r>
              <a:rPr lang="en-IN" dirty="0" err="1"/>
              <a:t>Similary</a:t>
            </a:r>
            <a:r>
              <a:rPr lang="en-IN" dirty="0"/>
              <a:t> for the rest of solution path. </a:t>
            </a:r>
          </a:p>
        </p:txBody>
      </p:sp>
      <p:sp>
        <p:nvSpPr>
          <p:cNvPr id="4" name="Slide Number Placeholder 3"/>
          <p:cNvSpPr>
            <a:spLocks noGrp="1"/>
          </p:cNvSpPr>
          <p:nvPr>
            <p:ph type="sldNum" sz="quarter" idx="5"/>
          </p:nvPr>
        </p:nvSpPr>
        <p:spPr/>
        <p:txBody>
          <a:bodyPr/>
          <a:lstStyle/>
          <a:p>
            <a:fld id="{3FA2AC1F-81FA-4850-9A17-C24265222C30}" type="slidenum">
              <a:rPr lang="en-US" smtClean="0"/>
              <a:t>19</a:t>
            </a:fld>
            <a:endParaRPr lang="en-US"/>
          </a:p>
        </p:txBody>
      </p:sp>
    </p:spTree>
    <p:extLst>
      <p:ext uri="{BB962C8B-B14F-4D97-AF65-F5344CB8AC3E}">
        <p14:creationId xmlns:p14="http://schemas.microsoft.com/office/powerpoint/2010/main" val="2757340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Considering the recall value of the observed and predicted value of the incorrect solutions. A good recall score of approximately of 84% percent was observed. Thus the model is accurately able to detect the 4 out of 5 incorrect solutions produced by the students.  However the model has the limitation in the early prediction </a:t>
            </a:r>
            <a:r>
              <a:rPr lang="en-IN" dirty="0">
                <a:solidFill>
                  <a:srgbClr val="000000"/>
                </a:solidFill>
                <a:latin typeface="Arial" panose="020B0604020202020204" pitchFamily="34" charset="0"/>
              </a:rPr>
              <a:t>as 3 out of 5 solutions that are predicted as incorrect, were in fact later found to be correctly solved by the students (precision = 58.09%). This states that the students who need the assistance will likely receive the early prediction that is made by the model. However those who do not require any form of assistance may given the instructional content that is not necessary. </a:t>
            </a:r>
          </a:p>
          <a:p>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20</a:t>
            </a:fld>
            <a:endParaRPr lang="en-US"/>
          </a:p>
        </p:txBody>
      </p:sp>
    </p:spTree>
    <p:extLst>
      <p:ext uri="{BB962C8B-B14F-4D97-AF65-F5344CB8AC3E}">
        <p14:creationId xmlns:p14="http://schemas.microsoft.com/office/powerpoint/2010/main" val="1841444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outline of the presentation is as follows. The points  that are going to be covered in this presentation are.</a:t>
            </a:r>
          </a:p>
        </p:txBody>
      </p:sp>
      <p:sp>
        <p:nvSpPr>
          <p:cNvPr id="4" name="Slide Number Placeholder 3"/>
          <p:cNvSpPr>
            <a:spLocks noGrp="1"/>
          </p:cNvSpPr>
          <p:nvPr>
            <p:ph type="sldNum" sz="quarter" idx="5"/>
          </p:nvPr>
        </p:nvSpPr>
        <p:spPr/>
        <p:txBody>
          <a:bodyPr/>
          <a:lstStyle/>
          <a:p>
            <a:fld id="{3FA2AC1F-81FA-4850-9A17-C24265222C30}" type="slidenum">
              <a:rPr lang="en-US" smtClean="0"/>
              <a:t>3</a:t>
            </a:fld>
            <a:endParaRPr lang="en-US"/>
          </a:p>
        </p:txBody>
      </p:sp>
    </p:spTree>
    <p:extLst>
      <p:ext uri="{BB962C8B-B14F-4D97-AF65-F5344CB8AC3E}">
        <p14:creationId xmlns:p14="http://schemas.microsoft.com/office/powerpoint/2010/main" val="3129801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A2AC1F-81FA-4850-9A17-C24265222C30}" type="slidenum">
              <a:rPr lang="en-US" smtClean="0"/>
              <a:t>21</a:t>
            </a:fld>
            <a:endParaRPr lang="en-US"/>
          </a:p>
        </p:txBody>
      </p:sp>
    </p:spTree>
    <p:extLst>
      <p:ext uri="{BB962C8B-B14F-4D97-AF65-F5344CB8AC3E}">
        <p14:creationId xmlns:p14="http://schemas.microsoft.com/office/powerpoint/2010/main" val="2452957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Segoe UI" panose="020B0502040204020203" pitchFamily="34" charset="0"/>
              </a:rPr>
              <a:t>The research was inspired to improve the students understanding of the programming languages. Text- based programming languages require students to recall and type the commands. Also, studies have shown that students makes incorrect usages of the fine grained commands instead that can be done through abstractions such as loops.  To overcome the limitations and develop the better understanding of the concepts </a:t>
            </a:r>
            <a:r>
              <a:rPr lang="en-IN" sz="1800" dirty="0" err="1">
                <a:latin typeface="Segoe UI" panose="020B0502040204020203" pitchFamily="34" charset="0"/>
              </a:rPr>
              <a:t>Weintrop</a:t>
            </a:r>
            <a:r>
              <a:rPr lang="en-IN" sz="1800" dirty="0">
                <a:latin typeface="Segoe UI" panose="020B0502040204020203" pitchFamily="34" charset="0"/>
              </a:rPr>
              <a:t> and Wilensky has shown that students performed better on block based questions related to </a:t>
            </a:r>
            <a:r>
              <a:rPr lang="en-IN" sz="1800" dirty="0" err="1">
                <a:latin typeface="Segoe UI" panose="020B0502040204020203" pitchFamily="34" charset="0"/>
              </a:rPr>
              <a:t>condtional</a:t>
            </a:r>
            <a:r>
              <a:rPr lang="en-IN" sz="1800" dirty="0">
                <a:latin typeface="Segoe UI" panose="020B0502040204020203" pitchFamily="34" charset="0"/>
              </a:rPr>
              <a:t> logic, functions calls and loops. Higher </a:t>
            </a:r>
            <a:r>
              <a:rPr lang="en-IN" sz="1800" dirty="0" err="1">
                <a:latin typeface="Segoe UI" panose="020B0502040204020203" pitchFamily="34" charset="0"/>
              </a:rPr>
              <a:t>perfomance</a:t>
            </a:r>
            <a:r>
              <a:rPr lang="en-IN" sz="1800" dirty="0">
                <a:latin typeface="Segoe UI" panose="020B0502040204020203" pitchFamily="34" charset="0"/>
              </a:rPr>
              <a:t> results in better task completion satisfaction and students are motivated to take more interest in the future computing courses. Also, the visual programming requires students to focus on logics rather then syntax. Thus, the students can complete the activities in less amount of time.</a:t>
            </a:r>
          </a:p>
          <a:p>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4</a:t>
            </a:fld>
            <a:endParaRPr lang="en-US"/>
          </a:p>
        </p:txBody>
      </p:sp>
    </p:spTree>
    <p:extLst>
      <p:ext uri="{BB962C8B-B14F-4D97-AF65-F5344CB8AC3E}">
        <p14:creationId xmlns:p14="http://schemas.microsoft.com/office/powerpoint/2010/main" val="139927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main focus of our research is to generate a model which classifies the time series data, delivering the timely support to the students. The generated model also monitors the commonly occurring misconceptions to majority of students. More precise instructions can be provided to the students improving the student experiential learning.  In providing the students with the model with the better accuracies the experiments were performed by increasing the sequence edits for training the model. The lift metric, recall and F1 score is calculated for evaluating the model performance.</a:t>
            </a:r>
          </a:p>
        </p:txBody>
      </p:sp>
      <p:sp>
        <p:nvSpPr>
          <p:cNvPr id="4" name="Slide Number Placeholder 3"/>
          <p:cNvSpPr>
            <a:spLocks noGrp="1"/>
          </p:cNvSpPr>
          <p:nvPr>
            <p:ph type="sldNum" sz="quarter" idx="5"/>
          </p:nvPr>
        </p:nvSpPr>
        <p:spPr/>
        <p:txBody>
          <a:bodyPr/>
          <a:lstStyle/>
          <a:p>
            <a:fld id="{3FA2AC1F-81FA-4850-9A17-C24265222C30}" type="slidenum">
              <a:rPr lang="en-US" smtClean="0"/>
              <a:t>5</a:t>
            </a:fld>
            <a:endParaRPr lang="en-US"/>
          </a:p>
        </p:txBody>
      </p:sp>
    </p:spTree>
    <p:extLst>
      <p:ext uri="{BB962C8B-B14F-4D97-AF65-F5344CB8AC3E}">
        <p14:creationId xmlns:p14="http://schemas.microsoft.com/office/powerpoint/2010/main" val="406139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research has been carried out on </a:t>
            </a:r>
            <a:r>
              <a:rPr lang="en-IN" dirty="0" err="1"/>
              <a:t>Effenbergers</a:t>
            </a:r>
            <a:r>
              <a:rPr lang="en-IN" dirty="0"/>
              <a:t> </a:t>
            </a:r>
            <a:r>
              <a:rPr lang="en-IN" dirty="0" err="1"/>
              <a:t>Blockly</a:t>
            </a:r>
            <a:r>
              <a:rPr lang="en-IN" dirty="0"/>
              <a:t> Programming Dataset to investigate the learners modelling approaches in context of learning  programming in block based learning environment. The dataset was chosen because of its diverse inclusion of tasks that covers various programming behaviours such as commands, loops and conditions. The dataset includes 85 tasks which includes 9 levels with each 3 sublevels. The dataset includes the programming states of task execution and edition of the task solutions. Thus the dataset is large enough for the model to be trained and evaluated. </a:t>
            </a:r>
          </a:p>
        </p:txBody>
      </p:sp>
      <p:sp>
        <p:nvSpPr>
          <p:cNvPr id="4" name="Slide Number Placeholder 3"/>
          <p:cNvSpPr>
            <a:spLocks noGrp="1"/>
          </p:cNvSpPr>
          <p:nvPr>
            <p:ph type="sldNum" sz="quarter" idx="5"/>
          </p:nvPr>
        </p:nvSpPr>
        <p:spPr/>
        <p:txBody>
          <a:bodyPr/>
          <a:lstStyle/>
          <a:p>
            <a:fld id="{3FA2AC1F-81FA-4850-9A17-C24265222C30}" type="slidenum">
              <a:rPr lang="en-US" smtClean="0"/>
              <a:t>6</a:t>
            </a:fld>
            <a:endParaRPr lang="en-US"/>
          </a:p>
        </p:txBody>
      </p:sp>
    </p:spTree>
    <p:extLst>
      <p:ext uri="{BB962C8B-B14F-4D97-AF65-F5344CB8AC3E}">
        <p14:creationId xmlns:p14="http://schemas.microsoft.com/office/powerpoint/2010/main" val="2613108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is the problem in which the user should collect all the diamonds in the path between the starting and endpoint. There is a blackhole from which the spaceship can travel in one and </a:t>
            </a:r>
            <a:r>
              <a:rPr lang="en-IN" dirty="0" err="1"/>
              <a:t>comeout</a:t>
            </a:r>
            <a:r>
              <a:rPr lang="en-IN" dirty="0"/>
              <a:t> from another. These are the given blocks that need to be arranged such that mission is successful. Explain the looping condition.</a:t>
            </a:r>
          </a:p>
          <a:p>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7</a:t>
            </a:fld>
            <a:endParaRPr lang="en-US"/>
          </a:p>
        </p:txBody>
      </p:sp>
    </p:spTree>
    <p:extLst>
      <p:ext uri="{BB962C8B-B14F-4D97-AF65-F5344CB8AC3E}">
        <p14:creationId xmlns:p14="http://schemas.microsoft.com/office/powerpoint/2010/main" val="105238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sample solution that is generated in text format and its compact form that is included in the data set. The compact form of the dataset is used to train the dataset.</a:t>
            </a:r>
          </a:p>
        </p:txBody>
      </p:sp>
      <p:sp>
        <p:nvSpPr>
          <p:cNvPr id="4" name="Slide Number Placeholder 3"/>
          <p:cNvSpPr>
            <a:spLocks noGrp="1"/>
          </p:cNvSpPr>
          <p:nvPr>
            <p:ph type="sldNum" sz="quarter" idx="5"/>
          </p:nvPr>
        </p:nvSpPr>
        <p:spPr/>
        <p:txBody>
          <a:bodyPr/>
          <a:lstStyle/>
          <a:p>
            <a:fld id="{3FA2AC1F-81FA-4850-9A17-C24265222C30}" type="slidenum">
              <a:rPr lang="en-US" smtClean="0"/>
              <a:t>8</a:t>
            </a:fld>
            <a:endParaRPr lang="en-US"/>
          </a:p>
        </p:txBody>
      </p:sp>
    </p:spTree>
    <p:extLst>
      <p:ext uri="{BB962C8B-B14F-4D97-AF65-F5344CB8AC3E}">
        <p14:creationId xmlns:p14="http://schemas.microsoft.com/office/powerpoint/2010/main" val="2831849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data preparation for the model is done by two types of Encoding techniques. One is the normal n-gram technique in which the sequential characters as shown the table is included. But the method is little imprecise and tokens that are generated are less meaningful for the model. To generate the tokens that are more meaningful for the model a custom parser was generated which extracted. Explain the tokens .</a:t>
            </a:r>
          </a:p>
        </p:txBody>
      </p:sp>
      <p:sp>
        <p:nvSpPr>
          <p:cNvPr id="4" name="Slide Number Placeholder 3"/>
          <p:cNvSpPr>
            <a:spLocks noGrp="1"/>
          </p:cNvSpPr>
          <p:nvPr>
            <p:ph type="sldNum" sz="quarter" idx="5"/>
          </p:nvPr>
        </p:nvSpPr>
        <p:spPr/>
        <p:txBody>
          <a:bodyPr/>
          <a:lstStyle/>
          <a:p>
            <a:fld id="{3FA2AC1F-81FA-4850-9A17-C24265222C30}" type="slidenum">
              <a:rPr lang="en-US" smtClean="0"/>
              <a:t>9</a:t>
            </a:fld>
            <a:endParaRPr lang="en-US"/>
          </a:p>
        </p:txBody>
      </p:sp>
    </p:spTree>
    <p:extLst>
      <p:ext uri="{BB962C8B-B14F-4D97-AF65-F5344CB8AC3E}">
        <p14:creationId xmlns:p14="http://schemas.microsoft.com/office/powerpoint/2010/main" val="428799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model was trained and the results obtained for the following experiment is as follows. The Recall, F1 and lift metric was used to evaluate the model performance. Explain the Recall, F1 and Lift metric. </a:t>
            </a:r>
          </a:p>
          <a:p>
            <a:endParaRPr lang="en-IN" dirty="0"/>
          </a:p>
          <a:p>
            <a:r>
              <a:rPr lang="en-IN" dirty="0"/>
              <a:t>Recall: It is the measure of how many examples that wanted to be captured for a particular class </a:t>
            </a:r>
            <a:r>
              <a:rPr lang="en-IN" dirty="0" err="1"/>
              <a:t>i.e</a:t>
            </a:r>
            <a:r>
              <a:rPr lang="en-IN" dirty="0"/>
              <a:t> positive or negative where actually captured.  The formula for the recall is True positive/ true positive + false negative</a:t>
            </a:r>
          </a:p>
          <a:p>
            <a:endParaRPr lang="en-IN" dirty="0"/>
          </a:p>
          <a:p>
            <a:r>
              <a:rPr lang="en-IN" dirty="0"/>
              <a:t>F1 score: It indicates the balance between precision and Recall that in turn is  indicative of imbalance in the dataset its formula is 2PR /P+R. </a:t>
            </a:r>
          </a:p>
          <a:p>
            <a:endParaRPr lang="en-IN" dirty="0"/>
          </a:p>
          <a:p>
            <a:r>
              <a:rPr lang="en-IN" dirty="0"/>
              <a:t>Lift: </a:t>
            </a:r>
            <a:r>
              <a:rPr lang="en-IN" b="0" i="0" dirty="0">
                <a:solidFill>
                  <a:srgbClr val="202122"/>
                </a:solidFill>
                <a:effectLst/>
                <a:latin typeface="Arial" panose="020B0604020202020204" pitchFamily="34" charset="0"/>
              </a:rPr>
              <a:t> </a:t>
            </a:r>
            <a:r>
              <a:rPr lang="en-IN" b="1" i="0" dirty="0">
                <a:solidFill>
                  <a:srgbClr val="202122"/>
                </a:solidFill>
                <a:effectLst/>
                <a:latin typeface="Arial" panose="020B0604020202020204" pitchFamily="34" charset="0"/>
              </a:rPr>
              <a:t>Lift</a:t>
            </a:r>
            <a:r>
              <a:rPr lang="en-IN" b="0" i="0" dirty="0">
                <a:solidFill>
                  <a:srgbClr val="202122"/>
                </a:solidFill>
                <a:effectLst/>
                <a:latin typeface="Arial" panose="020B0604020202020204" pitchFamily="34" charset="0"/>
              </a:rPr>
              <a:t> is a measure of the performance of a targeting </a:t>
            </a:r>
            <a:r>
              <a:rPr lang="en-IN" b="0" i="0" u="none" strike="noStrike" dirty="0">
                <a:solidFill>
                  <a:srgbClr val="0B0080"/>
                </a:solidFill>
                <a:effectLst/>
                <a:latin typeface="Arial" panose="020B0604020202020204" pitchFamily="34" charset="0"/>
              </a:rPr>
              <a:t>model</a:t>
            </a:r>
            <a:r>
              <a:rPr lang="en-IN" b="0" i="0" dirty="0">
                <a:solidFill>
                  <a:srgbClr val="202122"/>
                </a:solidFill>
                <a:effectLst/>
                <a:latin typeface="Arial" panose="020B0604020202020204" pitchFamily="34" charset="0"/>
              </a:rPr>
              <a:t> at predicting or classifying cases as having an enhanced response</a:t>
            </a:r>
            <a:endParaRPr lang="en-IN" dirty="0"/>
          </a:p>
        </p:txBody>
      </p:sp>
      <p:sp>
        <p:nvSpPr>
          <p:cNvPr id="4" name="Slide Number Placeholder 3"/>
          <p:cNvSpPr>
            <a:spLocks noGrp="1"/>
          </p:cNvSpPr>
          <p:nvPr>
            <p:ph type="sldNum" sz="quarter" idx="5"/>
          </p:nvPr>
        </p:nvSpPr>
        <p:spPr/>
        <p:txBody>
          <a:bodyPr/>
          <a:lstStyle/>
          <a:p>
            <a:fld id="{3FA2AC1F-81FA-4850-9A17-C24265222C30}" type="slidenum">
              <a:rPr lang="en-US" smtClean="0"/>
              <a:t>10</a:t>
            </a:fld>
            <a:endParaRPr lang="en-US"/>
          </a:p>
        </p:txBody>
      </p:sp>
    </p:spTree>
    <p:extLst>
      <p:ext uri="{BB962C8B-B14F-4D97-AF65-F5344CB8AC3E}">
        <p14:creationId xmlns:p14="http://schemas.microsoft.com/office/powerpoint/2010/main" val="282429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0" y="6"/>
            <a:ext cx="12192000" cy="6858001"/>
          </a:xfrm>
          <a:prstGeom prst="rect">
            <a:avLst/>
          </a:prstGeom>
          <a:gradFill flip="none" rotWithShape="1">
            <a:gsLst>
              <a:gs pos="0">
                <a:schemeClr val="tx2"/>
              </a:gs>
              <a:gs pos="25000">
                <a:schemeClr val="tx2"/>
              </a:gs>
              <a:gs pos="100000">
                <a:schemeClr val="tx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41" name="Rectangle 40"/>
          <p:cNvSpPr/>
          <p:nvPr userDrawn="1"/>
        </p:nvSpPr>
        <p:spPr>
          <a:xfrm>
            <a:off x="0" y="5709731"/>
            <a:ext cx="12192000" cy="9144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40" name="Rectangle 39"/>
          <p:cNvSpPr/>
          <p:nvPr userDrawn="1"/>
        </p:nvSpPr>
        <p:spPr>
          <a:xfrm>
            <a:off x="0" y="4800600"/>
            <a:ext cx="12192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sp>
        <p:nvSpPr>
          <p:cNvPr id="43" name="Rectangle 42"/>
          <p:cNvSpPr/>
          <p:nvPr userDrawn="1"/>
        </p:nvSpPr>
        <p:spPr>
          <a:xfrm>
            <a:off x="0" y="4728811"/>
            <a:ext cx="12192000" cy="9144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42" name="Group 35"/>
          <p:cNvGrpSpPr>
            <a:grpSpLocks noChangeAspect="1"/>
          </p:cNvGrpSpPr>
          <p:nvPr userDrawn="1"/>
        </p:nvGrpSpPr>
        <p:grpSpPr bwMode="auto">
          <a:xfrm>
            <a:off x="1384301" y="4976813"/>
            <a:ext cx="2200275" cy="538162"/>
            <a:chOff x="654" y="3135"/>
            <a:chExt cx="1386" cy="339"/>
          </a:xfrm>
        </p:grpSpPr>
        <p:sp>
          <p:nvSpPr>
            <p:cNvPr id="4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31"/>
          <p:cNvGrpSpPr>
            <a:grpSpLocks noChangeAspect="1"/>
          </p:cNvGrpSpPr>
          <p:nvPr userDrawn="1"/>
        </p:nvGrpSpPr>
        <p:grpSpPr bwMode="auto">
          <a:xfrm>
            <a:off x="8648007" y="-650875"/>
            <a:ext cx="4133850" cy="4821238"/>
            <a:chOff x="3490" y="-410"/>
            <a:chExt cx="2604" cy="3037"/>
          </a:xfrm>
        </p:grpSpPr>
        <p:sp>
          <p:nvSpPr>
            <p:cNvPr id="66"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solidFill>
                  <a:schemeClr val="bg1"/>
                </a:solidFill>
              </a:defRPr>
            </a:lvl1pPr>
          </a:lstStyle>
          <a:p>
            <a:r>
              <a:rPr lang="en-US" dirty="0"/>
              <a:t>DATE, ADDITIONAL DETAILS (set this text using “Header &amp; Footer)</a:t>
            </a:r>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7"/>
            <a:ext cx="8674099" cy="2138223"/>
          </a:xfrm>
        </p:spPr>
        <p:txBody>
          <a:bodyPr anchor="b"/>
          <a:lstStyle>
            <a:lvl1pPr algn="l">
              <a:defRPr sz="3200" b="1">
                <a:solidFill>
                  <a:schemeClr val="bg1"/>
                </a:solidFill>
              </a:defRPr>
            </a:lvl1pPr>
          </a:lstStyle>
          <a:p>
            <a:r>
              <a:rPr lang="en-US" dirty="0"/>
              <a:t>TITLE</a:t>
            </a:r>
          </a:p>
        </p:txBody>
      </p:sp>
    </p:spTree>
    <p:extLst>
      <p:ext uri="{BB962C8B-B14F-4D97-AF65-F5344CB8AC3E}">
        <p14:creationId xmlns:p14="http://schemas.microsoft.com/office/powerpoint/2010/main" val="123031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0" y="0"/>
            <a:ext cx="12192000" cy="6858001"/>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351"/>
          </a:p>
        </p:txBody>
      </p:sp>
      <p:sp>
        <p:nvSpPr>
          <p:cNvPr id="40" name="Rectangle 39"/>
          <p:cNvSpPr/>
          <p:nvPr userDrawn="1"/>
        </p:nvSpPr>
        <p:spPr>
          <a:xfrm>
            <a:off x="0" y="4800600"/>
            <a:ext cx="12192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solidFill>
                  <a:schemeClr val="tx1"/>
                </a:solidFill>
              </a:rPr>
              <a:pPr/>
              <a:t>‹#›</a:t>
            </a:fld>
            <a:endParaRPr lang="en-US" sz="1051" dirty="0">
              <a:solidFill>
                <a:schemeClr val="tx1"/>
              </a:solidFill>
            </a:endParaRPr>
          </a:p>
        </p:txBody>
      </p:sp>
      <p:grpSp>
        <p:nvGrpSpPr>
          <p:cNvPr id="41" name="Group 35"/>
          <p:cNvGrpSpPr>
            <a:grpSpLocks noChangeAspect="1"/>
          </p:cNvGrpSpPr>
          <p:nvPr userDrawn="1"/>
        </p:nvGrpSpPr>
        <p:grpSpPr bwMode="auto">
          <a:xfrm>
            <a:off x="1384301" y="4976813"/>
            <a:ext cx="2200275" cy="538162"/>
            <a:chOff x="654" y="3135"/>
            <a:chExt cx="1386" cy="339"/>
          </a:xfrm>
        </p:grpSpPr>
        <p:sp>
          <p:nvSpPr>
            <p:cNvPr id="4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31"/>
          <p:cNvGrpSpPr>
            <a:grpSpLocks noChangeAspect="1"/>
          </p:cNvGrpSpPr>
          <p:nvPr userDrawn="1"/>
        </p:nvGrpSpPr>
        <p:grpSpPr bwMode="auto">
          <a:xfrm>
            <a:off x="8648007" y="-650875"/>
            <a:ext cx="4133850" cy="4821238"/>
            <a:chOff x="3490" y="-410"/>
            <a:chExt cx="2604" cy="3037"/>
          </a:xfrm>
        </p:grpSpPr>
        <p:sp>
          <p:nvSpPr>
            <p:cNvPr id="64"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a:t>DATE, ADDITIONAL DETAILS (set this text using “Header &amp; Footer)</a:t>
            </a:r>
            <a:endParaRPr lang="en-US" dirty="0"/>
          </a:p>
        </p:txBody>
      </p:sp>
      <p:sp>
        <p:nvSpPr>
          <p:cNvPr id="3" name="Subtitle 2"/>
          <p:cNvSpPr>
            <a:spLocks noGrp="1"/>
          </p:cNvSpPr>
          <p:nvPr>
            <p:ph type="subTitle" idx="1" hasCustomPrompt="1"/>
          </p:nvPr>
        </p:nvSpPr>
        <p:spPr>
          <a:xfrm>
            <a:off x="1371599" y="2292511"/>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1"/>
            <a:ext cx="8674099" cy="2138223"/>
          </a:xfrm>
        </p:spPr>
        <p:txBody>
          <a:bodyPr anchor="b"/>
          <a:lstStyle>
            <a:lvl1pPr algn="l">
              <a:defRPr sz="3200" b="1"/>
            </a:lvl1pPr>
          </a:lstStyle>
          <a:p>
            <a:r>
              <a:rPr lang="en-US" dirty="0"/>
              <a:t>TITLE</a:t>
            </a:r>
          </a:p>
        </p:txBody>
      </p:sp>
    </p:spTree>
    <p:extLst>
      <p:ext uri="{BB962C8B-B14F-4D97-AF65-F5344CB8AC3E}">
        <p14:creationId xmlns:p14="http://schemas.microsoft.com/office/powerpoint/2010/main" val="31051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18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97612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accent1"/>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59694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accent1"/>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433519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accent1"/>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248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accent1"/>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1306306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919344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95889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88655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217920"/>
            <a:ext cx="12192000" cy="64008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a:t>DATE, ADDITIONAL DETAILS (set this text using “Header &amp; Footer)</a:t>
            </a:r>
            <a:endParaRPr lang="en-US" dirty="0"/>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Tree>
    <p:extLst>
      <p:ext uri="{BB962C8B-B14F-4D97-AF65-F5344CB8AC3E}">
        <p14:creationId xmlns:p14="http://schemas.microsoft.com/office/powerpoint/2010/main" val="208183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Click icon to add picture</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8" name="Rectangle 7"/>
          <p:cNvSpPr/>
          <p:nvPr userDrawn="1"/>
        </p:nvSpPr>
        <p:spPr>
          <a:xfrm>
            <a:off x="0" y="0"/>
            <a:ext cx="12192000" cy="36576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008462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210455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accent4"/>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1912412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accent4"/>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071199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accent4"/>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0952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accent4"/>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366112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4"/>
                </a:solidFill>
              </a:defRPr>
            </a:lvl1pPr>
          </a:lstStyle>
          <a:p>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3960237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4"/>
                </a:solidFill>
              </a:defRPr>
            </a:lvl1pPr>
          </a:lstStyle>
          <a:p>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783549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182546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217920"/>
            <a:ext cx="12192000" cy="64008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dirty="0"/>
              <a:t>DATE, ADDITIONAL DETAILS (set this text using “Header &amp; Footer)</a:t>
            </a:r>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Tree>
    <p:extLst>
      <p:ext uri="{BB962C8B-B14F-4D97-AF65-F5344CB8AC3E}">
        <p14:creationId xmlns:p14="http://schemas.microsoft.com/office/powerpoint/2010/main" val="1511592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12624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tx2"/>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7964979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rgbClr val="009DE9"/>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5149687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rgbClr val="009DE9"/>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895686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rgbClr val="009DE9"/>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1517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rgbClr val="009DE9"/>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20437161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009DE9"/>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960070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009DE9"/>
                </a:solidFill>
              </a:defRPr>
            </a:lvl1pPr>
          </a:lstStyle>
          <a:p>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5326114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4669807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dirty="0"/>
              <a:t>DATE, ADDITIONAL DETAILS (set this text using “Header &amp; Footer)</a:t>
            </a:r>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7" name="Rectangle 6"/>
          <p:cNvSpPr/>
          <p:nvPr userDrawn="1"/>
        </p:nvSpPr>
        <p:spPr>
          <a:xfrm>
            <a:off x="0" y="6217920"/>
            <a:ext cx="12192000" cy="640080"/>
          </a:xfrm>
          <a:prstGeom prst="rect">
            <a:avLst/>
          </a:prstGeom>
          <a:gradFill flip="none" rotWithShape="1">
            <a:gsLst>
              <a:gs pos="25000">
                <a:srgbClr val="FE544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spTree>
    <p:extLst>
      <p:ext uri="{BB962C8B-B14F-4D97-AF65-F5344CB8AC3E}">
        <p14:creationId xmlns:p14="http://schemas.microsoft.com/office/powerpoint/2010/main" val="17265353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rgbClr val="FE544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0451092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rgbClr val="EE0701"/>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9198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tx2"/>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Click icon to add picture</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6624758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rgbClr val="EE0701"/>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0904002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rgbClr val="EE0701"/>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651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rgbClr val="EE0701"/>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903440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EE070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7265239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EE070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5236094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8253470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a:t>DATE, ADDITIONAL DETAILS (set this text using “Header &amp; Footer)</a:t>
            </a:r>
            <a:endParaRPr lang="en-US" dirty="0"/>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7" name="Rectangle 6"/>
          <p:cNvSpPr/>
          <p:nvPr userDrawn="1"/>
        </p:nvSpPr>
        <p:spPr>
          <a:xfrm>
            <a:off x="0" y="6217920"/>
            <a:ext cx="12192000" cy="64008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spTree>
    <p:extLst>
      <p:ext uri="{BB962C8B-B14F-4D97-AF65-F5344CB8AC3E}">
        <p14:creationId xmlns:p14="http://schemas.microsoft.com/office/powerpoint/2010/main" val="20008758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4728690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accent2"/>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11530686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accent2"/>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77201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tx2"/>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369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accent2"/>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16064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accent2"/>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2148381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921300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4316997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9430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tx2"/>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Tree>
    <p:extLst>
      <p:ext uri="{BB962C8B-B14F-4D97-AF65-F5344CB8AC3E}">
        <p14:creationId xmlns:p14="http://schemas.microsoft.com/office/powerpoint/2010/main" val="36111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tx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Tree>
    <p:extLst>
      <p:ext uri="{BB962C8B-B14F-4D97-AF65-F5344CB8AC3E}">
        <p14:creationId xmlns:p14="http://schemas.microsoft.com/office/powerpoint/2010/main" val="128309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tx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62706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01124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theme" Target="../theme/theme6.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7" y="6355087"/>
            <a:ext cx="5754815" cy="502919"/>
          </a:xfrm>
          <a:prstGeom prst="rect">
            <a:avLst/>
          </a:prstGeom>
        </p:spPr>
        <p:txBody>
          <a:bodyPr vert="horz" lIns="0" tIns="0" rIns="0" bIns="0" rtlCol="0" anchor="ctr"/>
          <a:lstStyle>
            <a:lvl1pPr algn="l">
              <a:defRPr sz="1051" i="1">
                <a:solidFill>
                  <a:schemeClr val="tx1"/>
                </a:solidFill>
              </a:defRPr>
            </a:lvl1pPr>
          </a:lstStyle>
          <a:p>
            <a:r>
              <a:rPr lang="en-US" dirty="0"/>
              <a:t>DATE, ADDITIONAL DETAILS (set this text using “Header &amp; Footer)</a:t>
            </a:r>
          </a:p>
        </p:txBody>
      </p:sp>
      <p:sp>
        <p:nvSpPr>
          <p:cNvPr id="6" name="Slide Number Placeholder 5"/>
          <p:cNvSpPr>
            <a:spLocks noGrp="1"/>
          </p:cNvSpPr>
          <p:nvPr>
            <p:ph type="sldNum" sz="quarter" idx="4"/>
          </p:nvPr>
        </p:nvSpPr>
        <p:spPr>
          <a:xfrm>
            <a:off x="10331126" y="6355087"/>
            <a:ext cx="1022684" cy="502919"/>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33" name="Rectangle 32"/>
          <p:cNvSpPr/>
          <p:nvPr userDrawn="1"/>
        </p:nvSpPr>
        <p:spPr>
          <a:xfrm>
            <a:off x="0" y="6309360"/>
            <a:ext cx="12192000" cy="4572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153" name="Group 35"/>
          <p:cNvGrpSpPr>
            <a:grpSpLocks noChangeAspect="1"/>
          </p:cNvGrpSpPr>
          <p:nvPr userDrawn="1"/>
        </p:nvGrpSpPr>
        <p:grpSpPr bwMode="auto">
          <a:xfrm>
            <a:off x="1219200" y="6468227"/>
            <a:ext cx="1118070" cy="273467"/>
            <a:chOff x="654" y="3135"/>
            <a:chExt cx="1386" cy="339"/>
          </a:xfrm>
        </p:grpSpPr>
        <p:sp>
          <p:nvSpPr>
            <p:cNvPr id="15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2241771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88" userDrawn="1">
          <p15:clr>
            <a:srgbClr val="F26B43"/>
          </p15:clr>
        </p15:guide>
        <p15:guide id="2" pos="768" userDrawn="1">
          <p15:clr>
            <a:srgbClr val="F26B43"/>
          </p15:clr>
        </p15:guide>
        <p15:guide id="3" pos="71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10232766"/>
      </p:ext>
    </p:extLst>
  </p:cSld>
  <p:clrMap bg1="lt1" tx1="dk1" bg2="lt2" tx2="dk2" accent1="accent1" accent2="accent2" accent3="accent3" accent4="accent4" accent5="accent5" accent6="accent6" hlink="hlink" folHlink="folHlink"/>
  <p:sldLayoutIdLst>
    <p:sldLayoutId id="214748376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9895712"/>
      </p:ext>
    </p:extLst>
  </p:cSld>
  <p:clrMap bg1="lt1" tx1="dk1" bg2="lt2" tx2="dk2" accent1="accent1" accent2="accent2" accent3="accent3" accent4="accent4" accent5="accent5" accent6="accent6" hlink="hlink" folHlink="folHlink"/>
  <p:sldLayoutIdLst>
    <p:sldLayoutId id="2147483749"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4384976"/>
      </p:ext>
    </p:extLst>
  </p:cSld>
  <p:clrMap bg1="lt1" tx1="dk1" bg2="lt2" tx2="dk2" accent1="accent1" accent2="accent2" accent3="accent3" accent4="accent4" accent5="accent5" accent6="accent6" hlink="hlink" folHlink="folHlink"/>
  <p:sldLayoutIdLst>
    <p:sldLayoutId id="2147483750"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rgbClr val="FE544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4797555"/>
      </p:ext>
    </p:extLst>
  </p:cSld>
  <p:clrMap bg1="lt1" tx1="dk1" bg2="lt2" tx2="dk2" accent1="accent1" accent2="accent2" accent3="accent3" accent4="accent4" accent5="accent5" accent6="accent6" hlink="hlink" folHlink="folHlink"/>
  <p:sldLayoutIdLst>
    <p:sldLayoutId id="214748375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91623599"/>
      </p:ext>
    </p:extLst>
  </p:cSld>
  <p:clrMap bg1="lt1" tx1="dk1" bg2="lt2" tx2="dk2" accent1="accent1" accent2="accent2" accent3="accent3" accent4="accent4" accent5="accent5" accent6="accent6" hlink="hlink" folHlink="folHlink"/>
  <p:sldLayoutIdLst>
    <p:sldLayoutId id="2147483748"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Lst>
  <p:hf hdr="0" dt="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371599" y="4151845"/>
            <a:ext cx="8686800" cy="413232"/>
          </a:xfrm>
        </p:spPr>
        <p:txBody>
          <a:bodyPr/>
          <a:lstStyle/>
          <a:p>
            <a:r>
              <a:rPr lang="en-US" dirty="0" err="1"/>
              <a:t>Punarva</a:t>
            </a:r>
            <a:r>
              <a:rPr lang="en-US" dirty="0"/>
              <a:t> </a:t>
            </a:r>
            <a:r>
              <a:rPr lang="en-US" dirty="0" err="1"/>
              <a:t>vyas</a:t>
            </a:r>
            <a:endParaRPr lang="en-US" dirty="0"/>
          </a:p>
          <a:p>
            <a:r>
              <a:rPr lang="en-US" dirty="0"/>
              <a:t>M.A.C.S ,Faculty of Computer Science</a:t>
            </a:r>
          </a:p>
        </p:txBody>
      </p:sp>
      <p:sp>
        <p:nvSpPr>
          <p:cNvPr id="3" name="Subtitle 2"/>
          <p:cNvSpPr>
            <a:spLocks noGrp="1"/>
          </p:cNvSpPr>
          <p:nvPr>
            <p:ph type="subTitle" idx="1"/>
          </p:nvPr>
        </p:nvSpPr>
        <p:spPr/>
        <p:txBody>
          <a:bodyPr/>
          <a:lstStyle/>
          <a:p>
            <a:r>
              <a:rPr lang="en-US" dirty="0"/>
              <a:t>MACS Research Project</a:t>
            </a:r>
          </a:p>
          <a:p>
            <a:endParaRPr lang="en-US" dirty="0"/>
          </a:p>
        </p:txBody>
      </p:sp>
      <p:sp>
        <p:nvSpPr>
          <p:cNvPr id="4" name="Title 3"/>
          <p:cNvSpPr>
            <a:spLocks noGrp="1"/>
          </p:cNvSpPr>
          <p:nvPr>
            <p:ph type="ctrTitle"/>
          </p:nvPr>
        </p:nvSpPr>
        <p:spPr/>
        <p:txBody>
          <a:bodyPr/>
          <a:lstStyle/>
          <a:p>
            <a:r>
              <a:rPr lang="en-IN" dirty="0"/>
              <a:t>Early Prediction of Student Programming Processes </a:t>
            </a:r>
            <a:endParaRPr lang="en-US" dirty="0"/>
          </a:p>
        </p:txBody>
      </p:sp>
      <p:sp>
        <p:nvSpPr>
          <p:cNvPr id="5" name="Slide Number Placeholder 4"/>
          <p:cNvSpPr>
            <a:spLocks noGrp="1"/>
          </p:cNvSpPr>
          <p:nvPr>
            <p:ph type="sldNum" sz="quarter" idx="12"/>
          </p:nvPr>
        </p:nvSpPr>
        <p:spPr/>
        <p:txBody>
          <a:bodyPr/>
          <a:lstStyle/>
          <a:p>
            <a:fld id="{A3F57748-2007-7E4E-BE6E-DA5E3EB58124}" type="slidenum">
              <a:rPr lang="en-US" smtClean="0"/>
              <a:t>1</a:t>
            </a:fld>
            <a:endParaRPr lang="en-US"/>
          </a:p>
        </p:txBody>
      </p:sp>
      <p:pic>
        <p:nvPicPr>
          <p:cNvPr id="7" name="Picture 2">
            <a:extLst>
              <a:ext uri="{FF2B5EF4-FFF2-40B4-BE49-F238E27FC236}">
                <a16:creationId xmlns:a16="http://schemas.microsoft.com/office/drawing/2014/main" id="{5670DD13-E3EB-469B-BEFB-A6A480873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0190" y="5009417"/>
            <a:ext cx="1784555" cy="52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60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#1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10</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aphicFrame>
        <p:nvGraphicFramePr>
          <p:cNvPr id="3" name="Table 2">
            <a:extLst>
              <a:ext uri="{FF2B5EF4-FFF2-40B4-BE49-F238E27FC236}">
                <a16:creationId xmlns:a16="http://schemas.microsoft.com/office/drawing/2014/main" id="{E8B6504C-CC57-4BC5-BAF7-D20CDC583EA4}"/>
              </a:ext>
            </a:extLst>
          </p:cNvPr>
          <p:cNvGraphicFramePr>
            <a:graphicFrameLocks noGrp="1"/>
          </p:cNvGraphicFramePr>
          <p:nvPr>
            <p:extLst>
              <p:ext uri="{D42A27DB-BD31-4B8C-83A1-F6EECF244321}">
                <p14:modId xmlns:p14="http://schemas.microsoft.com/office/powerpoint/2010/main" val="3030289391"/>
              </p:ext>
            </p:extLst>
          </p:nvPr>
        </p:nvGraphicFramePr>
        <p:xfrm>
          <a:off x="342898" y="1763008"/>
          <a:ext cx="11087104" cy="3058372"/>
        </p:xfrm>
        <a:graphic>
          <a:graphicData uri="http://schemas.openxmlformats.org/drawingml/2006/table">
            <a:tbl>
              <a:tblPr/>
              <a:tblGrid>
                <a:gridCol w="1583872">
                  <a:extLst>
                    <a:ext uri="{9D8B030D-6E8A-4147-A177-3AD203B41FA5}">
                      <a16:colId xmlns:a16="http://schemas.microsoft.com/office/drawing/2014/main" val="2768101272"/>
                    </a:ext>
                  </a:extLst>
                </a:gridCol>
                <a:gridCol w="1583872">
                  <a:extLst>
                    <a:ext uri="{9D8B030D-6E8A-4147-A177-3AD203B41FA5}">
                      <a16:colId xmlns:a16="http://schemas.microsoft.com/office/drawing/2014/main" val="2197903991"/>
                    </a:ext>
                  </a:extLst>
                </a:gridCol>
                <a:gridCol w="1583872">
                  <a:extLst>
                    <a:ext uri="{9D8B030D-6E8A-4147-A177-3AD203B41FA5}">
                      <a16:colId xmlns:a16="http://schemas.microsoft.com/office/drawing/2014/main" val="1065416687"/>
                    </a:ext>
                  </a:extLst>
                </a:gridCol>
                <a:gridCol w="1583872">
                  <a:extLst>
                    <a:ext uri="{9D8B030D-6E8A-4147-A177-3AD203B41FA5}">
                      <a16:colId xmlns:a16="http://schemas.microsoft.com/office/drawing/2014/main" val="768866467"/>
                    </a:ext>
                  </a:extLst>
                </a:gridCol>
                <a:gridCol w="1583872">
                  <a:extLst>
                    <a:ext uri="{9D8B030D-6E8A-4147-A177-3AD203B41FA5}">
                      <a16:colId xmlns:a16="http://schemas.microsoft.com/office/drawing/2014/main" val="548909606"/>
                    </a:ext>
                  </a:extLst>
                </a:gridCol>
                <a:gridCol w="1583872">
                  <a:extLst>
                    <a:ext uri="{9D8B030D-6E8A-4147-A177-3AD203B41FA5}">
                      <a16:colId xmlns:a16="http://schemas.microsoft.com/office/drawing/2014/main" val="1845309962"/>
                    </a:ext>
                  </a:extLst>
                </a:gridCol>
                <a:gridCol w="1583872">
                  <a:extLst>
                    <a:ext uri="{9D8B030D-6E8A-4147-A177-3AD203B41FA5}">
                      <a16:colId xmlns:a16="http://schemas.microsoft.com/office/drawing/2014/main" val="4172491251"/>
                    </a:ext>
                  </a:extLst>
                </a:gridCol>
              </a:tblGrid>
              <a:tr h="538110">
                <a:tc rowSpan="2">
                  <a:txBody>
                    <a:bodyPr/>
                    <a:lstStyle/>
                    <a:p>
                      <a:pPr rtl="0" fontAlgn="t">
                        <a:spcBef>
                          <a:spcPts val="0"/>
                        </a:spcBef>
                        <a:spcAft>
                          <a:spcPts val="0"/>
                        </a:spcAft>
                      </a:pPr>
                      <a:br>
                        <a:rPr lang="en-US" sz="1800">
                          <a:effectLst/>
                        </a:rPr>
                      </a:br>
                      <a:r>
                        <a:rPr lang="en-US" sz="1800" b="0" i="1" u="none" strike="noStrike">
                          <a:solidFill>
                            <a:srgbClr val="000000"/>
                          </a:solidFill>
                          <a:effectLst/>
                          <a:latin typeface="Arial" panose="020B0604020202020204" pitchFamily="34" charset="0"/>
                        </a:rPr>
                        <a:t>Metric</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rtl="0" fontAlgn="t">
                        <a:spcBef>
                          <a:spcPts val="0"/>
                        </a:spcBef>
                        <a:spcAft>
                          <a:spcPts val="0"/>
                        </a:spcAft>
                      </a:pPr>
                      <a:r>
                        <a:rPr lang="en-US" sz="1800" b="0" i="1" u="none" strike="noStrike" dirty="0">
                          <a:solidFill>
                            <a:srgbClr val="000000"/>
                          </a:solidFill>
                          <a:effectLst/>
                          <a:latin typeface="Arial" panose="020B0604020202020204" pitchFamily="34" charset="0"/>
                        </a:rPr>
                        <a:t>Character Encoding</a:t>
                      </a:r>
                      <a:endParaRPr lang="en-US" sz="18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Semantic Encoding</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1269142"/>
                  </a:ext>
                </a:extLst>
              </a:tr>
              <a:tr h="905932">
                <a:tc vMerge="1">
                  <a:txBody>
                    <a:bodyPr/>
                    <a:lstStyle/>
                    <a:p>
                      <a:endParaRPr lang="en-US"/>
                    </a:p>
                  </a:txBody>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Uni-Gram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Bi-Gram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Tri-Gram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Uni-Gram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Bi-Gram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Tri-Gram</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956591"/>
                  </a:ext>
                </a:extLst>
              </a:tr>
              <a:tr h="538110">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Recall</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.48</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.51</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.55*</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65237673"/>
                  </a:ext>
                </a:extLst>
              </a:tr>
              <a:tr h="538110">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F1</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.48</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rPr>
                        <a:t>.49</a:t>
                      </a:r>
                      <a:endParaRPr lang="en-US" sz="18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.51*</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025477837"/>
                  </a:ext>
                </a:extLst>
              </a:tr>
              <a:tr h="538110">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Lift</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1.09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1.09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rPr>
                        <a:t>1.10</a:t>
                      </a:r>
                      <a:endParaRPr lang="en-US" sz="18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1620708"/>
                  </a:ext>
                </a:extLst>
              </a:tr>
            </a:tbl>
          </a:graphicData>
        </a:graphic>
      </p:graphicFrame>
      <p:sp>
        <p:nvSpPr>
          <p:cNvPr id="4" name="Rectangle 1">
            <a:extLst>
              <a:ext uri="{FF2B5EF4-FFF2-40B4-BE49-F238E27FC236}">
                <a16:creationId xmlns:a16="http://schemas.microsoft.com/office/drawing/2014/main" id="{13B70587-0268-41A7-B279-B5EC2296A10C}"/>
              </a:ext>
            </a:extLst>
          </p:cNvPr>
          <p:cNvSpPr>
            <a:spLocks noChangeArrowheads="1"/>
          </p:cNvSpPr>
          <p:nvPr/>
        </p:nvSpPr>
        <p:spPr bwMode="auto">
          <a:xfrm>
            <a:off x="342898" y="4843920"/>
            <a:ext cx="1108710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j-lt"/>
                <a:cs typeface="Arial" panose="020B0604020202020204" pitchFamily="34" charset="0"/>
              </a:rPr>
              <a:t>Note. 200 examples per paired samples in each condition, controlling for non-overlapping fixed window step (n = 10) and seed for 5-fold stratified cross-validation (n = 20) as confounding factors. *Paired-sample two-sided t-test with </a:t>
            </a:r>
            <a:r>
              <a:rPr kumimoji="0" lang="en-US" altLang="en-US" sz="1400" b="0" i="0" u="none" strike="noStrike" cap="none" normalizeH="0" baseline="0" dirty="0" err="1">
                <a:ln>
                  <a:noFill/>
                </a:ln>
                <a:solidFill>
                  <a:srgbClr val="000000"/>
                </a:solidFill>
                <a:effectLst/>
                <a:latin typeface="+mj-lt"/>
                <a:cs typeface="Arial" panose="020B0604020202020204" pitchFamily="34" charset="0"/>
              </a:rPr>
              <a:t>bonferroni</a:t>
            </a:r>
            <a:r>
              <a:rPr kumimoji="0" lang="en-US" altLang="en-US" sz="1400" b="0" i="0" u="none" strike="noStrike" cap="none" normalizeH="0" baseline="0" dirty="0">
                <a:ln>
                  <a:noFill/>
                </a:ln>
                <a:solidFill>
                  <a:srgbClr val="000000"/>
                </a:solidFill>
                <a:effectLst/>
                <a:latin typeface="+mj-lt"/>
                <a:cs typeface="Arial" panose="020B0604020202020204" pitchFamily="34" charset="0"/>
              </a:rPr>
              <a:t> correction, </a:t>
            </a:r>
            <a:r>
              <a:rPr kumimoji="0" lang="en-US" altLang="en-US" sz="1400" b="0" i="1" u="none" strike="noStrike" cap="none" normalizeH="0" baseline="0" dirty="0">
                <a:ln>
                  <a:noFill/>
                </a:ln>
                <a:solidFill>
                  <a:srgbClr val="000000"/>
                </a:solidFill>
                <a:effectLst/>
                <a:latin typeface="+mj-lt"/>
                <a:cs typeface="Arial" panose="020B0604020202020204" pitchFamily="34" charset="0"/>
              </a:rPr>
              <a:t>p</a:t>
            </a:r>
            <a:r>
              <a:rPr kumimoji="0" lang="en-US" altLang="en-US" sz="1400" b="0" i="0" u="none" strike="noStrike" cap="none" normalizeH="0" baseline="0" dirty="0">
                <a:ln>
                  <a:noFill/>
                </a:ln>
                <a:solidFill>
                  <a:srgbClr val="000000"/>
                </a:solidFill>
                <a:effectLst/>
                <a:latin typeface="+mj-lt"/>
                <a:cs typeface="Arial" panose="020B0604020202020204" pitchFamily="34" charset="0"/>
              </a:rPr>
              <a:t> &lt; .005.</a:t>
            </a:r>
            <a:endParaRPr kumimoji="0" lang="en-US" altLang="en-US" sz="14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mj-lt"/>
              </a:rPr>
            </a:br>
            <a:endParaRPr kumimoji="0" lang="en-US" altLang="en-US" sz="1400" b="0" i="0" u="none" strike="noStrike" cap="none" normalizeH="0" baseline="0" dirty="0">
              <a:ln>
                <a:noFill/>
              </a:ln>
              <a:solidFill>
                <a:schemeClr val="tx1"/>
              </a:solidFill>
              <a:effectLst/>
              <a:latin typeface="+mj-lt"/>
            </a:endParaRPr>
          </a:p>
        </p:txBody>
      </p:sp>
      <p:sp>
        <p:nvSpPr>
          <p:cNvPr id="19" name="TextBox 18">
            <a:extLst>
              <a:ext uri="{FF2B5EF4-FFF2-40B4-BE49-F238E27FC236}">
                <a16:creationId xmlns:a16="http://schemas.microsoft.com/office/drawing/2014/main" id="{F1C22DAC-7DB5-46F9-8853-F982A50F6482}"/>
              </a:ext>
            </a:extLst>
          </p:cNvPr>
          <p:cNvSpPr txBox="1"/>
          <p:nvPr/>
        </p:nvSpPr>
        <p:spPr>
          <a:xfrm>
            <a:off x="219940" y="1347960"/>
            <a:ext cx="1175211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Table 2. Goodness of fit metric estimates on resampling by type of encoding for parsing and level of granularity</a:t>
            </a:r>
            <a:endParaRPr kumimoji="0" lang="en-US" altLang="en-US" sz="11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52321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#1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11</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pSp>
        <p:nvGrpSpPr>
          <p:cNvPr id="2" name="Group 1">
            <a:extLst>
              <a:ext uri="{FF2B5EF4-FFF2-40B4-BE49-F238E27FC236}">
                <a16:creationId xmlns:a16="http://schemas.microsoft.com/office/drawing/2014/main" id="{8965FF52-1EB1-414B-B7D4-3A7584004BB9}"/>
              </a:ext>
            </a:extLst>
          </p:cNvPr>
          <p:cNvGrpSpPr/>
          <p:nvPr/>
        </p:nvGrpSpPr>
        <p:grpSpPr>
          <a:xfrm>
            <a:off x="2194635" y="1176641"/>
            <a:ext cx="7802730" cy="4828424"/>
            <a:chOff x="2185272" y="1176641"/>
            <a:chExt cx="7802730" cy="4828424"/>
          </a:xfrm>
        </p:grpSpPr>
        <p:grpSp>
          <p:nvGrpSpPr>
            <p:cNvPr id="10" name="Group 9">
              <a:extLst>
                <a:ext uri="{FF2B5EF4-FFF2-40B4-BE49-F238E27FC236}">
                  <a16:creationId xmlns:a16="http://schemas.microsoft.com/office/drawing/2014/main" id="{E7DBAA3F-5104-4344-A57A-ABCEFABAC160}"/>
                </a:ext>
              </a:extLst>
            </p:cNvPr>
            <p:cNvGrpSpPr/>
            <p:nvPr/>
          </p:nvGrpSpPr>
          <p:grpSpPr>
            <a:xfrm>
              <a:off x="2185272" y="1176641"/>
              <a:ext cx="4884420" cy="4191000"/>
              <a:chOff x="260508" y="1498180"/>
              <a:chExt cx="4884420" cy="4191000"/>
            </a:xfrm>
          </p:grpSpPr>
          <p:graphicFrame>
            <p:nvGraphicFramePr>
              <p:cNvPr id="11" name="Chart 10">
                <a:extLst>
                  <a:ext uri="{FF2B5EF4-FFF2-40B4-BE49-F238E27FC236}">
                    <a16:creationId xmlns:a16="http://schemas.microsoft.com/office/drawing/2014/main" id="{BA3BE5F4-BC48-4BD0-84C1-A277D00C5323}"/>
                  </a:ext>
                </a:extLst>
              </p:cNvPr>
              <p:cNvGraphicFramePr>
                <a:graphicFrameLocks/>
              </p:cNvGraphicFramePr>
              <p:nvPr/>
            </p:nvGraphicFramePr>
            <p:xfrm>
              <a:off x="260508" y="1498180"/>
              <a:ext cx="488442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12" name="Right Brace 11">
                <a:extLst>
                  <a:ext uri="{FF2B5EF4-FFF2-40B4-BE49-F238E27FC236}">
                    <a16:creationId xmlns:a16="http://schemas.microsoft.com/office/drawing/2014/main" id="{E6209B01-716B-408A-8C73-C50B1DF13CB5}"/>
                  </a:ext>
                </a:extLst>
              </p:cNvPr>
              <p:cNvSpPr/>
              <p:nvPr/>
            </p:nvSpPr>
            <p:spPr>
              <a:xfrm rot="16200000">
                <a:off x="3495451" y="1945494"/>
                <a:ext cx="207335" cy="212126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1C4E48ED-A02D-401C-B234-6911940DB5C6}"/>
                  </a:ext>
                </a:extLst>
              </p:cNvPr>
              <p:cNvSpPr txBox="1"/>
              <p:nvPr/>
            </p:nvSpPr>
            <p:spPr>
              <a:xfrm>
                <a:off x="2850779" y="2558828"/>
                <a:ext cx="1496677" cy="261610"/>
              </a:xfrm>
              <a:prstGeom prst="rect">
                <a:avLst/>
              </a:prstGeom>
              <a:noFill/>
            </p:spPr>
            <p:txBody>
              <a:bodyPr wrap="square">
                <a:spAutoFit/>
              </a:bodyPr>
              <a:lstStyle/>
              <a:p>
                <a:pPr algn="ctr"/>
                <a:r>
                  <a:rPr lang="en-US" sz="1100" dirty="0"/>
                  <a:t>d = 0.44 (p &lt; .005)</a:t>
                </a:r>
              </a:p>
            </p:txBody>
          </p:sp>
          <p:sp>
            <p:nvSpPr>
              <p:cNvPr id="14" name="TextBox 13">
                <a:extLst>
                  <a:ext uri="{FF2B5EF4-FFF2-40B4-BE49-F238E27FC236}">
                    <a16:creationId xmlns:a16="http://schemas.microsoft.com/office/drawing/2014/main" id="{B89A10C1-4172-4F72-9281-21F57AC3408E}"/>
                  </a:ext>
                </a:extLst>
              </p:cNvPr>
              <p:cNvSpPr txBox="1"/>
              <p:nvPr/>
            </p:nvSpPr>
            <p:spPr>
              <a:xfrm>
                <a:off x="2325573" y="2711521"/>
                <a:ext cx="425821" cy="261610"/>
              </a:xfrm>
              <a:prstGeom prst="rect">
                <a:avLst/>
              </a:prstGeom>
              <a:noFill/>
            </p:spPr>
            <p:txBody>
              <a:bodyPr wrap="square">
                <a:spAutoFit/>
              </a:bodyPr>
              <a:lstStyle/>
              <a:p>
                <a:pPr algn="ctr"/>
                <a:r>
                  <a:rPr lang="en-US" sz="1100" dirty="0"/>
                  <a:t>.50</a:t>
                </a:r>
              </a:p>
            </p:txBody>
          </p:sp>
          <p:sp>
            <p:nvSpPr>
              <p:cNvPr id="15" name="TextBox 14">
                <a:extLst>
                  <a:ext uri="{FF2B5EF4-FFF2-40B4-BE49-F238E27FC236}">
                    <a16:creationId xmlns:a16="http://schemas.microsoft.com/office/drawing/2014/main" id="{A2C69655-8D84-4B7C-90B7-3D48F57E0074}"/>
                  </a:ext>
                </a:extLst>
              </p:cNvPr>
              <p:cNvSpPr txBox="1"/>
              <p:nvPr/>
            </p:nvSpPr>
            <p:spPr>
              <a:xfrm>
                <a:off x="4452773" y="2711521"/>
                <a:ext cx="425821" cy="261610"/>
              </a:xfrm>
              <a:prstGeom prst="rect">
                <a:avLst/>
              </a:prstGeom>
              <a:noFill/>
            </p:spPr>
            <p:txBody>
              <a:bodyPr wrap="square">
                <a:spAutoFit/>
              </a:bodyPr>
              <a:lstStyle/>
              <a:p>
                <a:pPr algn="ctr"/>
                <a:r>
                  <a:rPr lang="en-US" sz="1100" dirty="0"/>
                  <a:t>.55</a:t>
                </a:r>
              </a:p>
            </p:txBody>
          </p:sp>
        </p:grpSp>
        <p:graphicFrame>
          <p:nvGraphicFramePr>
            <p:cNvPr id="16" name="Chart 15">
              <a:extLst>
                <a:ext uri="{FF2B5EF4-FFF2-40B4-BE49-F238E27FC236}">
                  <a16:creationId xmlns:a16="http://schemas.microsoft.com/office/drawing/2014/main" id="{CFDD4D68-B923-4ED7-B162-512DC78FE1BB}"/>
                </a:ext>
              </a:extLst>
            </p:cNvPr>
            <p:cNvGraphicFramePr>
              <a:graphicFrameLocks/>
            </p:cNvGraphicFramePr>
            <p:nvPr/>
          </p:nvGraphicFramePr>
          <p:xfrm>
            <a:off x="7359102" y="1176642"/>
            <a:ext cx="2628900" cy="4197078"/>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a:extLst>
                <a:ext uri="{FF2B5EF4-FFF2-40B4-BE49-F238E27FC236}">
                  <a16:creationId xmlns:a16="http://schemas.microsoft.com/office/drawing/2014/main" id="{6141079A-1CF4-4BB6-A074-FB04152817E8}"/>
                </a:ext>
              </a:extLst>
            </p:cNvPr>
            <p:cNvSpPr txBox="1"/>
            <p:nvPr/>
          </p:nvSpPr>
          <p:spPr>
            <a:xfrm>
              <a:off x="2185272" y="5404901"/>
              <a:ext cx="7802730" cy="6001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200 examples per paired samples in each condition, controlling for non-overlapping fixed window step (n = 10) and seed for 5-fold stratified cross-validation (n = 20) as confounding factors. *Paired-sample two-sided t-test with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bonferroni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correction, </a:t>
              </a:r>
              <a:r>
                <a:rPr kumimoji="0" lang="en-US" altLang="en-US" sz="11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.005.</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81979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575C8675-7FED-40DF-8633-D089DDB26962}"/>
              </a:ext>
            </a:extLst>
          </p:cNvPr>
          <p:cNvGraphicFramePr>
            <a:graphicFrameLocks/>
          </p:cNvGraphicFramePr>
          <p:nvPr>
            <p:extLst>
              <p:ext uri="{D42A27DB-BD31-4B8C-83A1-F6EECF244321}">
                <p14:modId xmlns:p14="http://schemas.microsoft.com/office/powerpoint/2010/main" val="3975122558"/>
              </p:ext>
            </p:extLst>
          </p:nvPr>
        </p:nvGraphicFramePr>
        <p:xfrm>
          <a:off x="2243311" y="1166991"/>
          <a:ext cx="488442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#1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12</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pSp>
        <p:nvGrpSpPr>
          <p:cNvPr id="2" name="Group 1">
            <a:extLst>
              <a:ext uri="{FF2B5EF4-FFF2-40B4-BE49-F238E27FC236}">
                <a16:creationId xmlns:a16="http://schemas.microsoft.com/office/drawing/2014/main" id="{8965FF52-1EB1-414B-B7D4-3A7584004BB9}"/>
              </a:ext>
            </a:extLst>
          </p:cNvPr>
          <p:cNvGrpSpPr/>
          <p:nvPr/>
        </p:nvGrpSpPr>
        <p:grpSpPr>
          <a:xfrm>
            <a:off x="2194635" y="2237289"/>
            <a:ext cx="7802730" cy="3767776"/>
            <a:chOff x="2185272" y="2237289"/>
            <a:chExt cx="7802730" cy="3767776"/>
          </a:xfrm>
        </p:grpSpPr>
        <p:grpSp>
          <p:nvGrpSpPr>
            <p:cNvPr id="10" name="Group 9">
              <a:extLst>
                <a:ext uri="{FF2B5EF4-FFF2-40B4-BE49-F238E27FC236}">
                  <a16:creationId xmlns:a16="http://schemas.microsoft.com/office/drawing/2014/main" id="{E7DBAA3F-5104-4344-A57A-ABCEFABAC160}"/>
                </a:ext>
              </a:extLst>
            </p:cNvPr>
            <p:cNvGrpSpPr/>
            <p:nvPr/>
          </p:nvGrpSpPr>
          <p:grpSpPr>
            <a:xfrm>
              <a:off x="4250337" y="2237289"/>
              <a:ext cx="2553021" cy="550966"/>
              <a:chOff x="2325573" y="2558828"/>
              <a:chExt cx="2553021" cy="550966"/>
            </a:xfrm>
          </p:grpSpPr>
          <p:sp>
            <p:nvSpPr>
              <p:cNvPr id="12" name="Right Brace 11">
                <a:extLst>
                  <a:ext uri="{FF2B5EF4-FFF2-40B4-BE49-F238E27FC236}">
                    <a16:creationId xmlns:a16="http://schemas.microsoft.com/office/drawing/2014/main" id="{E6209B01-716B-408A-8C73-C50B1DF13CB5}"/>
                  </a:ext>
                </a:extLst>
              </p:cNvPr>
              <p:cNvSpPr/>
              <p:nvPr/>
            </p:nvSpPr>
            <p:spPr>
              <a:xfrm rot="16200000">
                <a:off x="3495451" y="1945494"/>
                <a:ext cx="207335" cy="212126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1C4E48ED-A02D-401C-B234-6911940DB5C6}"/>
                  </a:ext>
                </a:extLst>
              </p:cNvPr>
              <p:cNvSpPr txBox="1"/>
              <p:nvPr/>
            </p:nvSpPr>
            <p:spPr>
              <a:xfrm>
                <a:off x="2850779" y="2558828"/>
                <a:ext cx="1496677" cy="261610"/>
              </a:xfrm>
              <a:prstGeom prst="rect">
                <a:avLst/>
              </a:prstGeom>
              <a:noFill/>
            </p:spPr>
            <p:txBody>
              <a:bodyPr wrap="square">
                <a:spAutoFit/>
              </a:bodyPr>
              <a:lstStyle/>
              <a:p>
                <a:pPr algn="ctr"/>
                <a:r>
                  <a:rPr lang="en-US" sz="1100" dirty="0"/>
                  <a:t>d = 0.23 (p &lt; .005)</a:t>
                </a:r>
              </a:p>
            </p:txBody>
          </p:sp>
          <p:sp>
            <p:nvSpPr>
              <p:cNvPr id="14" name="TextBox 13">
                <a:extLst>
                  <a:ext uri="{FF2B5EF4-FFF2-40B4-BE49-F238E27FC236}">
                    <a16:creationId xmlns:a16="http://schemas.microsoft.com/office/drawing/2014/main" id="{B89A10C1-4172-4F72-9281-21F57AC3408E}"/>
                  </a:ext>
                </a:extLst>
              </p:cNvPr>
              <p:cNvSpPr txBox="1"/>
              <p:nvPr/>
            </p:nvSpPr>
            <p:spPr>
              <a:xfrm>
                <a:off x="2325573" y="2711521"/>
                <a:ext cx="425821" cy="261610"/>
              </a:xfrm>
              <a:prstGeom prst="rect">
                <a:avLst/>
              </a:prstGeom>
              <a:noFill/>
            </p:spPr>
            <p:txBody>
              <a:bodyPr wrap="square">
                <a:spAutoFit/>
              </a:bodyPr>
              <a:lstStyle/>
              <a:p>
                <a:pPr algn="ctr"/>
                <a:r>
                  <a:rPr lang="en-US" sz="1100" dirty="0"/>
                  <a:t>.49</a:t>
                </a:r>
              </a:p>
            </p:txBody>
          </p:sp>
          <p:sp>
            <p:nvSpPr>
              <p:cNvPr id="15" name="TextBox 14">
                <a:extLst>
                  <a:ext uri="{FF2B5EF4-FFF2-40B4-BE49-F238E27FC236}">
                    <a16:creationId xmlns:a16="http://schemas.microsoft.com/office/drawing/2014/main" id="{A2C69655-8D84-4B7C-90B7-3D48F57E0074}"/>
                  </a:ext>
                </a:extLst>
              </p:cNvPr>
              <p:cNvSpPr txBox="1"/>
              <p:nvPr/>
            </p:nvSpPr>
            <p:spPr>
              <a:xfrm>
                <a:off x="4452773" y="2711521"/>
                <a:ext cx="425821" cy="261610"/>
              </a:xfrm>
              <a:prstGeom prst="rect">
                <a:avLst/>
              </a:prstGeom>
              <a:noFill/>
            </p:spPr>
            <p:txBody>
              <a:bodyPr wrap="square">
                <a:spAutoFit/>
              </a:bodyPr>
              <a:lstStyle/>
              <a:p>
                <a:pPr algn="ctr"/>
                <a:r>
                  <a:rPr lang="en-US" sz="1100" dirty="0"/>
                  <a:t>.51</a:t>
                </a:r>
              </a:p>
            </p:txBody>
          </p:sp>
        </p:grpSp>
        <p:sp>
          <p:nvSpPr>
            <p:cNvPr id="17" name="TextBox 16">
              <a:extLst>
                <a:ext uri="{FF2B5EF4-FFF2-40B4-BE49-F238E27FC236}">
                  <a16:creationId xmlns:a16="http://schemas.microsoft.com/office/drawing/2014/main" id="{6141079A-1CF4-4BB6-A074-FB04152817E8}"/>
                </a:ext>
              </a:extLst>
            </p:cNvPr>
            <p:cNvSpPr txBox="1"/>
            <p:nvPr/>
          </p:nvSpPr>
          <p:spPr>
            <a:xfrm>
              <a:off x="2185272" y="5404901"/>
              <a:ext cx="7802730" cy="6001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200 examples per paired samples in each condition, controlling for non-overlapping fixed window step (n = 10) and seed for 5-fold stratified cross-validation (n = 20) as confounding factors. *Paired-sample two-sided t-test with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bonferroni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correction, </a:t>
              </a:r>
              <a:r>
                <a:rPr kumimoji="0" lang="en-US" altLang="en-US" sz="11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.005.</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pSp>
      <p:graphicFrame>
        <p:nvGraphicFramePr>
          <p:cNvPr id="19" name="Chart 18">
            <a:extLst>
              <a:ext uri="{FF2B5EF4-FFF2-40B4-BE49-F238E27FC236}">
                <a16:creationId xmlns:a16="http://schemas.microsoft.com/office/drawing/2014/main" id="{F429018E-563C-42D7-8D58-06B26DAA899F}"/>
              </a:ext>
            </a:extLst>
          </p:cNvPr>
          <p:cNvGraphicFramePr>
            <a:graphicFrameLocks/>
          </p:cNvGraphicFramePr>
          <p:nvPr>
            <p:extLst>
              <p:ext uri="{D42A27DB-BD31-4B8C-83A1-F6EECF244321}">
                <p14:modId xmlns:p14="http://schemas.microsoft.com/office/powerpoint/2010/main" val="688718779"/>
              </p:ext>
            </p:extLst>
          </p:nvPr>
        </p:nvGraphicFramePr>
        <p:xfrm>
          <a:off x="7312908" y="1166991"/>
          <a:ext cx="2628900" cy="41813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1421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#2 Segmentation Window</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13</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aphicFrame>
        <p:nvGraphicFramePr>
          <p:cNvPr id="4" name="Table 3">
            <a:extLst>
              <a:ext uri="{FF2B5EF4-FFF2-40B4-BE49-F238E27FC236}">
                <a16:creationId xmlns:a16="http://schemas.microsoft.com/office/drawing/2014/main" id="{0FBAB74C-4214-42E7-A831-FA8820DCDCF1}"/>
              </a:ext>
            </a:extLst>
          </p:cNvPr>
          <p:cNvGraphicFramePr>
            <a:graphicFrameLocks noGrp="1"/>
          </p:cNvGraphicFramePr>
          <p:nvPr>
            <p:extLst>
              <p:ext uri="{D42A27DB-BD31-4B8C-83A1-F6EECF244321}">
                <p14:modId xmlns:p14="http://schemas.microsoft.com/office/powerpoint/2010/main" val="3680664892"/>
              </p:ext>
            </p:extLst>
          </p:nvPr>
        </p:nvGraphicFramePr>
        <p:xfrm>
          <a:off x="688521" y="1797284"/>
          <a:ext cx="10814958" cy="3404507"/>
        </p:xfrm>
        <a:graphic>
          <a:graphicData uri="http://schemas.openxmlformats.org/drawingml/2006/table">
            <a:tbl>
              <a:tblPr/>
              <a:tblGrid>
                <a:gridCol w="1071683">
                  <a:extLst>
                    <a:ext uri="{9D8B030D-6E8A-4147-A177-3AD203B41FA5}">
                      <a16:colId xmlns:a16="http://schemas.microsoft.com/office/drawing/2014/main" val="4031903592"/>
                    </a:ext>
                  </a:extLst>
                </a:gridCol>
                <a:gridCol w="4588622">
                  <a:extLst>
                    <a:ext uri="{9D8B030D-6E8A-4147-A177-3AD203B41FA5}">
                      <a16:colId xmlns:a16="http://schemas.microsoft.com/office/drawing/2014/main" val="1210831251"/>
                    </a:ext>
                  </a:extLst>
                </a:gridCol>
                <a:gridCol w="5154653">
                  <a:extLst>
                    <a:ext uri="{9D8B030D-6E8A-4147-A177-3AD203B41FA5}">
                      <a16:colId xmlns:a16="http://schemas.microsoft.com/office/drawing/2014/main" val="796053255"/>
                    </a:ext>
                  </a:extLst>
                </a:gridCol>
              </a:tblGrid>
              <a:tr h="467857">
                <a:tc rowSpan="2">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 </a:t>
                      </a:r>
                    </a:p>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Step</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Window Size</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66998311"/>
                  </a:ext>
                </a:extLst>
              </a:tr>
              <a:tr h="467857">
                <a:tc vMerge="1">
                  <a:txBody>
                    <a:bodyPr/>
                    <a:lstStyle/>
                    <a:p>
                      <a:endParaRPr lang="en-US"/>
                    </a:p>
                  </a:txBody>
                  <a:tcPr/>
                </a:tc>
                <a:tc>
                  <a:txBody>
                    <a:bodyPr/>
                    <a:lstStyle/>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5 Edits</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panose="020B0604020202020204" pitchFamily="34" charset="0"/>
                          <a:ea typeface="Arial" panose="020B0604020202020204" pitchFamily="34" charset="0"/>
                        </a:rPr>
                        <a:t>10 Edits</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828344"/>
                  </a:ext>
                </a:extLst>
              </a:tr>
              <a:tr h="822931">
                <a:tc>
                  <a:txBody>
                    <a:bodyPr/>
                    <a:lstStyle/>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5th</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_____</a:t>
                      </a:r>
                      <a:r>
                        <a:rPr lang="en-US" sz="1800">
                          <a:effectLst/>
                          <a:highlight>
                            <a:srgbClr val="000000"/>
                          </a:highlight>
                          <a:latin typeface="Arial" panose="020B0604020202020204" pitchFamily="34" charset="0"/>
                          <a:ea typeface="Arial" panose="020B0604020202020204" pitchFamily="34" charset="0"/>
                        </a:rPr>
                        <a:t>_____</a:t>
                      </a:r>
                      <a:r>
                        <a:rPr lang="en-US" sz="1800">
                          <a:effectLst/>
                          <a:latin typeface="Arial" panose="020B0604020202020204" pitchFamily="34" charset="0"/>
                          <a:ea typeface="Arial" panose="020B0604020202020204" pitchFamily="34" charset="0"/>
                        </a:rPr>
                        <a:t>______________________</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_____</a:t>
                      </a:r>
                      <a:r>
                        <a:rPr lang="en-US" sz="1800">
                          <a:effectLst/>
                          <a:highlight>
                            <a:srgbClr val="000000"/>
                          </a:highlight>
                          <a:latin typeface="Arial" panose="020B0604020202020204" pitchFamily="34" charset="0"/>
                          <a:ea typeface="Arial" panose="020B0604020202020204" pitchFamily="34" charset="0"/>
                        </a:rPr>
                        <a:t>__________</a:t>
                      </a:r>
                      <a:r>
                        <a:rPr lang="en-US" sz="1800">
                          <a:effectLst/>
                          <a:latin typeface="Arial" panose="020B0604020202020204" pitchFamily="34" charset="0"/>
                          <a:ea typeface="Arial" panose="020B0604020202020204" pitchFamily="34" charset="0"/>
                        </a:rPr>
                        <a:t>__________________</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17253977"/>
                  </a:ext>
                </a:extLst>
              </a:tr>
              <a:tr h="822931">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15th</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_______________</a:t>
                      </a:r>
                      <a:r>
                        <a:rPr lang="en-US" sz="1800">
                          <a:effectLst/>
                          <a:highlight>
                            <a:srgbClr val="000000"/>
                          </a:highlight>
                          <a:latin typeface="Arial" panose="020B0604020202020204" pitchFamily="34" charset="0"/>
                          <a:ea typeface="Arial" panose="020B0604020202020204" pitchFamily="34" charset="0"/>
                        </a:rPr>
                        <a:t>_____</a:t>
                      </a:r>
                      <a:r>
                        <a:rPr lang="en-US" sz="1800">
                          <a:effectLst/>
                          <a:latin typeface="Arial" panose="020B0604020202020204" pitchFamily="34" charset="0"/>
                          <a:ea typeface="Arial" panose="020B0604020202020204" pitchFamily="34" charset="0"/>
                        </a:rPr>
                        <a:t>____________</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_______________</a:t>
                      </a:r>
                      <a:r>
                        <a:rPr lang="en-US" sz="1800">
                          <a:effectLst/>
                          <a:highlight>
                            <a:srgbClr val="000000"/>
                          </a:highlight>
                          <a:latin typeface="Arial" panose="020B0604020202020204" pitchFamily="34" charset="0"/>
                          <a:ea typeface="Arial" panose="020B0604020202020204" pitchFamily="34" charset="0"/>
                        </a:rPr>
                        <a:t>__________</a:t>
                      </a:r>
                      <a:r>
                        <a:rPr lang="en-US" sz="1800">
                          <a:effectLst/>
                          <a:latin typeface="Arial" panose="020B0604020202020204" pitchFamily="34" charset="0"/>
                          <a:ea typeface="Arial" panose="020B0604020202020204" pitchFamily="34" charset="0"/>
                        </a:rPr>
                        <a:t>________</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030192268"/>
                  </a:ext>
                </a:extLst>
              </a:tr>
              <a:tr h="822931">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25th</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Arial" panose="020B0604020202020204" pitchFamily="34" charset="0"/>
                          <a:ea typeface="Arial" panose="020B0604020202020204" pitchFamily="34" charset="0"/>
                        </a:rPr>
                        <a:t>_________________________</a:t>
                      </a:r>
                      <a:r>
                        <a:rPr lang="en-US" sz="1800">
                          <a:effectLst/>
                          <a:highlight>
                            <a:srgbClr val="000000"/>
                          </a:highlight>
                          <a:latin typeface="Arial" panose="020B0604020202020204" pitchFamily="34" charset="0"/>
                          <a:ea typeface="Arial" panose="020B0604020202020204" pitchFamily="34" charset="0"/>
                        </a:rPr>
                        <a:t>_____</a:t>
                      </a:r>
                      <a:r>
                        <a:rPr lang="en-US" sz="1800">
                          <a:effectLst/>
                          <a:latin typeface="Arial" panose="020B0604020202020204" pitchFamily="34" charset="0"/>
                          <a:ea typeface="Arial" panose="020B0604020202020204" pitchFamily="34" charset="0"/>
                        </a:rPr>
                        <a:t>__</a:t>
                      </a: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_________________________</a:t>
                      </a:r>
                      <a:r>
                        <a:rPr lang="en-US" sz="1800" dirty="0">
                          <a:effectLst/>
                          <a:highlight>
                            <a:srgbClr val="000000"/>
                          </a:highlight>
                          <a:latin typeface="Arial" panose="020B0604020202020204" pitchFamily="34" charset="0"/>
                          <a:ea typeface="Arial" panose="020B0604020202020204" pitchFamily="34" charset="0"/>
                        </a:rPr>
                        <a:t>________</a:t>
                      </a:r>
                      <a:endParaRPr lang="en-US" sz="18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417560"/>
                  </a:ext>
                </a:extLst>
              </a:tr>
            </a:tbl>
          </a:graphicData>
        </a:graphic>
      </p:graphicFrame>
      <p:sp>
        <p:nvSpPr>
          <p:cNvPr id="10" name="TextBox 9">
            <a:extLst>
              <a:ext uri="{FF2B5EF4-FFF2-40B4-BE49-F238E27FC236}">
                <a16:creationId xmlns:a16="http://schemas.microsoft.com/office/drawing/2014/main" id="{BB41E700-72EF-4D2E-90E2-2C1E1E82E923}"/>
              </a:ext>
            </a:extLst>
          </p:cNvPr>
          <p:cNvSpPr txBox="1"/>
          <p:nvPr/>
        </p:nvSpPr>
        <p:spPr>
          <a:xfrm>
            <a:off x="818471" y="1303914"/>
            <a:ext cx="11215687" cy="383823"/>
          </a:xfrm>
          <a:prstGeom prst="rect">
            <a:avLst/>
          </a:prstGeom>
          <a:noFill/>
        </p:spPr>
        <p:txBody>
          <a:bodyPr wrap="square">
            <a:spAutoFit/>
          </a:bodyPr>
          <a:lstStyle/>
          <a:p>
            <a:pPr marL="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Table 3. Window sizes used for 3-gram semantic encoding and order of edit in each windowed segment</a:t>
            </a:r>
          </a:p>
        </p:txBody>
      </p:sp>
      <p:sp>
        <p:nvSpPr>
          <p:cNvPr id="12" name="TextBox 11">
            <a:extLst>
              <a:ext uri="{FF2B5EF4-FFF2-40B4-BE49-F238E27FC236}">
                <a16:creationId xmlns:a16="http://schemas.microsoft.com/office/drawing/2014/main" id="{364D01F3-9E62-4602-B5A6-8696C043CED5}"/>
              </a:ext>
            </a:extLst>
          </p:cNvPr>
          <p:cNvSpPr txBox="1"/>
          <p:nvPr/>
        </p:nvSpPr>
        <p:spPr>
          <a:xfrm>
            <a:off x="688521" y="5246642"/>
            <a:ext cx="10814958" cy="954107"/>
          </a:xfrm>
          <a:prstGeom prst="rect">
            <a:avLst/>
          </a:prstGeom>
          <a:noFill/>
        </p:spPr>
        <p:txBody>
          <a:bodyPr wrap="square">
            <a:spAutoFit/>
          </a:bodyPr>
          <a:lstStyle/>
          <a:p>
            <a:pPr algn="just"/>
            <a:r>
              <a:rPr lang="en-US" sz="1400" dirty="0"/>
              <a:t>Note. While larger window sizes results in concatenating a larger amount of edits for the purposes of encoding contiguous sequences of meaningful units (i.e., a total of 10 edits), smaller window sizes capture lesser amounts of edits (i.e., a total of 5 edits). An increasing order of edits can be used to determine where segmentation occurs within a sequence, ranging from the 5th, 15th, and 25th edit in the sequence.</a:t>
            </a:r>
          </a:p>
        </p:txBody>
      </p:sp>
    </p:spTree>
    <p:extLst>
      <p:ext uri="{BB962C8B-B14F-4D97-AF65-F5344CB8AC3E}">
        <p14:creationId xmlns:p14="http://schemas.microsoft.com/office/powerpoint/2010/main" val="353332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#2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14</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aphicFrame>
        <p:nvGraphicFramePr>
          <p:cNvPr id="2" name="Table 1">
            <a:extLst>
              <a:ext uri="{FF2B5EF4-FFF2-40B4-BE49-F238E27FC236}">
                <a16:creationId xmlns:a16="http://schemas.microsoft.com/office/drawing/2014/main" id="{DD5AB49E-CE59-4A84-B3DF-7C8C620C569A}"/>
              </a:ext>
            </a:extLst>
          </p:cNvPr>
          <p:cNvGraphicFramePr>
            <a:graphicFrameLocks noGrp="1"/>
          </p:cNvGraphicFramePr>
          <p:nvPr>
            <p:extLst>
              <p:ext uri="{D42A27DB-BD31-4B8C-83A1-F6EECF244321}">
                <p14:modId xmlns:p14="http://schemas.microsoft.com/office/powerpoint/2010/main" val="3662452008"/>
              </p:ext>
            </p:extLst>
          </p:nvPr>
        </p:nvGraphicFramePr>
        <p:xfrm>
          <a:off x="646339" y="1772709"/>
          <a:ext cx="10899322" cy="2929920"/>
        </p:xfrm>
        <a:graphic>
          <a:graphicData uri="http://schemas.openxmlformats.org/drawingml/2006/table">
            <a:tbl>
              <a:tblPr/>
              <a:tblGrid>
                <a:gridCol w="1557046">
                  <a:extLst>
                    <a:ext uri="{9D8B030D-6E8A-4147-A177-3AD203B41FA5}">
                      <a16:colId xmlns:a16="http://schemas.microsoft.com/office/drawing/2014/main" val="2427744946"/>
                    </a:ext>
                  </a:extLst>
                </a:gridCol>
                <a:gridCol w="1557046">
                  <a:extLst>
                    <a:ext uri="{9D8B030D-6E8A-4147-A177-3AD203B41FA5}">
                      <a16:colId xmlns:a16="http://schemas.microsoft.com/office/drawing/2014/main" val="1235355252"/>
                    </a:ext>
                  </a:extLst>
                </a:gridCol>
                <a:gridCol w="1557046">
                  <a:extLst>
                    <a:ext uri="{9D8B030D-6E8A-4147-A177-3AD203B41FA5}">
                      <a16:colId xmlns:a16="http://schemas.microsoft.com/office/drawing/2014/main" val="574812305"/>
                    </a:ext>
                  </a:extLst>
                </a:gridCol>
                <a:gridCol w="1557046">
                  <a:extLst>
                    <a:ext uri="{9D8B030D-6E8A-4147-A177-3AD203B41FA5}">
                      <a16:colId xmlns:a16="http://schemas.microsoft.com/office/drawing/2014/main" val="147235596"/>
                    </a:ext>
                  </a:extLst>
                </a:gridCol>
                <a:gridCol w="1557046">
                  <a:extLst>
                    <a:ext uri="{9D8B030D-6E8A-4147-A177-3AD203B41FA5}">
                      <a16:colId xmlns:a16="http://schemas.microsoft.com/office/drawing/2014/main" val="434938245"/>
                    </a:ext>
                  </a:extLst>
                </a:gridCol>
                <a:gridCol w="1557046">
                  <a:extLst>
                    <a:ext uri="{9D8B030D-6E8A-4147-A177-3AD203B41FA5}">
                      <a16:colId xmlns:a16="http://schemas.microsoft.com/office/drawing/2014/main" val="1071907688"/>
                    </a:ext>
                  </a:extLst>
                </a:gridCol>
                <a:gridCol w="1557046">
                  <a:extLst>
                    <a:ext uri="{9D8B030D-6E8A-4147-A177-3AD203B41FA5}">
                      <a16:colId xmlns:a16="http://schemas.microsoft.com/office/drawing/2014/main" val="2470435181"/>
                    </a:ext>
                  </a:extLst>
                </a:gridCol>
              </a:tblGrid>
              <a:tr h="585984">
                <a:tc rowSpan="2">
                  <a:txBody>
                    <a:bodyPr/>
                    <a:lstStyle/>
                    <a:p>
                      <a:pPr rtl="0" fontAlgn="t">
                        <a:spcBef>
                          <a:spcPts val="0"/>
                        </a:spcBef>
                        <a:spcAft>
                          <a:spcPts val="0"/>
                        </a:spcAft>
                      </a:pPr>
                      <a:br>
                        <a:rPr lang="en-US" sz="1800">
                          <a:effectLst/>
                        </a:rPr>
                      </a:br>
                      <a:r>
                        <a:rPr lang="en-US" sz="1800" b="0" i="1" u="none" strike="noStrike">
                          <a:solidFill>
                            <a:srgbClr val="000000"/>
                          </a:solidFill>
                          <a:effectLst/>
                          <a:latin typeface="Arial" panose="020B0604020202020204" pitchFamily="34" charset="0"/>
                        </a:rPr>
                        <a:t>Metric</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5 Edits</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10 Edits</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7097426"/>
                  </a:ext>
                </a:extLst>
              </a:tr>
              <a:tr h="585984">
                <a:tc vMerge="1">
                  <a:txBody>
                    <a:bodyPr/>
                    <a:lstStyle/>
                    <a:p>
                      <a:endParaRPr lang="en-US"/>
                    </a:p>
                  </a:txBody>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15th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25th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15th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1" u="none" strike="noStrike">
                          <a:solidFill>
                            <a:srgbClr val="000000"/>
                          </a:solidFill>
                          <a:effectLst/>
                          <a:latin typeface="Arial" panose="020B0604020202020204" pitchFamily="34" charset="0"/>
                        </a:rPr>
                        <a:t>25th</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7698161"/>
                  </a:ext>
                </a:extLst>
              </a:tr>
              <a:tr h="585984">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Recall</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.57</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.55</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.44</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.63*</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.56*</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701055579"/>
                  </a:ext>
                </a:extLst>
              </a:tr>
              <a:tr h="585984">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F1</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.52</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.52</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.43</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.56*</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.53*</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.49*</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456418690"/>
                  </a:ext>
                </a:extLst>
              </a:tr>
              <a:tr h="585984">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Lift</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1.11</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1.13*</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1.08</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Arial" panose="020B0604020202020204" pitchFamily="34" charset="0"/>
                        </a:rPr>
                        <a:t>1.10</a:t>
                      </a:r>
                      <a:endParaRPr lang="en-US" sz="18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Arial" panose="020B0604020202020204" pitchFamily="34" charset="0"/>
                        </a:rPr>
                        <a:t>1.05</a:t>
                      </a:r>
                      <a:endParaRPr lang="en-US" sz="18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6034435"/>
                  </a:ext>
                </a:extLst>
              </a:tr>
            </a:tbl>
          </a:graphicData>
        </a:graphic>
      </p:graphicFrame>
      <p:sp>
        <p:nvSpPr>
          <p:cNvPr id="3" name="Rectangle 1">
            <a:extLst>
              <a:ext uri="{FF2B5EF4-FFF2-40B4-BE49-F238E27FC236}">
                <a16:creationId xmlns:a16="http://schemas.microsoft.com/office/drawing/2014/main" id="{C27D9152-DE84-4D72-B85D-5F397D7B64E3}"/>
              </a:ext>
            </a:extLst>
          </p:cNvPr>
          <p:cNvSpPr>
            <a:spLocks noChangeArrowheads="1"/>
          </p:cNvSpPr>
          <p:nvPr/>
        </p:nvSpPr>
        <p:spPr bwMode="auto">
          <a:xfrm>
            <a:off x="452178" y="1278618"/>
            <a:ext cx="11287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Table 4. Goodness of fit metric estimates on resampling by type of segmentation window size and step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E36CDE0-E976-457D-912C-B50B415D7120}"/>
              </a:ext>
            </a:extLst>
          </p:cNvPr>
          <p:cNvSpPr txBox="1"/>
          <p:nvPr/>
        </p:nvSpPr>
        <p:spPr>
          <a:xfrm>
            <a:off x="573541" y="4702629"/>
            <a:ext cx="10972120" cy="923330"/>
          </a:xfrm>
          <a:prstGeom prst="rect">
            <a:avLst/>
          </a:prstGeom>
          <a:noFill/>
        </p:spPr>
        <p:txBody>
          <a:bodyPr wrap="square">
            <a:spAutoFit/>
          </a:bodyPr>
          <a:lstStyle/>
          <a:p>
            <a:pPr algn="just"/>
            <a:r>
              <a:rPr lang="en-US" dirty="0"/>
              <a:t>Note. 200 examples per paired samples in each condition, controlling for seed of the 5-fold stratified cross-validation (n = 200) as a confounding factor. *Significant paired-sample two-sided t-test with </a:t>
            </a:r>
            <a:r>
              <a:rPr lang="en-US" dirty="0" err="1"/>
              <a:t>bonferroni</a:t>
            </a:r>
            <a:r>
              <a:rPr lang="en-US" dirty="0"/>
              <a:t> correction, p &lt; .005.</a:t>
            </a:r>
          </a:p>
        </p:txBody>
      </p:sp>
    </p:spTree>
    <p:extLst>
      <p:ext uri="{BB962C8B-B14F-4D97-AF65-F5344CB8AC3E}">
        <p14:creationId xmlns:p14="http://schemas.microsoft.com/office/powerpoint/2010/main" val="26137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#2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15</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aphicFrame>
        <p:nvGraphicFramePr>
          <p:cNvPr id="8" name="Chart 7">
            <a:extLst>
              <a:ext uri="{FF2B5EF4-FFF2-40B4-BE49-F238E27FC236}">
                <a16:creationId xmlns:a16="http://schemas.microsoft.com/office/drawing/2014/main" id="{F429018E-563C-42D7-8D58-06B26DAA899F}"/>
              </a:ext>
            </a:extLst>
          </p:cNvPr>
          <p:cNvGraphicFramePr>
            <a:graphicFrameLocks/>
          </p:cNvGraphicFramePr>
          <p:nvPr>
            <p:extLst>
              <p:ext uri="{D42A27DB-BD31-4B8C-83A1-F6EECF244321}">
                <p14:modId xmlns:p14="http://schemas.microsoft.com/office/powerpoint/2010/main" val="4184256187"/>
              </p:ext>
            </p:extLst>
          </p:nvPr>
        </p:nvGraphicFramePr>
        <p:xfrm>
          <a:off x="6713355" y="1511345"/>
          <a:ext cx="2798446" cy="34270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7DB63FB4-A204-4CF8-9DBA-6B9CAA5B3F33}"/>
              </a:ext>
            </a:extLst>
          </p:cNvPr>
          <p:cNvGraphicFramePr>
            <a:graphicFrameLocks/>
          </p:cNvGraphicFramePr>
          <p:nvPr>
            <p:extLst>
              <p:ext uri="{D42A27DB-BD31-4B8C-83A1-F6EECF244321}">
                <p14:modId xmlns:p14="http://schemas.microsoft.com/office/powerpoint/2010/main" val="3035550634"/>
              </p:ext>
            </p:extLst>
          </p:nvPr>
        </p:nvGraphicFramePr>
        <p:xfrm>
          <a:off x="2245178" y="1511345"/>
          <a:ext cx="4319451" cy="3427094"/>
        </p:xfrm>
        <a:graphic>
          <a:graphicData uri="http://schemas.openxmlformats.org/drawingml/2006/chart">
            <c:chart xmlns:c="http://schemas.openxmlformats.org/drawingml/2006/chart" xmlns:r="http://schemas.openxmlformats.org/officeDocument/2006/relationships" r:id="rId4"/>
          </a:graphicData>
        </a:graphic>
      </p:graphicFrame>
      <p:sp>
        <p:nvSpPr>
          <p:cNvPr id="12" name="Right Brace 11">
            <a:extLst>
              <a:ext uri="{FF2B5EF4-FFF2-40B4-BE49-F238E27FC236}">
                <a16:creationId xmlns:a16="http://schemas.microsoft.com/office/drawing/2014/main" id="{2ADC0D88-0BE5-4EF7-BEA7-0C0CFC9AE9AA}"/>
              </a:ext>
            </a:extLst>
          </p:cNvPr>
          <p:cNvSpPr/>
          <p:nvPr/>
        </p:nvSpPr>
        <p:spPr>
          <a:xfrm rot="16200000">
            <a:off x="3861119" y="1447172"/>
            <a:ext cx="207335" cy="18390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E30418B9-E7F1-4080-9119-0592E79076E9}"/>
              </a:ext>
            </a:extLst>
          </p:cNvPr>
          <p:cNvSpPr txBox="1"/>
          <p:nvPr/>
        </p:nvSpPr>
        <p:spPr>
          <a:xfrm>
            <a:off x="3201426" y="1890561"/>
            <a:ext cx="1526720" cy="261610"/>
          </a:xfrm>
          <a:prstGeom prst="rect">
            <a:avLst/>
          </a:prstGeom>
          <a:noFill/>
        </p:spPr>
        <p:txBody>
          <a:bodyPr wrap="square">
            <a:spAutoFit/>
          </a:bodyPr>
          <a:lstStyle/>
          <a:p>
            <a:pPr algn="ctr"/>
            <a:r>
              <a:rPr lang="en-US" sz="1100" dirty="0"/>
              <a:t>d = 0.59 (p &lt; .005)</a:t>
            </a:r>
          </a:p>
        </p:txBody>
      </p:sp>
      <p:sp>
        <p:nvSpPr>
          <p:cNvPr id="14" name="TextBox 13">
            <a:extLst>
              <a:ext uri="{FF2B5EF4-FFF2-40B4-BE49-F238E27FC236}">
                <a16:creationId xmlns:a16="http://schemas.microsoft.com/office/drawing/2014/main" id="{06338361-AE08-47AE-999B-D30BD38FFB43}"/>
              </a:ext>
            </a:extLst>
          </p:cNvPr>
          <p:cNvSpPr txBox="1"/>
          <p:nvPr/>
        </p:nvSpPr>
        <p:spPr>
          <a:xfrm>
            <a:off x="2630837" y="2072075"/>
            <a:ext cx="588822" cy="261610"/>
          </a:xfrm>
          <a:prstGeom prst="rect">
            <a:avLst/>
          </a:prstGeom>
          <a:noFill/>
        </p:spPr>
        <p:txBody>
          <a:bodyPr wrap="square">
            <a:spAutoFit/>
          </a:bodyPr>
          <a:lstStyle/>
          <a:p>
            <a:pPr algn="ctr"/>
            <a:r>
              <a:rPr lang="en-US" sz="1100" dirty="0"/>
              <a:t>.57</a:t>
            </a:r>
          </a:p>
        </p:txBody>
      </p:sp>
      <p:sp>
        <p:nvSpPr>
          <p:cNvPr id="15" name="TextBox 14">
            <a:extLst>
              <a:ext uri="{FF2B5EF4-FFF2-40B4-BE49-F238E27FC236}">
                <a16:creationId xmlns:a16="http://schemas.microsoft.com/office/drawing/2014/main" id="{B25D3B07-80F6-4538-A5CD-1A0F53978C25}"/>
              </a:ext>
            </a:extLst>
          </p:cNvPr>
          <p:cNvSpPr txBox="1"/>
          <p:nvPr/>
        </p:nvSpPr>
        <p:spPr>
          <a:xfrm>
            <a:off x="4733975" y="2072075"/>
            <a:ext cx="491168" cy="261610"/>
          </a:xfrm>
          <a:prstGeom prst="rect">
            <a:avLst/>
          </a:prstGeom>
          <a:noFill/>
        </p:spPr>
        <p:txBody>
          <a:bodyPr wrap="square">
            <a:spAutoFit/>
          </a:bodyPr>
          <a:lstStyle/>
          <a:p>
            <a:pPr algn="ctr"/>
            <a:r>
              <a:rPr lang="en-US" sz="1100" dirty="0"/>
              <a:t>.63</a:t>
            </a:r>
          </a:p>
        </p:txBody>
      </p:sp>
      <p:sp>
        <p:nvSpPr>
          <p:cNvPr id="16" name="TextBox 15">
            <a:extLst>
              <a:ext uri="{FF2B5EF4-FFF2-40B4-BE49-F238E27FC236}">
                <a16:creationId xmlns:a16="http://schemas.microsoft.com/office/drawing/2014/main" id="{96BD1A44-F1E9-4C76-8CDC-AB2990DCDF35}"/>
              </a:ext>
            </a:extLst>
          </p:cNvPr>
          <p:cNvSpPr txBox="1"/>
          <p:nvPr/>
        </p:nvSpPr>
        <p:spPr>
          <a:xfrm>
            <a:off x="2194635" y="5272239"/>
            <a:ext cx="7317166" cy="6001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200 examples per paired samples in each condition, controlling for seed for 5-fold stratified cross-validation (n = 200) as confounding factors using 3 n-gram semantic encoding approach. *Paired-sample two-sided t-test with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bonferroni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correction, </a:t>
            </a:r>
            <a:r>
              <a:rPr kumimoji="0" lang="en-US" altLang="en-US" sz="11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.005.</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986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7DB63FB4-A204-4CF8-9DBA-6B9CAA5B3F33}"/>
              </a:ext>
            </a:extLst>
          </p:cNvPr>
          <p:cNvGraphicFramePr>
            <a:graphicFrameLocks/>
          </p:cNvGraphicFramePr>
          <p:nvPr>
            <p:extLst>
              <p:ext uri="{D42A27DB-BD31-4B8C-83A1-F6EECF244321}">
                <p14:modId xmlns:p14="http://schemas.microsoft.com/office/powerpoint/2010/main" val="1417866855"/>
              </p:ext>
            </p:extLst>
          </p:nvPr>
        </p:nvGraphicFramePr>
        <p:xfrm>
          <a:off x="2194635" y="1511344"/>
          <a:ext cx="4364144" cy="3232493"/>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#2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16</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12" name="Right Brace 11">
            <a:extLst>
              <a:ext uri="{FF2B5EF4-FFF2-40B4-BE49-F238E27FC236}">
                <a16:creationId xmlns:a16="http://schemas.microsoft.com/office/drawing/2014/main" id="{2ADC0D88-0BE5-4EF7-BEA7-0C0CFC9AE9AA}"/>
              </a:ext>
            </a:extLst>
          </p:cNvPr>
          <p:cNvSpPr/>
          <p:nvPr/>
        </p:nvSpPr>
        <p:spPr>
          <a:xfrm rot="16200000">
            <a:off x="3861119" y="1447172"/>
            <a:ext cx="207335" cy="18390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E30418B9-E7F1-4080-9119-0592E79076E9}"/>
              </a:ext>
            </a:extLst>
          </p:cNvPr>
          <p:cNvSpPr txBox="1"/>
          <p:nvPr/>
        </p:nvSpPr>
        <p:spPr>
          <a:xfrm>
            <a:off x="3201426" y="1890561"/>
            <a:ext cx="1526720" cy="261610"/>
          </a:xfrm>
          <a:prstGeom prst="rect">
            <a:avLst/>
          </a:prstGeom>
          <a:noFill/>
        </p:spPr>
        <p:txBody>
          <a:bodyPr wrap="square">
            <a:spAutoFit/>
          </a:bodyPr>
          <a:lstStyle/>
          <a:p>
            <a:pPr algn="ctr"/>
            <a:r>
              <a:rPr lang="en-US" sz="1100" dirty="0"/>
              <a:t>d = 0.63 (p &lt; .005)</a:t>
            </a:r>
          </a:p>
        </p:txBody>
      </p:sp>
      <p:sp>
        <p:nvSpPr>
          <p:cNvPr id="14" name="TextBox 13">
            <a:extLst>
              <a:ext uri="{FF2B5EF4-FFF2-40B4-BE49-F238E27FC236}">
                <a16:creationId xmlns:a16="http://schemas.microsoft.com/office/drawing/2014/main" id="{06338361-AE08-47AE-999B-D30BD38FFB43}"/>
              </a:ext>
            </a:extLst>
          </p:cNvPr>
          <p:cNvSpPr txBox="1"/>
          <p:nvPr/>
        </p:nvSpPr>
        <p:spPr>
          <a:xfrm>
            <a:off x="2630837" y="2072075"/>
            <a:ext cx="588822" cy="261610"/>
          </a:xfrm>
          <a:prstGeom prst="rect">
            <a:avLst/>
          </a:prstGeom>
          <a:noFill/>
        </p:spPr>
        <p:txBody>
          <a:bodyPr wrap="square">
            <a:spAutoFit/>
          </a:bodyPr>
          <a:lstStyle/>
          <a:p>
            <a:pPr algn="ctr"/>
            <a:r>
              <a:rPr lang="en-US" sz="1100" dirty="0"/>
              <a:t>.52</a:t>
            </a:r>
          </a:p>
        </p:txBody>
      </p:sp>
      <p:sp>
        <p:nvSpPr>
          <p:cNvPr id="15" name="TextBox 14">
            <a:extLst>
              <a:ext uri="{FF2B5EF4-FFF2-40B4-BE49-F238E27FC236}">
                <a16:creationId xmlns:a16="http://schemas.microsoft.com/office/drawing/2014/main" id="{B25D3B07-80F6-4538-A5CD-1A0F53978C25}"/>
              </a:ext>
            </a:extLst>
          </p:cNvPr>
          <p:cNvSpPr txBox="1"/>
          <p:nvPr/>
        </p:nvSpPr>
        <p:spPr>
          <a:xfrm>
            <a:off x="4733975" y="2072075"/>
            <a:ext cx="491168" cy="261610"/>
          </a:xfrm>
          <a:prstGeom prst="rect">
            <a:avLst/>
          </a:prstGeom>
          <a:noFill/>
        </p:spPr>
        <p:txBody>
          <a:bodyPr wrap="square">
            <a:spAutoFit/>
          </a:bodyPr>
          <a:lstStyle/>
          <a:p>
            <a:pPr algn="ctr"/>
            <a:r>
              <a:rPr lang="en-US" sz="1100" dirty="0"/>
              <a:t>.56</a:t>
            </a:r>
          </a:p>
        </p:txBody>
      </p:sp>
      <p:sp>
        <p:nvSpPr>
          <p:cNvPr id="16" name="TextBox 15">
            <a:extLst>
              <a:ext uri="{FF2B5EF4-FFF2-40B4-BE49-F238E27FC236}">
                <a16:creationId xmlns:a16="http://schemas.microsoft.com/office/drawing/2014/main" id="{96BD1A44-F1E9-4C76-8CDC-AB2990DCDF35}"/>
              </a:ext>
            </a:extLst>
          </p:cNvPr>
          <p:cNvSpPr txBox="1"/>
          <p:nvPr/>
        </p:nvSpPr>
        <p:spPr>
          <a:xfrm>
            <a:off x="2194635" y="5272239"/>
            <a:ext cx="7317166" cy="6001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200 examples per paired samples in each condition, controlling for seed for 5-fold stratified cross-validation (n = 200) as confounding factors using 3 n-gram semantic encoding approach. *Paired-sample two-sided t-test with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bonferroni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correction, </a:t>
            </a:r>
            <a:r>
              <a:rPr kumimoji="0" lang="en-US" altLang="en-US" sz="11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.005.</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aphicFrame>
        <p:nvGraphicFramePr>
          <p:cNvPr id="18" name="Chart 17">
            <a:extLst>
              <a:ext uri="{FF2B5EF4-FFF2-40B4-BE49-F238E27FC236}">
                <a16:creationId xmlns:a16="http://schemas.microsoft.com/office/drawing/2014/main" id="{F429018E-563C-42D7-8D58-06B26DAA899F}"/>
              </a:ext>
            </a:extLst>
          </p:cNvPr>
          <p:cNvGraphicFramePr>
            <a:graphicFrameLocks/>
          </p:cNvGraphicFramePr>
          <p:nvPr>
            <p:extLst>
              <p:ext uri="{D42A27DB-BD31-4B8C-83A1-F6EECF244321}">
                <p14:modId xmlns:p14="http://schemas.microsoft.com/office/powerpoint/2010/main" val="1669795198"/>
              </p:ext>
            </p:extLst>
          </p:nvPr>
        </p:nvGraphicFramePr>
        <p:xfrm>
          <a:off x="6713355" y="1505227"/>
          <a:ext cx="2798446" cy="34270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1553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a:extLst>
              <a:ext uri="{FF2B5EF4-FFF2-40B4-BE49-F238E27FC236}">
                <a16:creationId xmlns:a16="http://schemas.microsoft.com/office/drawing/2014/main" id="{7DB63FB4-A204-4CF8-9DBA-6B9CAA5B3F33}"/>
              </a:ext>
            </a:extLst>
          </p:cNvPr>
          <p:cNvGraphicFramePr>
            <a:graphicFrameLocks/>
          </p:cNvGraphicFramePr>
          <p:nvPr>
            <p:extLst>
              <p:ext uri="{D42A27DB-BD31-4B8C-83A1-F6EECF244321}">
                <p14:modId xmlns:p14="http://schemas.microsoft.com/office/powerpoint/2010/main" val="1971456860"/>
              </p:ext>
            </p:extLst>
          </p:nvPr>
        </p:nvGraphicFramePr>
        <p:xfrm>
          <a:off x="2194635" y="1511344"/>
          <a:ext cx="4364144" cy="3232492"/>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#2 Results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17</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12" name="Right Brace 11">
            <a:extLst>
              <a:ext uri="{FF2B5EF4-FFF2-40B4-BE49-F238E27FC236}">
                <a16:creationId xmlns:a16="http://schemas.microsoft.com/office/drawing/2014/main" id="{2ADC0D88-0BE5-4EF7-BEA7-0C0CFC9AE9AA}"/>
              </a:ext>
            </a:extLst>
          </p:cNvPr>
          <p:cNvSpPr/>
          <p:nvPr/>
        </p:nvSpPr>
        <p:spPr>
          <a:xfrm rot="16200000">
            <a:off x="3861119" y="1447172"/>
            <a:ext cx="207335" cy="18390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E30418B9-E7F1-4080-9119-0592E79076E9}"/>
              </a:ext>
            </a:extLst>
          </p:cNvPr>
          <p:cNvSpPr txBox="1"/>
          <p:nvPr/>
        </p:nvSpPr>
        <p:spPr>
          <a:xfrm>
            <a:off x="3201426" y="1890561"/>
            <a:ext cx="1526720" cy="261610"/>
          </a:xfrm>
          <a:prstGeom prst="rect">
            <a:avLst/>
          </a:prstGeom>
          <a:noFill/>
        </p:spPr>
        <p:txBody>
          <a:bodyPr wrap="square">
            <a:spAutoFit/>
          </a:bodyPr>
          <a:lstStyle/>
          <a:p>
            <a:pPr algn="ctr"/>
            <a:r>
              <a:rPr lang="en-US" sz="1100" dirty="0"/>
              <a:t>d = 0.57 (p &lt; .005)</a:t>
            </a:r>
          </a:p>
        </p:txBody>
      </p:sp>
      <p:sp>
        <p:nvSpPr>
          <p:cNvPr id="14" name="TextBox 13">
            <a:extLst>
              <a:ext uri="{FF2B5EF4-FFF2-40B4-BE49-F238E27FC236}">
                <a16:creationId xmlns:a16="http://schemas.microsoft.com/office/drawing/2014/main" id="{06338361-AE08-47AE-999B-D30BD38FFB43}"/>
              </a:ext>
            </a:extLst>
          </p:cNvPr>
          <p:cNvSpPr txBox="1"/>
          <p:nvPr/>
        </p:nvSpPr>
        <p:spPr>
          <a:xfrm>
            <a:off x="2630837" y="2072075"/>
            <a:ext cx="588822" cy="261610"/>
          </a:xfrm>
          <a:prstGeom prst="rect">
            <a:avLst/>
          </a:prstGeom>
          <a:noFill/>
        </p:spPr>
        <p:txBody>
          <a:bodyPr wrap="square">
            <a:spAutoFit/>
          </a:bodyPr>
          <a:lstStyle/>
          <a:p>
            <a:pPr algn="ctr"/>
            <a:r>
              <a:rPr lang="en-US" sz="1100" dirty="0"/>
              <a:t>1.10</a:t>
            </a:r>
          </a:p>
        </p:txBody>
      </p:sp>
      <p:sp>
        <p:nvSpPr>
          <p:cNvPr id="15" name="TextBox 14">
            <a:extLst>
              <a:ext uri="{FF2B5EF4-FFF2-40B4-BE49-F238E27FC236}">
                <a16:creationId xmlns:a16="http://schemas.microsoft.com/office/drawing/2014/main" id="{B25D3B07-80F6-4538-A5CD-1A0F53978C25}"/>
              </a:ext>
            </a:extLst>
          </p:cNvPr>
          <p:cNvSpPr txBox="1"/>
          <p:nvPr/>
        </p:nvSpPr>
        <p:spPr>
          <a:xfrm>
            <a:off x="4733975" y="2072075"/>
            <a:ext cx="491168" cy="261610"/>
          </a:xfrm>
          <a:prstGeom prst="rect">
            <a:avLst/>
          </a:prstGeom>
          <a:noFill/>
        </p:spPr>
        <p:txBody>
          <a:bodyPr wrap="square">
            <a:spAutoFit/>
          </a:bodyPr>
          <a:lstStyle/>
          <a:p>
            <a:pPr algn="ctr"/>
            <a:r>
              <a:rPr lang="en-US" sz="1100" dirty="0"/>
              <a:t>1.08</a:t>
            </a:r>
          </a:p>
        </p:txBody>
      </p:sp>
      <p:sp>
        <p:nvSpPr>
          <p:cNvPr id="16" name="TextBox 15">
            <a:extLst>
              <a:ext uri="{FF2B5EF4-FFF2-40B4-BE49-F238E27FC236}">
                <a16:creationId xmlns:a16="http://schemas.microsoft.com/office/drawing/2014/main" id="{96BD1A44-F1E9-4C76-8CDC-AB2990DCDF35}"/>
              </a:ext>
            </a:extLst>
          </p:cNvPr>
          <p:cNvSpPr txBox="1"/>
          <p:nvPr/>
        </p:nvSpPr>
        <p:spPr>
          <a:xfrm>
            <a:off x="2194635" y="5272239"/>
            <a:ext cx="7317166" cy="6001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200 examples per paired samples in each condition, controlling for seed for 5-fold stratified cross-validation (n = 200) as confounding factors using 3 n-gram semantic encoding approach. *Paired-sample two-sided t-test with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bonferroni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correction, </a:t>
            </a:r>
            <a:r>
              <a:rPr kumimoji="0" lang="en-US" altLang="en-US" sz="11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&lt; .005.</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graphicFrame>
        <p:nvGraphicFramePr>
          <p:cNvPr id="19" name="Chart 18">
            <a:extLst>
              <a:ext uri="{FF2B5EF4-FFF2-40B4-BE49-F238E27FC236}">
                <a16:creationId xmlns:a16="http://schemas.microsoft.com/office/drawing/2014/main" id="{F429018E-563C-42D7-8D58-06B26DAA899F}"/>
              </a:ext>
            </a:extLst>
          </p:cNvPr>
          <p:cNvGraphicFramePr>
            <a:graphicFrameLocks/>
          </p:cNvGraphicFramePr>
          <p:nvPr>
            <p:extLst>
              <p:ext uri="{D42A27DB-BD31-4B8C-83A1-F6EECF244321}">
                <p14:modId xmlns:p14="http://schemas.microsoft.com/office/powerpoint/2010/main" val="3990020964"/>
              </p:ext>
            </p:extLst>
          </p:nvPr>
        </p:nvGraphicFramePr>
        <p:xfrm>
          <a:off x="6713355" y="1511344"/>
          <a:ext cx="2798446" cy="34270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7074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#3 Model Evaluation</a:t>
            </a:r>
          </a:p>
        </p:txBody>
      </p:sp>
      <p:sp>
        <p:nvSpPr>
          <p:cNvPr id="8" name="Content Placeholder 7">
            <a:extLst>
              <a:ext uri="{FF2B5EF4-FFF2-40B4-BE49-F238E27FC236}">
                <a16:creationId xmlns:a16="http://schemas.microsoft.com/office/drawing/2014/main" id="{3CEDF7C6-4D44-411A-875C-8FD094864F54}"/>
              </a:ext>
            </a:extLst>
          </p:cNvPr>
          <p:cNvSpPr>
            <a:spLocks noGrp="1"/>
          </p:cNvSpPr>
          <p:nvPr>
            <p:ph idx="1"/>
          </p:nvPr>
        </p:nvSpPr>
        <p:spPr/>
        <p:txBody>
          <a:bodyPr/>
          <a:lstStyle/>
          <a:p>
            <a:r>
              <a:rPr lang="en-IN" sz="1800" dirty="0">
                <a:solidFill>
                  <a:srgbClr val="000000"/>
                </a:solidFill>
                <a:latin typeface="Arial" panose="020B0604020202020204" pitchFamily="34" charset="0"/>
              </a:rPr>
              <a:t>Leave-one-out cross validation was used for the splitting the training and test dataset. </a:t>
            </a:r>
            <a:endParaRPr lang="en-IN" sz="1800" b="0" i="0" u="none" strike="noStrike" dirty="0">
              <a:solidFill>
                <a:srgbClr val="000000"/>
              </a:solidFill>
              <a:effectLst/>
              <a:latin typeface="Arial" panose="020B0604020202020204" pitchFamily="34" charset="0"/>
            </a:endParaRPr>
          </a:p>
          <a:p>
            <a:r>
              <a:rPr lang="en-IN" sz="1800" b="0" i="0" u="none" strike="noStrike" dirty="0">
                <a:solidFill>
                  <a:srgbClr val="000000"/>
                </a:solidFill>
                <a:effectLst/>
                <a:latin typeface="Arial" panose="020B0604020202020204" pitchFamily="34" charset="0"/>
              </a:rPr>
              <a:t>For each iteration of the resampling procedure, the random seed used for partitioning in a 5-fold stratified cross-validation</a:t>
            </a:r>
            <a:r>
              <a:rPr lang="en-IN" sz="1800" dirty="0">
                <a:solidFill>
                  <a:srgbClr val="000000"/>
                </a:solidFill>
                <a:latin typeface="Arial" panose="020B0604020202020204" pitchFamily="34" charset="0"/>
              </a:rPr>
              <a:t>.</a:t>
            </a:r>
            <a:endParaRPr lang="en-IN" sz="1800" b="0" i="0" u="none" strike="noStrike" dirty="0">
              <a:solidFill>
                <a:srgbClr val="000000"/>
              </a:solidFill>
              <a:effectLst/>
              <a:latin typeface="Arial" panose="020B0604020202020204" pitchFamily="34" charset="0"/>
            </a:endParaRPr>
          </a:p>
          <a:p>
            <a:r>
              <a:rPr lang="en-IN" sz="1800" dirty="0">
                <a:solidFill>
                  <a:srgbClr val="000000"/>
                </a:solidFill>
                <a:latin typeface="Arial" panose="020B0604020202020204" pitchFamily="34" charset="0"/>
              </a:rPr>
              <a:t>T</a:t>
            </a:r>
            <a:r>
              <a:rPr lang="en-IN" sz="1800" b="0" i="0" u="none" strike="noStrike" dirty="0">
                <a:solidFill>
                  <a:srgbClr val="000000"/>
                </a:solidFill>
                <a:effectLst/>
                <a:latin typeface="Arial" panose="020B0604020202020204" pitchFamily="34" charset="0"/>
              </a:rPr>
              <a:t>he sequence of edits that occurred during the learning session at the 5th edit, including a total of 10 edits are concatenated for the purposes of extracting contiguous sequences of a maximum of 3 semantic units.</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18</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Tree>
    <p:extLst>
      <p:ext uri="{BB962C8B-B14F-4D97-AF65-F5344CB8AC3E}">
        <p14:creationId xmlns:p14="http://schemas.microsoft.com/office/powerpoint/2010/main" val="345930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2778C1-C8BD-4AF3-83C0-945DBD03867D}"/>
              </a:ext>
            </a:extLst>
          </p:cNvPr>
          <p:cNvSpPr/>
          <p:nvPr/>
        </p:nvSpPr>
        <p:spPr>
          <a:xfrm>
            <a:off x="6188529" y="1469571"/>
            <a:ext cx="5249635" cy="379445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#3 Results</a:t>
            </a:r>
          </a:p>
        </p:txBody>
      </p:sp>
      <p:graphicFrame>
        <p:nvGraphicFramePr>
          <p:cNvPr id="2" name="Content Placeholder 1">
            <a:extLst>
              <a:ext uri="{FF2B5EF4-FFF2-40B4-BE49-F238E27FC236}">
                <a16:creationId xmlns:a16="http://schemas.microsoft.com/office/drawing/2014/main" id="{75E8A649-0EBE-4991-8CDE-633880C6074A}"/>
              </a:ext>
            </a:extLst>
          </p:cNvPr>
          <p:cNvGraphicFramePr>
            <a:graphicFrameLocks noGrp="1"/>
          </p:cNvGraphicFramePr>
          <p:nvPr>
            <p:ph idx="1"/>
            <p:extLst>
              <p:ext uri="{D42A27DB-BD31-4B8C-83A1-F6EECF244321}">
                <p14:modId xmlns:p14="http://schemas.microsoft.com/office/powerpoint/2010/main" val="529233335"/>
              </p:ext>
            </p:extLst>
          </p:nvPr>
        </p:nvGraphicFramePr>
        <p:xfrm>
          <a:off x="620486" y="2752634"/>
          <a:ext cx="4501242" cy="1483360"/>
        </p:xfrm>
        <a:graphic>
          <a:graphicData uri="http://schemas.openxmlformats.org/drawingml/2006/table">
            <a:tbl>
              <a:tblPr/>
              <a:tblGrid>
                <a:gridCol w="1500414">
                  <a:extLst>
                    <a:ext uri="{9D8B030D-6E8A-4147-A177-3AD203B41FA5}">
                      <a16:colId xmlns:a16="http://schemas.microsoft.com/office/drawing/2014/main" val="2050607543"/>
                    </a:ext>
                  </a:extLst>
                </a:gridCol>
                <a:gridCol w="1500414">
                  <a:extLst>
                    <a:ext uri="{9D8B030D-6E8A-4147-A177-3AD203B41FA5}">
                      <a16:colId xmlns:a16="http://schemas.microsoft.com/office/drawing/2014/main" val="1402101934"/>
                    </a:ext>
                  </a:extLst>
                </a:gridCol>
                <a:gridCol w="1500414">
                  <a:extLst>
                    <a:ext uri="{9D8B030D-6E8A-4147-A177-3AD203B41FA5}">
                      <a16:colId xmlns:a16="http://schemas.microsoft.com/office/drawing/2014/main" val="4182455118"/>
                    </a:ext>
                  </a:extLst>
                </a:gridCol>
              </a:tblGrid>
              <a:tr h="266700">
                <a:tc rowSpan="2">
                  <a:txBody>
                    <a:bodyPr/>
                    <a:lstStyle/>
                    <a:p>
                      <a:pPr algn="ctr" rtl="0" fontAlgn="t">
                        <a:spcBef>
                          <a:spcPts val="0"/>
                        </a:spcBef>
                        <a:spcAft>
                          <a:spcPts val="0"/>
                        </a:spcAft>
                      </a:pPr>
                      <a:br>
                        <a:rPr lang="en-US" sz="1600" dirty="0">
                          <a:effectLst/>
                        </a:rPr>
                      </a:br>
                      <a:r>
                        <a:rPr lang="en-US" sz="1600" b="0" i="0" u="none" strike="noStrike" dirty="0">
                          <a:solidFill>
                            <a:srgbClr val="000000"/>
                          </a:solidFill>
                          <a:effectLst/>
                          <a:latin typeface="Arial" panose="020B0604020202020204" pitchFamily="34" charset="0"/>
                        </a:rPr>
                        <a:t>Predicted</a:t>
                      </a:r>
                      <a:endParaRPr lang="en-US" sz="16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Observed</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43819695"/>
                  </a:ext>
                </a:extLst>
              </a:tr>
              <a:tr h="266700">
                <a:tc vMerge="1">
                  <a:txBody>
                    <a:bodyPr/>
                    <a:lstStyle/>
                    <a:p>
                      <a:endParaRPr lang="en-US"/>
                    </a:p>
                  </a:txBody>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Incorrect</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Correct</a:t>
                      </a:r>
                      <a:endParaRPr lang="en-US" sz="16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193758"/>
                  </a:ext>
                </a:extLst>
              </a:tr>
              <a:tr h="0">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Incorrect</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176</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127</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853086814"/>
                  </a:ext>
                </a:extLst>
              </a:tr>
              <a:tr h="0">
                <a:tc>
                  <a:txBody>
                    <a:bodyPr/>
                    <a:lstStyle/>
                    <a:p>
                      <a:pPr rtl="0" fontAlgn="t">
                        <a:spcBef>
                          <a:spcPts val="0"/>
                        </a:spcBef>
                        <a:spcAft>
                          <a:spcPts val="0"/>
                        </a:spcAft>
                      </a:pPr>
                      <a:r>
                        <a:rPr lang="en-US" sz="1600" b="0" i="0" u="none" strike="noStrike">
                          <a:solidFill>
                            <a:srgbClr val="000000"/>
                          </a:solidFill>
                          <a:effectLst/>
                          <a:latin typeface="Arial" panose="020B0604020202020204" pitchFamily="34" charset="0"/>
                        </a:rPr>
                        <a:t>Correct</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Arial" panose="020B0604020202020204" pitchFamily="34" charset="0"/>
                        </a:rPr>
                        <a:t>35</a:t>
                      </a:r>
                      <a:endParaRPr lang="en-US" sz="160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Arial" panose="020B0604020202020204" pitchFamily="34" charset="0"/>
                        </a:rPr>
                        <a:t>106</a:t>
                      </a:r>
                      <a:endParaRPr lang="en-US" sz="1600" dirty="0">
                        <a:effectLst/>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162421"/>
                  </a:ext>
                </a:extLst>
              </a:tr>
            </a:tbl>
          </a:graphicData>
        </a:graphic>
      </p:graphicFrame>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19</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3" name="Rectangle 1">
            <a:extLst>
              <a:ext uri="{FF2B5EF4-FFF2-40B4-BE49-F238E27FC236}">
                <a16:creationId xmlns:a16="http://schemas.microsoft.com/office/drawing/2014/main" id="{C8CAA075-CCD5-4276-8207-3E2812C7506D}"/>
              </a:ext>
            </a:extLst>
          </p:cNvPr>
          <p:cNvSpPr>
            <a:spLocks noChangeArrowheads="1"/>
          </p:cNvSpPr>
          <p:nvPr/>
        </p:nvSpPr>
        <p:spPr bwMode="auto">
          <a:xfrm>
            <a:off x="620486" y="1750678"/>
            <a:ext cx="460465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Table 5. Confusion matrix for the early prediction of student-produced solution correctness at the last execution</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B9DE950-B009-4D4E-911A-EAA0C02521B7}"/>
              </a:ext>
            </a:extLst>
          </p:cNvPr>
          <p:cNvSpPr txBox="1"/>
          <p:nvPr/>
        </p:nvSpPr>
        <p:spPr>
          <a:xfrm>
            <a:off x="6536872" y="1724599"/>
            <a:ext cx="4604657" cy="3539430"/>
          </a:xfrm>
          <a:prstGeom prst="rect">
            <a:avLst/>
          </a:prstGeom>
          <a:noFill/>
        </p:spPr>
        <p:txBody>
          <a:bodyPr wrap="square">
            <a:spAutoFit/>
          </a:bodyPr>
          <a:lstStyle/>
          <a:p>
            <a:pPr algn="just" rtl="0">
              <a:spcBef>
                <a:spcPts val="0"/>
              </a:spcBef>
              <a:spcAft>
                <a:spcPts val="0"/>
              </a:spcAft>
            </a:pPr>
            <a:r>
              <a:rPr lang="en-US" sz="1600" b="0" i="0" u="none" strike="noStrike" dirty="0">
                <a:solidFill>
                  <a:srgbClr val="000000"/>
                </a:solidFill>
                <a:effectLst/>
                <a:latin typeface="Arial" panose="020B0604020202020204" pitchFamily="34" charset="0"/>
              </a:rPr>
              <a:t>Decision Tree Path to Early Prediction of “Correct”</a:t>
            </a:r>
          </a:p>
          <a:p>
            <a:pPr algn="just" rtl="0">
              <a:spcBef>
                <a:spcPts val="0"/>
              </a:spcBef>
              <a:spcAft>
                <a:spcPts val="0"/>
              </a:spcAft>
            </a:pPr>
            <a:endParaRPr lang="en-US" sz="1600" dirty="0">
              <a:solidFill>
                <a:srgbClr val="000000"/>
              </a:solidFill>
              <a:latin typeface="Arial" panose="020B0604020202020204" pitchFamily="34" charset="0"/>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R2_{_R3 &gt; 1.500</a:t>
            </a:r>
            <a:endParaRPr lang="en-US" sz="1600" b="0" dirty="0">
              <a:effectLst/>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  R2_{_f ≤ 0.500</a:t>
            </a:r>
            <a:endParaRPr lang="en-US" sz="1600" b="0" dirty="0">
              <a:effectLst/>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  |  R3 ≤ 10.500</a:t>
            </a:r>
            <a:endParaRPr lang="en-US" sz="1600" b="0" dirty="0">
              <a:effectLst/>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  |  |  f_} ≤ 13.500</a:t>
            </a:r>
            <a:endParaRPr lang="en-US" sz="1600" b="0" dirty="0">
              <a:effectLst/>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  |  |  |  nan_ R2_{} ≤ 0.500: Correct [Incorrect = 7, Correct = 69]</a:t>
            </a:r>
            <a:endParaRPr lang="en-US" sz="1600" b="0" dirty="0">
              <a:effectLst/>
            </a:endParaRPr>
          </a:p>
          <a:p>
            <a:pPr algn="just" rtl="0">
              <a:spcBef>
                <a:spcPts val="0"/>
              </a:spcBef>
              <a:spcAft>
                <a:spcPts val="0"/>
              </a:spcAft>
            </a:pPr>
            <a:br>
              <a:rPr lang="en-US" sz="1600" b="0" dirty="0">
                <a:effectLst/>
              </a:rPr>
            </a:br>
            <a:r>
              <a:rPr lang="en-US" sz="1600" b="0" i="0" u="none" strike="noStrike" dirty="0">
                <a:solidFill>
                  <a:srgbClr val="000000"/>
                </a:solidFill>
                <a:effectLst/>
                <a:latin typeface="Arial" panose="020B0604020202020204" pitchFamily="34" charset="0"/>
              </a:rPr>
              <a:t>Final Correct Solution</a:t>
            </a:r>
            <a:endParaRPr lang="en-US" sz="1600" b="0" dirty="0">
              <a:effectLst/>
            </a:endParaRPr>
          </a:p>
          <a:p>
            <a:pPr algn="just" rtl="0">
              <a:spcBef>
                <a:spcPts val="0"/>
              </a:spcBef>
              <a:spcAft>
                <a:spcPts val="0"/>
              </a:spcAft>
            </a:pPr>
            <a:r>
              <a:rPr lang="en-US" sz="1600" b="0" i="0" u="none" strike="noStrike" dirty="0">
                <a:solidFill>
                  <a:srgbClr val="000000"/>
                </a:solidFill>
                <a:effectLst/>
                <a:latin typeface="Arial" panose="020B0604020202020204" pitchFamily="34" charset="0"/>
              </a:rPr>
              <a:t>R2{R2{R3{f}R2{l}}f}f</a:t>
            </a:r>
            <a:endParaRPr lang="en-US" sz="1600" b="0" dirty="0">
              <a:effectLst/>
            </a:endParaRPr>
          </a:p>
          <a:p>
            <a:br>
              <a:rPr lang="en-US" sz="1600" dirty="0"/>
            </a:br>
            <a:endParaRPr lang="en-US" sz="1600" dirty="0"/>
          </a:p>
        </p:txBody>
      </p:sp>
    </p:spTree>
    <p:extLst>
      <p:ext uri="{BB962C8B-B14F-4D97-AF65-F5344CB8AC3E}">
        <p14:creationId xmlns:p14="http://schemas.microsoft.com/office/powerpoint/2010/main" val="398374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Introduction</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2</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5" name="Content Placeholder 4">
            <a:extLst>
              <a:ext uri="{FF2B5EF4-FFF2-40B4-BE49-F238E27FC236}">
                <a16:creationId xmlns:a16="http://schemas.microsoft.com/office/drawing/2014/main" id="{7D110472-ED76-4671-B6FA-284ECF01DED0}"/>
              </a:ext>
            </a:extLst>
          </p:cNvPr>
          <p:cNvSpPr>
            <a:spLocks noGrp="1"/>
          </p:cNvSpPr>
          <p:nvPr>
            <p:ph idx="1"/>
          </p:nvPr>
        </p:nvSpPr>
        <p:spPr/>
        <p:txBody>
          <a:bodyPr/>
          <a:lstStyle/>
          <a:p>
            <a:r>
              <a:rPr lang="en-IN" dirty="0"/>
              <a:t>Computational thinking a problem-solving strategy that expresses problems and their solutions such that computer could execute.</a:t>
            </a:r>
          </a:p>
          <a:p>
            <a:r>
              <a:rPr lang="en-IN" dirty="0"/>
              <a:t>Continuous formative assessments of K-12 students can improve the students understanding of the concepts.</a:t>
            </a:r>
          </a:p>
          <a:p>
            <a:r>
              <a:rPr lang="en-IN" dirty="0"/>
              <a:t>Students perform programming tasks while editing source code, compiling and verifying solutions.</a:t>
            </a:r>
          </a:p>
          <a:p>
            <a:r>
              <a:rPr lang="en-IN" dirty="0"/>
              <a:t>In doing so, sequence of program snapshots may be collected and </a:t>
            </a:r>
            <a:r>
              <a:rPr lang="en-IN" dirty="0" err="1"/>
              <a:t>analyzed</a:t>
            </a:r>
            <a:r>
              <a:rPr lang="en-IN" dirty="0"/>
              <a:t> in real-time for the purposes of tailoring instruction.</a:t>
            </a:r>
          </a:p>
        </p:txBody>
      </p:sp>
    </p:spTree>
    <p:extLst>
      <p:ext uri="{BB962C8B-B14F-4D97-AF65-F5344CB8AC3E}">
        <p14:creationId xmlns:p14="http://schemas.microsoft.com/office/powerpoint/2010/main" val="288057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Discussion</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20</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3" name="Rectangle 1">
            <a:extLst>
              <a:ext uri="{FF2B5EF4-FFF2-40B4-BE49-F238E27FC236}">
                <a16:creationId xmlns:a16="http://schemas.microsoft.com/office/drawing/2014/main" id="{5D3B3CA9-6E9D-41C0-BB53-65BA1DF0229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cs typeface="Arial" panose="020B0604020202020204" pitchFamily="34" charset="0"/>
              </a:rPr>
              <a:t>Table 5. Confusion matrix for the early prediction of student-produced solution correctness at the last execution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42BC5D58-2214-4920-9D1D-4F6CA0F75245}"/>
              </a:ext>
            </a:extLst>
          </p:cNvPr>
          <p:cNvSpPr>
            <a:spLocks noGrp="1"/>
          </p:cNvSpPr>
          <p:nvPr>
            <p:ph idx="1"/>
          </p:nvPr>
        </p:nvSpPr>
        <p:spPr/>
        <p:txBody>
          <a:bodyPr/>
          <a:lstStyle/>
          <a:p>
            <a:r>
              <a:rPr lang="en-IN" dirty="0">
                <a:solidFill>
                  <a:srgbClr val="000000"/>
                </a:solidFill>
                <a:latin typeface="Arial" panose="020B0604020202020204" pitchFamily="34" charset="0"/>
              </a:rPr>
              <a:t>M</a:t>
            </a:r>
            <a:r>
              <a:rPr lang="en-IN" sz="2400" b="0" i="0" u="none" strike="noStrike" dirty="0">
                <a:solidFill>
                  <a:srgbClr val="000000"/>
                </a:solidFill>
                <a:effectLst/>
                <a:latin typeface="Arial" panose="020B0604020202020204" pitchFamily="34" charset="0"/>
              </a:rPr>
              <a:t>odel is able to accurately detect 4 out of 5 incorrect solutions produced by students at the last execution during a learning session (recall = 83.41%). </a:t>
            </a:r>
            <a:endParaRPr lang="en-US" sz="2800" i="1" dirty="0">
              <a:highlight>
                <a:srgbClr val="FFFF00"/>
              </a:highlight>
            </a:endParaRPr>
          </a:p>
          <a:p>
            <a:r>
              <a:rPr lang="en-IN" dirty="0">
                <a:solidFill>
                  <a:srgbClr val="000000"/>
                </a:solidFill>
                <a:latin typeface="Arial" panose="020B0604020202020204" pitchFamily="34" charset="0"/>
              </a:rPr>
              <a:t>The early prediction model is not precise, as 3 out of 5 solutions that are predicted as incorrect, were in fact later found to be correctly solved by the students (precision = 58.09%).</a:t>
            </a:r>
          </a:p>
          <a:p>
            <a:r>
              <a:rPr lang="en-IN" dirty="0">
                <a:solidFill>
                  <a:srgbClr val="000000"/>
                </a:solidFill>
                <a:latin typeface="Arial" panose="020B0604020202020204" pitchFamily="34" charset="0"/>
              </a:rPr>
              <a:t>These findings suggest that students who need assistance are likely to receive it as a result of the early prediction made by the model.</a:t>
            </a:r>
          </a:p>
          <a:p>
            <a:pPr>
              <a:spcAft>
                <a:spcPts val="0"/>
              </a:spcAft>
            </a:pPr>
            <a:r>
              <a:rPr lang="en-IN" dirty="0">
                <a:solidFill>
                  <a:srgbClr val="000000"/>
                </a:solidFill>
                <a:latin typeface="Arial" panose="020B0604020202020204" pitchFamily="34" charset="0"/>
              </a:rPr>
              <a:t>However, those that do not require any form of assistance may be presented with instructional content that is not necessary to improve learning and performance.  </a:t>
            </a:r>
          </a:p>
          <a:p>
            <a:pPr marL="0" indent="0">
              <a:buNone/>
            </a:pPr>
            <a:endParaRPr lang="en-IN" dirty="0">
              <a:solidFill>
                <a:srgbClr val="000000"/>
              </a:solidFill>
              <a:latin typeface="Arial" panose="020B0604020202020204" pitchFamily="34" charset="0"/>
            </a:endParaRPr>
          </a:p>
        </p:txBody>
      </p:sp>
    </p:spTree>
    <p:extLst>
      <p:ext uri="{BB962C8B-B14F-4D97-AF65-F5344CB8AC3E}">
        <p14:creationId xmlns:p14="http://schemas.microsoft.com/office/powerpoint/2010/main" val="1285935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large building&#10;&#10;Description automatically generated">
            <a:extLst>
              <a:ext uri="{FF2B5EF4-FFF2-40B4-BE49-F238E27FC236}">
                <a16:creationId xmlns:a16="http://schemas.microsoft.com/office/drawing/2014/main" id="{5B7E5552-29F6-4C39-8CCD-B9EC6BA0162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6923" r="26923"/>
          <a:stretch>
            <a:fillRect/>
          </a:stretch>
        </p:blipFill>
        <p:spPr/>
      </p:pic>
      <p:sp>
        <p:nvSpPr>
          <p:cNvPr id="2" name="Title 1"/>
          <p:cNvSpPr>
            <a:spLocks noGrp="1"/>
          </p:cNvSpPr>
          <p:nvPr>
            <p:ph type="title"/>
          </p:nvPr>
        </p:nvSpPr>
        <p:spPr/>
        <p:txBody>
          <a:bodyPr anchor="b">
            <a:normAutofit/>
          </a:bodyPr>
          <a:lstStyle/>
          <a:p>
            <a:r>
              <a:rPr lang="en-US" dirty="0"/>
              <a:t>Q&amp;A</a:t>
            </a:r>
          </a:p>
        </p:txBody>
      </p:sp>
      <p:sp>
        <p:nvSpPr>
          <p:cNvPr id="4" name="Footer Placeholder 3"/>
          <p:cNvSpPr>
            <a:spLocks noGrp="1"/>
          </p:cNvSpPr>
          <p:nvPr>
            <p:ph type="ftr" sz="quarter" idx="11"/>
          </p:nvPr>
        </p:nvSpPr>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5" name="Slide Number Placeholder 4"/>
          <p:cNvSpPr>
            <a:spLocks noGrp="1"/>
          </p:cNvSpPr>
          <p:nvPr>
            <p:ph type="sldNum" sz="quarter" idx="12"/>
          </p:nvPr>
        </p:nvSpPr>
        <p:spPr/>
        <p:txBody>
          <a:bodyPr anchor="ctr">
            <a:normAutofit/>
          </a:bodyPr>
          <a:lstStyle/>
          <a:p>
            <a:pPr>
              <a:spcAft>
                <a:spcPts val="600"/>
              </a:spcAft>
            </a:pPr>
            <a:fld id="{EBBA2BBE-D6E6-4BE2-A029-E4C4FCB9ADED}" type="slidenum">
              <a:rPr lang="en-US" smtClean="0"/>
              <a:pPr>
                <a:spcAft>
                  <a:spcPts val="600"/>
                </a:spcAft>
              </a:pPr>
              <a:t>21</a:t>
            </a:fld>
            <a:endParaRPr lang="en-US"/>
          </a:p>
        </p:txBody>
      </p:sp>
    </p:spTree>
    <p:extLst>
      <p:ext uri="{BB962C8B-B14F-4D97-AF65-F5344CB8AC3E}">
        <p14:creationId xmlns:p14="http://schemas.microsoft.com/office/powerpoint/2010/main" val="405979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Outline</a:t>
            </a:r>
          </a:p>
        </p:txBody>
      </p:sp>
      <p:sp>
        <p:nvSpPr>
          <p:cNvPr id="8" name="Content Placeholder 7">
            <a:extLst>
              <a:ext uri="{FF2B5EF4-FFF2-40B4-BE49-F238E27FC236}">
                <a16:creationId xmlns:a16="http://schemas.microsoft.com/office/drawing/2014/main" id="{3CEDF7C6-4D44-411A-875C-8FD094864F54}"/>
              </a:ext>
            </a:extLst>
          </p:cNvPr>
          <p:cNvSpPr>
            <a:spLocks noGrp="1"/>
          </p:cNvSpPr>
          <p:nvPr>
            <p:ph idx="1"/>
          </p:nvPr>
        </p:nvSpPr>
        <p:spPr/>
        <p:txBody>
          <a:bodyPr/>
          <a:lstStyle/>
          <a:p>
            <a:r>
              <a:rPr lang="en-US" sz="2000" b="1" i="1" dirty="0"/>
              <a:t>Research Background</a:t>
            </a:r>
          </a:p>
          <a:p>
            <a:r>
              <a:rPr lang="en-US" sz="2000" b="1" i="1" dirty="0"/>
              <a:t>Research goals and Questions</a:t>
            </a:r>
          </a:p>
          <a:p>
            <a:r>
              <a:rPr lang="en-US" sz="2000" b="1" i="1" dirty="0"/>
              <a:t>Dataset</a:t>
            </a:r>
          </a:p>
          <a:p>
            <a:r>
              <a:rPr lang="en-US" sz="2000" b="1" i="1" dirty="0"/>
              <a:t>Experiments and Results.</a:t>
            </a:r>
          </a:p>
          <a:p>
            <a:r>
              <a:rPr lang="en-US" sz="2000" b="1" i="1" dirty="0"/>
              <a:t>Discussions</a:t>
            </a:r>
          </a:p>
          <a:p>
            <a:r>
              <a:rPr lang="en-US" sz="2000" b="1" i="1" dirty="0"/>
              <a:t>Q &amp; A</a:t>
            </a:r>
          </a:p>
          <a:p>
            <a:endParaRPr lang="en-US" sz="2000" b="1" i="1" dirty="0"/>
          </a:p>
          <a:p>
            <a:endParaRPr lang="en-US" sz="2000" b="1" i="1" dirty="0"/>
          </a:p>
          <a:p>
            <a:endParaRPr lang="en-US" sz="2000" b="1" i="1" dirty="0"/>
          </a:p>
          <a:p>
            <a:endParaRPr lang="en-US" sz="2000" b="1" i="1" dirty="0"/>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3</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Tree>
    <p:extLst>
      <p:ext uri="{BB962C8B-B14F-4D97-AF65-F5344CB8AC3E}">
        <p14:creationId xmlns:p14="http://schemas.microsoft.com/office/powerpoint/2010/main" val="413393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Research Background</a:t>
            </a:r>
          </a:p>
        </p:txBody>
      </p:sp>
      <p:sp>
        <p:nvSpPr>
          <p:cNvPr id="8" name="Content Placeholder 7">
            <a:extLst>
              <a:ext uri="{FF2B5EF4-FFF2-40B4-BE49-F238E27FC236}">
                <a16:creationId xmlns:a16="http://schemas.microsoft.com/office/drawing/2014/main" id="{3CEDF7C6-4D44-411A-875C-8FD094864F54}"/>
              </a:ext>
            </a:extLst>
          </p:cNvPr>
          <p:cNvSpPr>
            <a:spLocks noGrp="1"/>
          </p:cNvSpPr>
          <p:nvPr>
            <p:ph idx="1"/>
          </p:nvPr>
        </p:nvSpPr>
        <p:spPr>
          <a:xfrm>
            <a:off x="1219200" y="1207008"/>
            <a:ext cx="7590064" cy="4800600"/>
          </a:xfrm>
        </p:spPr>
        <p:txBody>
          <a:bodyPr/>
          <a:lstStyle/>
          <a:p>
            <a:pPr marL="171450" marR="0" lvl="0" indent="-171450" algn="just" defTabSz="685800" rtl="0" eaLnBrk="1" fontAlgn="base" latinLnBrk="0" hangingPunct="1">
              <a:lnSpc>
                <a:spcPts val="2600"/>
              </a:lnSpc>
              <a:spcBef>
                <a:spcPts val="750"/>
              </a:spcBef>
              <a:spcAft>
                <a:spcPct val="0"/>
              </a:spcAft>
              <a:buClrTx/>
              <a:buSzTx/>
              <a:buFont typeface="Arial"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More legible, easing the burden to recall commands or syntax, as well as typing commands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Kolling</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et al., 2015;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Kolling</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and McKay, 2016;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Weintrop</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and Wilensky, 2015b).</a:t>
            </a:r>
          </a:p>
          <a:p>
            <a:pPr marL="171450" marR="0" lvl="0" indent="-171450" algn="just" defTabSz="685800" rtl="0" eaLnBrk="1" fontAlgn="base" latinLnBrk="0" hangingPunct="1">
              <a:lnSpc>
                <a:spcPts val="2600"/>
              </a:lnSpc>
              <a:spcBef>
                <a:spcPts val="750"/>
              </a:spcBef>
              <a:spcAft>
                <a:spcPct val="0"/>
              </a:spcAft>
              <a:buClrTx/>
              <a:buSzTx/>
              <a:buFont typeface="Arial"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Unfavorable habits - incorrect usages of programming structures and series of fine-grained commands rather than abstractions such as loops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Meerbaum-Salant</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et al., 2011).</a:t>
            </a:r>
          </a:p>
          <a:p>
            <a:pPr marL="171450" marR="0" lvl="0" indent="-171450" algn="just" defTabSz="685800" rtl="0" eaLnBrk="1" fontAlgn="base" latinLnBrk="0" hangingPunct="1">
              <a:lnSpc>
                <a:spcPts val="2600"/>
              </a:lnSpc>
              <a:spcBef>
                <a:spcPts val="750"/>
              </a:spcBef>
              <a:spcAft>
                <a:spcPct val="0"/>
              </a:spcAft>
              <a:buClrTx/>
              <a:buSzTx/>
              <a:buFont typeface="Arial"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 a comparison of both environments,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Weintrop</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and Wilensky (2015a) has shown that students perform better on block-based questions related to conditional logic, function calls, and definite loops</a:t>
            </a:r>
          </a:p>
          <a:p>
            <a:pPr marL="171450" marR="0" lvl="0" indent="-171450" algn="just" defTabSz="685800" rtl="0" eaLnBrk="1" fontAlgn="base" latinLnBrk="0" hangingPunct="1">
              <a:lnSpc>
                <a:spcPts val="2600"/>
              </a:lnSpc>
              <a:spcBef>
                <a:spcPts val="750"/>
              </a:spcBef>
              <a:spcAft>
                <a:spcPct val="0"/>
              </a:spcAft>
              <a:buClrTx/>
              <a:buSzTx/>
              <a:buFont typeface="Arial"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Greater learning gains and higher levels of interest in future computing courses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Weintrop</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and Wilensky, 2017) </a:t>
            </a:r>
          </a:p>
          <a:p>
            <a:pPr marL="171450" marR="0" lvl="0" indent="-171450" algn="just" defTabSz="685800" rtl="0" eaLnBrk="1" fontAlgn="base" latinLnBrk="0" hangingPunct="1">
              <a:lnSpc>
                <a:spcPts val="2600"/>
              </a:lnSpc>
              <a:spcBef>
                <a:spcPts val="750"/>
              </a:spcBef>
              <a:spcAft>
                <a:spcPct val="0"/>
              </a:spcAft>
              <a:buClrTx/>
              <a:buSzTx/>
              <a:buFont typeface="Arial" charset="0"/>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Complete activities in less amount of time (Price and Barnes, 2015)</a:t>
            </a:r>
          </a:p>
          <a:p>
            <a:endParaRPr lang="en-US" dirty="0"/>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4</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pic>
        <p:nvPicPr>
          <p:cNvPr id="10" name="Picture 9" descr="A screenshot of a computer screen&#10;&#10;Description automatically generated">
            <a:extLst>
              <a:ext uri="{FF2B5EF4-FFF2-40B4-BE49-F238E27FC236}">
                <a16:creationId xmlns:a16="http://schemas.microsoft.com/office/drawing/2014/main" id="{3611EAA4-5988-4BB0-8272-1275D86463A0}"/>
              </a:ext>
            </a:extLst>
          </p:cNvPr>
          <p:cNvPicPr>
            <a:picLocks noChangeAspect="1"/>
          </p:cNvPicPr>
          <p:nvPr/>
        </p:nvPicPr>
        <p:blipFill rotWithShape="1">
          <a:blip r:embed="rId3">
            <a:extLst>
              <a:ext uri="{28A0092B-C50C-407E-A947-70E740481C1C}">
                <a14:useLocalDpi xmlns:a14="http://schemas.microsoft.com/office/drawing/2010/main" val="0"/>
              </a:ext>
            </a:extLst>
          </a:blip>
          <a:srcRect l="26496" t="11140" r="65651" b="69153"/>
          <a:stretch/>
        </p:blipFill>
        <p:spPr>
          <a:xfrm>
            <a:off x="9548152" y="1144018"/>
            <a:ext cx="1644902" cy="2321842"/>
          </a:xfrm>
          <a:prstGeom prst="rect">
            <a:avLst/>
          </a:prstGeom>
        </p:spPr>
      </p:pic>
      <p:sp>
        <p:nvSpPr>
          <p:cNvPr id="11" name="TextBox 10">
            <a:extLst>
              <a:ext uri="{FF2B5EF4-FFF2-40B4-BE49-F238E27FC236}">
                <a16:creationId xmlns:a16="http://schemas.microsoft.com/office/drawing/2014/main" id="{E78E7EF9-14D6-4B3C-A446-23C8E470F914}"/>
              </a:ext>
            </a:extLst>
          </p:cNvPr>
          <p:cNvSpPr txBox="1"/>
          <p:nvPr/>
        </p:nvSpPr>
        <p:spPr>
          <a:xfrm>
            <a:off x="9387409" y="3854865"/>
            <a:ext cx="1966391" cy="2056410"/>
          </a:xfrm>
          <a:prstGeom prst="rect">
            <a:avLst/>
          </a:prstGeom>
          <a:solidFill>
            <a:srgbClr val="707372">
              <a:lumMod val="20000"/>
              <a:lumOff val="80000"/>
            </a:srgbClr>
          </a:solid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fly()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left()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fly()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fly()</a:t>
            </a:r>
            <a:endParaRPr kumimoji="0" lang="en-US" sz="1800" b="0" i="0" u="none" strike="noStrike" kern="0" cap="none" spc="0" normalizeH="0" baseline="0" noProof="0" dirty="0">
              <a:ln>
                <a:noFill/>
              </a:ln>
              <a:solidFill>
                <a:srgbClr val="000000"/>
              </a:solidFill>
              <a:effectLst/>
              <a:uLnTx/>
              <a:uFillTx/>
            </a:endParaRPr>
          </a:p>
        </p:txBody>
      </p:sp>
      <p:sp>
        <p:nvSpPr>
          <p:cNvPr id="12" name="TextBox 11">
            <a:extLst>
              <a:ext uri="{FF2B5EF4-FFF2-40B4-BE49-F238E27FC236}">
                <a16:creationId xmlns:a16="http://schemas.microsoft.com/office/drawing/2014/main" id="{D2890578-F723-487D-8CCC-EDA6AA181A66}"/>
              </a:ext>
            </a:extLst>
          </p:cNvPr>
          <p:cNvSpPr txBox="1"/>
          <p:nvPr/>
        </p:nvSpPr>
        <p:spPr>
          <a:xfrm>
            <a:off x="10102058" y="3547088"/>
            <a:ext cx="537091" cy="307777"/>
          </a:xfrm>
          <a:prstGeom prst="rect">
            <a:avLst/>
          </a:prstGeom>
          <a:no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Text </a:t>
            </a:r>
          </a:p>
        </p:txBody>
      </p:sp>
      <p:sp>
        <p:nvSpPr>
          <p:cNvPr id="13" name="TextBox 12">
            <a:extLst>
              <a:ext uri="{FF2B5EF4-FFF2-40B4-BE49-F238E27FC236}">
                <a16:creationId xmlns:a16="http://schemas.microsoft.com/office/drawing/2014/main" id="{208EF763-7EBF-4B66-AF5E-0A595DD2AECD}"/>
              </a:ext>
            </a:extLst>
          </p:cNvPr>
          <p:cNvSpPr txBox="1"/>
          <p:nvPr/>
        </p:nvSpPr>
        <p:spPr>
          <a:xfrm>
            <a:off x="10054020" y="836241"/>
            <a:ext cx="633166" cy="307777"/>
          </a:xfrm>
          <a:prstGeom prst="rect">
            <a:avLst/>
          </a:prstGeom>
          <a:no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Block </a:t>
            </a:r>
          </a:p>
        </p:txBody>
      </p:sp>
    </p:spTree>
    <p:extLst>
      <p:ext uri="{BB962C8B-B14F-4D97-AF65-F5344CB8AC3E}">
        <p14:creationId xmlns:p14="http://schemas.microsoft.com/office/powerpoint/2010/main" val="51064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Research Goals and Questions</a:t>
            </a:r>
          </a:p>
        </p:txBody>
      </p:sp>
      <p:sp>
        <p:nvSpPr>
          <p:cNvPr id="8" name="Content Placeholder 7">
            <a:extLst>
              <a:ext uri="{FF2B5EF4-FFF2-40B4-BE49-F238E27FC236}">
                <a16:creationId xmlns:a16="http://schemas.microsoft.com/office/drawing/2014/main" id="{3CEDF7C6-4D44-411A-875C-8FD094864F54}"/>
              </a:ext>
            </a:extLst>
          </p:cNvPr>
          <p:cNvSpPr>
            <a:spLocks noGrp="1"/>
          </p:cNvSpPr>
          <p:nvPr>
            <p:ph idx="1"/>
          </p:nvPr>
        </p:nvSpPr>
        <p:spPr/>
        <p:txBody>
          <a:bodyPr/>
          <a:lstStyle/>
          <a:p>
            <a:r>
              <a:rPr lang="en-IN" sz="1800" dirty="0">
                <a:solidFill>
                  <a:srgbClr val="000000"/>
                </a:solidFill>
                <a:latin typeface="Arial" panose="020B0604020202020204" pitchFamily="34" charset="0"/>
              </a:rPr>
              <a:t>C</a:t>
            </a:r>
            <a:r>
              <a:rPr lang="en-IN" sz="1800" b="0" i="0" u="none" strike="noStrike" dirty="0">
                <a:solidFill>
                  <a:srgbClr val="000000"/>
                </a:solidFill>
                <a:effectLst/>
                <a:latin typeface="Arial" panose="020B0604020202020204" pitchFamily="34" charset="0"/>
              </a:rPr>
              <a:t>lassification of the time series data as early as possible allowing the system to deliver timely support to students.</a:t>
            </a:r>
          </a:p>
          <a:p>
            <a:r>
              <a:rPr lang="en-IN" sz="1800" b="0" i="0" u="none" strike="noStrike" dirty="0">
                <a:solidFill>
                  <a:srgbClr val="000000"/>
                </a:solidFill>
                <a:effectLst/>
                <a:latin typeface="Arial" panose="020B0604020202020204" pitchFamily="34" charset="0"/>
              </a:rPr>
              <a:t>This study </a:t>
            </a:r>
            <a:r>
              <a:rPr lang="en-IN" sz="1800" b="0" i="0" u="none" strike="noStrike" dirty="0" err="1">
                <a:solidFill>
                  <a:srgbClr val="000000"/>
                </a:solidFill>
                <a:effectLst/>
                <a:latin typeface="Arial" panose="020B0604020202020204" pitchFamily="34" charset="0"/>
              </a:rPr>
              <a:t>asseses</a:t>
            </a:r>
            <a:r>
              <a:rPr lang="en-IN" sz="1800" b="0" i="0" u="none" strike="noStrike" dirty="0">
                <a:solidFill>
                  <a:srgbClr val="000000"/>
                </a:solidFill>
                <a:effectLst/>
                <a:latin typeface="Arial" panose="020B0604020202020204" pitchFamily="34" charset="0"/>
              </a:rPr>
              <a:t> the effect of early classification of student produced programs, and continually monitoring edits as indicators of common misconceptions.</a:t>
            </a:r>
          </a:p>
          <a:p>
            <a:r>
              <a:rPr lang="en-IN" sz="1800" b="0" i="0" u="none" strike="noStrike" dirty="0">
                <a:solidFill>
                  <a:srgbClr val="000000"/>
                </a:solidFill>
                <a:effectLst/>
                <a:latin typeface="Arial" panose="020B0604020202020204" pitchFamily="34" charset="0"/>
              </a:rPr>
              <a:t>The study evaluates how the early classifier outperforms a classifier that relies on the entire edit sequence as baseline,  the data-mined student models are evaluated using student-level cross-validation while adding progressively larger edit sequences.</a:t>
            </a:r>
          </a:p>
          <a:p>
            <a:r>
              <a:rPr lang="en-IN" sz="1800" dirty="0">
                <a:solidFill>
                  <a:srgbClr val="000000"/>
                </a:solidFill>
                <a:latin typeface="Arial" panose="020B0604020202020204" pitchFamily="34" charset="0"/>
              </a:rPr>
              <a:t>T</a:t>
            </a:r>
            <a:r>
              <a:rPr lang="en-IN" sz="1800" b="0" i="0" u="none" strike="noStrike" dirty="0">
                <a:solidFill>
                  <a:srgbClr val="000000"/>
                </a:solidFill>
                <a:effectLst/>
                <a:latin typeface="Arial" panose="020B0604020202020204" pitchFamily="34" charset="0"/>
              </a:rPr>
              <a:t>he lift metric is calculated at each student learning session as a goodness of fit estimate for model performance. </a:t>
            </a:r>
          </a:p>
          <a:p>
            <a:endParaRPr lang="en-IN" sz="1800" b="0" i="0" u="none" strike="noStrike" dirty="0">
              <a:solidFill>
                <a:srgbClr val="000000"/>
              </a:solidFill>
              <a:effectLst/>
              <a:latin typeface="Arial" panose="020B0604020202020204" pitchFamily="34" charset="0"/>
            </a:endParaRPr>
          </a:p>
          <a:p>
            <a:endParaRPr lang="en-US" dirty="0"/>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5</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Tree>
    <p:extLst>
      <p:ext uri="{BB962C8B-B14F-4D97-AF65-F5344CB8AC3E}">
        <p14:creationId xmlns:p14="http://schemas.microsoft.com/office/powerpoint/2010/main" val="232227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Dataset</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6</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2" name="Content Placeholder 1">
            <a:extLst>
              <a:ext uri="{FF2B5EF4-FFF2-40B4-BE49-F238E27FC236}">
                <a16:creationId xmlns:a16="http://schemas.microsoft.com/office/drawing/2014/main" id="{2A353987-8E53-4771-8791-719EBFF00E4B}"/>
              </a:ext>
            </a:extLst>
          </p:cNvPr>
          <p:cNvSpPr>
            <a:spLocks noGrp="1"/>
          </p:cNvSpPr>
          <p:nvPr>
            <p:ph idx="1"/>
          </p:nvPr>
        </p:nvSpPr>
        <p:spPr/>
        <p:txBody>
          <a:bodyPr/>
          <a:lstStyle/>
          <a:p>
            <a:r>
              <a:rPr lang="en-IN" sz="1800" b="0" i="0" u="none" strike="noStrike" dirty="0">
                <a:solidFill>
                  <a:srgbClr val="000000"/>
                </a:solidFill>
                <a:effectLst/>
                <a:latin typeface="Arial" panose="020B0604020202020204" pitchFamily="34" charset="0"/>
              </a:rPr>
              <a:t>The </a:t>
            </a:r>
            <a:r>
              <a:rPr lang="en-IN" sz="1800" b="0" i="1" u="none" strike="noStrike" dirty="0" err="1">
                <a:solidFill>
                  <a:srgbClr val="000000"/>
                </a:solidFill>
                <a:effectLst/>
                <a:latin typeface="Arial" panose="020B0604020202020204" pitchFamily="34" charset="0"/>
              </a:rPr>
              <a:t>Blockly</a:t>
            </a:r>
            <a:r>
              <a:rPr lang="en-IN" sz="1800" b="0" i="1" u="none" strike="noStrike" dirty="0">
                <a:solidFill>
                  <a:srgbClr val="000000"/>
                </a:solidFill>
                <a:effectLst/>
                <a:latin typeface="Arial" panose="020B0604020202020204" pitchFamily="34" charset="0"/>
              </a:rPr>
              <a:t> Programming Dataset</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Effenberger</a:t>
            </a:r>
            <a:r>
              <a:rPr lang="en-IN" sz="1800" b="0" i="0" u="none" strike="noStrike" dirty="0">
                <a:solidFill>
                  <a:srgbClr val="000000"/>
                </a:solidFill>
                <a:effectLst/>
                <a:latin typeface="Arial" panose="020B0604020202020204" pitchFamily="34" charset="0"/>
              </a:rPr>
              <a:t>, 2019) has been used to investigate learner </a:t>
            </a:r>
            <a:r>
              <a:rPr lang="en-IN" sz="1800" b="0" i="0" u="none" strike="noStrike" dirty="0" err="1">
                <a:solidFill>
                  <a:srgbClr val="000000"/>
                </a:solidFill>
                <a:effectLst/>
                <a:latin typeface="Arial" panose="020B0604020202020204" pitchFamily="34" charset="0"/>
              </a:rPr>
              <a:t>modeling</a:t>
            </a:r>
            <a:r>
              <a:rPr lang="en-IN" sz="1800" b="0" i="0" u="none" strike="noStrike" dirty="0">
                <a:solidFill>
                  <a:srgbClr val="000000"/>
                </a:solidFill>
                <a:effectLst/>
                <a:latin typeface="Arial" panose="020B0604020202020204" pitchFamily="34" charset="0"/>
              </a:rPr>
              <a:t> approaches in the context of learning programming in a block-based environment.</a:t>
            </a:r>
          </a:p>
          <a:p>
            <a:r>
              <a:rPr lang="en-IN" sz="1800" b="0" i="0" u="none" strike="noStrike" dirty="0">
                <a:solidFill>
                  <a:srgbClr val="000000"/>
                </a:solidFill>
                <a:effectLst/>
                <a:latin typeface="Arial" panose="020B0604020202020204" pitchFamily="34" charset="0"/>
              </a:rPr>
              <a:t>The dataset was chosen for its large number of tasks that capture different program </a:t>
            </a:r>
            <a:r>
              <a:rPr lang="en-IN" sz="1800" b="0" i="0" u="none" strike="noStrike" dirty="0" err="1">
                <a:solidFill>
                  <a:srgbClr val="000000"/>
                </a:solidFill>
                <a:effectLst/>
                <a:latin typeface="Arial" panose="020B0604020202020204" pitchFamily="34" charset="0"/>
              </a:rPr>
              <a:t>behavior</a:t>
            </a:r>
            <a:r>
              <a:rPr lang="en-IN" sz="1800" b="0" i="0" u="none" strike="noStrike" dirty="0">
                <a:solidFill>
                  <a:srgbClr val="000000"/>
                </a:solidFill>
                <a:effectLst/>
                <a:latin typeface="Arial" panose="020B0604020202020204" pitchFamily="34" charset="0"/>
              </a:rPr>
              <a:t> such as commands, loops, and conditions</a:t>
            </a:r>
            <a:endParaRPr lang="en-IN" sz="1800" dirty="0">
              <a:solidFill>
                <a:srgbClr val="000000"/>
              </a:solidFill>
              <a:latin typeface="Arial" panose="020B0604020202020204" pitchFamily="34" charset="0"/>
            </a:endParaRPr>
          </a:p>
          <a:p>
            <a:r>
              <a:rPr lang="en-IN" sz="1800" b="0" i="0" u="none" strike="noStrike" dirty="0">
                <a:solidFill>
                  <a:srgbClr val="000000"/>
                </a:solidFill>
                <a:effectLst/>
                <a:latin typeface="Arial" panose="020B0604020202020204" pitchFamily="34" charset="0"/>
              </a:rPr>
              <a:t> A total of 85 tasks are divided into linearly and nominally ordered hierarchical problem sets (9 levels, each with 3 sublevels).</a:t>
            </a:r>
          </a:p>
          <a:p>
            <a:r>
              <a:rPr lang="en-IN" sz="1800" b="0" i="0" u="none" strike="noStrike" dirty="0">
                <a:solidFill>
                  <a:srgbClr val="000000"/>
                </a:solidFill>
                <a:effectLst/>
                <a:latin typeface="Arial" panose="020B0604020202020204" pitchFamily="34" charset="0"/>
              </a:rPr>
              <a:t>The data collected by the system consists of student interactions as well as the program states while editing and executing the task solution. </a:t>
            </a:r>
            <a:endParaRPr lang="en-IN" dirty="0"/>
          </a:p>
        </p:txBody>
      </p:sp>
    </p:spTree>
    <p:extLst>
      <p:ext uri="{BB962C8B-B14F-4D97-AF65-F5344CB8AC3E}">
        <p14:creationId xmlns:p14="http://schemas.microsoft.com/office/powerpoint/2010/main" val="1530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Computer-Based Learning Environment</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7</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pSp>
        <p:nvGrpSpPr>
          <p:cNvPr id="2" name="Group 1">
            <a:extLst>
              <a:ext uri="{FF2B5EF4-FFF2-40B4-BE49-F238E27FC236}">
                <a16:creationId xmlns:a16="http://schemas.microsoft.com/office/drawing/2014/main" id="{98122DD8-1900-4F2E-A048-076BA567BF04}"/>
              </a:ext>
            </a:extLst>
          </p:cNvPr>
          <p:cNvGrpSpPr/>
          <p:nvPr/>
        </p:nvGrpSpPr>
        <p:grpSpPr>
          <a:xfrm>
            <a:off x="1692484" y="1341481"/>
            <a:ext cx="8807033" cy="4921328"/>
            <a:chOff x="168483" y="1341481"/>
            <a:chExt cx="8807033" cy="4921328"/>
          </a:xfrm>
        </p:grpSpPr>
        <p:grpSp>
          <p:nvGrpSpPr>
            <p:cNvPr id="10" name="Group 9">
              <a:extLst>
                <a:ext uri="{FF2B5EF4-FFF2-40B4-BE49-F238E27FC236}">
                  <a16:creationId xmlns:a16="http://schemas.microsoft.com/office/drawing/2014/main" id="{B319DC28-B779-4F67-A40E-8FD55BB44EFD}"/>
                </a:ext>
              </a:extLst>
            </p:cNvPr>
            <p:cNvGrpSpPr/>
            <p:nvPr/>
          </p:nvGrpSpPr>
          <p:grpSpPr>
            <a:xfrm>
              <a:off x="719281" y="1341481"/>
              <a:ext cx="7253105" cy="3723968"/>
              <a:chOff x="719281" y="1341481"/>
              <a:chExt cx="7253105" cy="3723968"/>
            </a:xfrm>
          </p:grpSpPr>
          <p:pic>
            <p:nvPicPr>
              <p:cNvPr id="11" name="Picture 10">
                <a:extLst>
                  <a:ext uri="{FF2B5EF4-FFF2-40B4-BE49-F238E27FC236}">
                    <a16:creationId xmlns:a16="http://schemas.microsoft.com/office/drawing/2014/main" id="{FC8F47A0-4073-4D26-A3D5-F4C8C65F8AE1}"/>
                  </a:ext>
                </a:extLst>
              </p:cNvPr>
              <p:cNvPicPr>
                <a:picLocks noChangeAspect="1"/>
              </p:cNvPicPr>
              <p:nvPr/>
            </p:nvPicPr>
            <p:blipFill rotWithShape="1">
              <a:blip r:embed="rId3"/>
              <a:srcRect t="14354" r="81183" b="13245"/>
              <a:stretch/>
            </p:blipFill>
            <p:spPr>
              <a:xfrm>
                <a:off x="719281" y="1341481"/>
                <a:ext cx="1720645" cy="3723968"/>
              </a:xfrm>
              <a:prstGeom prst="rect">
                <a:avLst/>
              </a:prstGeom>
            </p:spPr>
          </p:pic>
          <p:pic>
            <p:nvPicPr>
              <p:cNvPr id="12" name="Picture 11">
                <a:extLst>
                  <a:ext uri="{FF2B5EF4-FFF2-40B4-BE49-F238E27FC236}">
                    <a16:creationId xmlns:a16="http://schemas.microsoft.com/office/drawing/2014/main" id="{91C0AB3F-5E8C-4C5C-81E8-B58F630BFFB0}"/>
                  </a:ext>
                </a:extLst>
              </p:cNvPr>
              <p:cNvPicPr>
                <a:picLocks noChangeAspect="1"/>
              </p:cNvPicPr>
              <p:nvPr/>
            </p:nvPicPr>
            <p:blipFill rotWithShape="1">
              <a:blip r:embed="rId3"/>
              <a:srcRect l="18979" t="11525" r="69844" b="60235"/>
              <a:stretch/>
            </p:blipFill>
            <p:spPr>
              <a:xfrm>
                <a:off x="2560804" y="2597738"/>
                <a:ext cx="1736392" cy="2467711"/>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1007020B-9BCA-41F8-A6E5-8A5013439F8D}"/>
                  </a:ext>
                </a:extLst>
              </p:cNvPr>
              <p:cNvPicPr>
                <a:picLocks noChangeAspect="1"/>
              </p:cNvPicPr>
              <p:nvPr/>
            </p:nvPicPr>
            <p:blipFill rotWithShape="1">
              <a:blip r:embed="rId4">
                <a:extLst>
                  <a:ext uri="{28A0092B-C50C-407E-A947-70E740481C1C}">
                    <a14:useLocalDpi xmlns:a14="http://schemas.microsoft.com/office/drawing/2010/main" val="0"/>
                  </a:ext>
                </a:extLst>
              </a:blip>
              <a:srcRect l="26496" t="11140" r="65651" b="69153"/>
              <a:stretch/>
            </p:blipFill>
            <p:spPr>
              <a:xfrm>
                <a:off x="4399820" y="2614465"/>
                <a:ext cx="1736392" cy="2450984"/>
              </a:xfrm>
              <a:prstGeom prst="rect">
                <a:avLst/>
              </a:prstGeom>
            </p:spPr>
          </p:pic>
          <p:pic>
            <p:nvPicPr>
              <p:cNvPr id="14" name="Picture 13">
                <a:extLst>
                  <a:ext uri="{FF2B5EF4-FFF2-40B4-BE49-F238E27FC236}">
                    <a16:creationId xmlns:a16="http://schemas.microsoft.com/office/drawing/2014/main" id="{ABC75FFD-F0DC-4F3D-A035-6E306ADA2D82}"/>
                  </a:ext>
                </a:extLst>
              </p:cNvPr>
              <p:cNvPicPr>
                <a:picLocks noChangeAspect="1"/>
              </p:cNvPicPr>
              <p:nvPr/>
            </p:nvPicPr>
            <p:blipFill rotWithShape="1">
              <a:blip r:embed="rId5"/>
              <a:srcRect b="11610"/>
              <a:stretch/>
            </p:blipFill>
            <p:spPr>
              <a:xfrm>
                <a:off x="6238836" y="2985926"/>
                <a:ext cx="1733550" cy="2079523"/>
              </a:xfrm>
              <a:prstGeom prst="rect">
                <a:avLst/>
              </a:prstGeom>
            </p:spPr>
          </p:pic>
        </p:grpSp>
        <p:sp>
          <p:nvSpPr>
            <p:cNvPr id="15" name="TextBox 14">
              <a:extLst>
                <a:ext uri="{FF2B5EF4-FFF2-40B4-BE49-F238E27FC236}">
                  <a16:creationId xmlns:a16="http://schemas.microsoft.com/office/drawing/2014/main" id="{9B9B21E1-A84B-4DBC-92BB-E710708ACF02}"/>
                </a:ext>
              </a:extLst>
            </p:cNvPr>
            <p:cNvSpPr txBox="1"/>
            <p:nvPr/>
          </p:nvSpPr>
          <p:spPr>
            <a:xfrm>
              <a:off x="719280" y="5065449"/>
              <a:ext cx="1720645" cy="276999"/>
            </a:xfrm>
            <a:prstGeom prst="rect">
              <a:avLst/>
            </a:prstGeom>
            <a:noFill/>
          </p:spPr>
          <p:txBody>
            <a:bodyPr wrap="square">
              <a:spAutoFit/>
            </a:bodyPr>
            <a:lstStyle/>
            <a:p>
              <a:r>
                <a:rPr lang="en-US" sz="1200" dirty="0"/>
                <a:t>Problem description</a:t>
              </a:r>
              <a:endParaRPr lang="en-US" sz="1600" dirty="0"/>
            </a:p>
          </p:txBody>
        </p:sp>
        <p:sp>
          <p:nvSpPr>
            <p:cNvPr id="16" name="TextBox 15">
              <a:extLst>
                <a:ext uri="{FF2B5EF4-FFF2-40B4-BE49-F238E27FC236}">
                  <a16:creationId xmlns:a16="http://schemas.microsoft.com/office/drawing/2014/main" id="{8C23A593-54CF-402E-B3E8-67A77E116D31}"/>
                </a:ext>
              </a:extLst>
            </p:cNvPr>
            <p:cNvSpPr txBox="1"/>
            <p:nvPr/>
          </p:nvSpPr>
          <p:spPr>
            <a:xfrm>
              <a:off x="2547830" y="5065449"/>
              <a:ext cx="1720645" cy="276999"/>
            </a:xfrm>
            <a:prstGeom prst="rect">
              <a:avLst/>
            </a:prstGeom>
            <a:noFill/>
          </p:spPr>
          <p:txBody>
            <a:bodyPr wrap="square">
              <a:spAutoFit/>
            </a:bodyPr>
            <a:lstStyle/>
            <a:p>
              <a:r>
                <a:rPr lang="en-US" sz="1200" dirty="0"/>
                <a:t>Given blocks</a:t>
              </a:r>
              <a:endParaRPr lang="en-US" sz="1600" dirty="0"/>
            </a:p>
          </p:txBody>
        </p:sp>
        <p:sp>
          <p:nvSpPr>
            <p:cNvPr id="17" name="TextBox 16">
              <a:extLst>
                <a:ext uri="{FF2B5EF4-FFF2-40B4-BE49-F238E27FC236}">
                  <a16:creationId xmlns:a16="http://schemas.microsoft.com/office/drawing/2014/main" id="{CBC4639E-157A-4B9F-B5FB-81A5998E15D8}"/>
                </a:ext>
              </a:extLst>
            </p:cNvPr>
            <p:cNvSpPr txBox="1"/>
            <p:nvPr/>
          </p:nvSpPr>
          <p:spPr>
            <a:xfrm>
              <a:off x="4405101" y="5065449"/>
              <a:ext cx="1720645" cy="276999"/>
            </a:xfrm>
            <a:prstGeom prst="rect">
              <a:avLst/>
            </a:prstGeom>
            <a:noFill/>
          </p:spPr>
          <p:txBody>
            <a:bodyPr wrap="square">
              <a:spAutoFit/>
            </a:bodyPr>
            <a:lstStyle/>
            <a:p>
              <a:r>
                <a:rPr lang="en-US" sz="1200" dirty="0"/>
                <a:t>Correct solution</a:t>
              </a:r>
              <a:endParaRPr lang="en-US" sz="1600" dirty="0"/>
            </a:p>
          </p:txBody>
        </p:sp>
        <p:sp>
          <p:nvSpPr>
            <p:cNvPr id="18" name="TextBox 17">
              <a:extLst>
                <a:ext uri="{FF2B5EF4-FFF2-40B4-BE49-F238E27FC236}">
                  <a16:creationId xmlns:a16="http://schemas.microsoft.com/office/drawing/2014/main" id="{2EF995E8-8E11-49BB-B652-00BA4D88C5DB}"/>
                </a:ext>
              </a:extLst>
            </p:cNvPr>
            <p:cNvSpPr txBox="1"/>
            <p:nvPr/>
          </p:nvSpPr>
          <p:spPr>
            <a:xfrm>
              <a:off x="6238836" y="5054854"/>
              <a:ext cx="1720645" cy="461665"/>
            </a:xfrm>
            <a:prstGeom prst="rect">
              <a:avLst/>
            </a:prstGeom>
            <a:noFill/>
          </p:spPr>
          <p:txBody>
            <a:bodyPr wrap="square">
              <a:spAutoFit/>
            </a:bodyPr>
            <a:lstStyle/>
            <a:p>
              <a:r>
                <a:rPr lang="en-US" sz="1200" dirty="0"/>
                <a:t>Most common error solution</a:t>
              </a:r>
              <a:endParaRPr lang="en-US" sz="1600" dirty="0"/>
            </a:p>
          </p:txBody>
        </p:sp>
        <p:sp>
          <p:nvSpPr>
            <p:cNvPr id="19" name="TextBox 18">
              <a:extLst>
                <a:ext uri="{FF2B5EF4-FFF2-40B4-BE49-F238E27FC236}">
                  <a16:creationId xmlns:a16="http://schemas.microsoft.com/office/drawing/2014/main" id="{F66EF477-C522-46CD-8DF9-441B3C2B133F}"/>
                </a:ext>
              </a:extLst>
            </p:cNvPr>
            <p:cNvSpPr txBox="1"/>
            <p:nvPr/>
          </p:nvSpPr>
          <p:spPr>
            <a:xfrm>
              <a:off x="168483" y="5862699"/>
              <a:ext cx="8807033" cy="400110"/>
            </a:xfrm>
            <a:prstGeom prst="rect">
              <a:avLst/>
            </a:prstGeom>
            <a:noFill/>
          </p:spPr>
          <p:txBody>
            <a:bodyPr wrap="square">
              <a:spAutoFit/>
            </a:bodyPr>
            <a:lstStyle/>
            <a:p>
              <a:r>
                <a:rPr lang="en-US" sz="1000" dirty="0" err="1"/>
                <a:t>Effenberger</a:t>
              </a:r>
              <a:r>
                <a:rPr lang="en-US" sz="1000" dirty="0"/>
                <a:t>, T., &amp; </a:t>
              </a:r>
              <a:r>
                <a:rPr lang="en-US" sz="1000" dirty="0" err="1"/>
                <a:t>Pelánek</a:t>
              </a:r>
              <a:r>
                <a:rPr lang="en-US" sz="1000" dirty="0"/>
                <a:t>, R. (2018, June). Towards making block-based programming activities adaptive. In Proceedings of the Fifth Annual ACM Conference on Learning at Scale (pp. 1-4).</a:t>
              </a:r>
            </a:p>
          </p:txBody>
        </p:sp>
      </p:grpSp>
    </p:spTree>
    <p:extLst>
      <p:ext uri="{BB962C8B-B14F-4D97-AF65-F5344CB8AC3E}">
        <p14:creationId xmlns:p14="http://schemas.microsoft.com/office/powerpoint/2010/main" val="18996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Method</a:t>
            </a:r>
          </a:p>
        </p:txBody>
      </p:sp>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8</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grpSp>
        <p:nvGrpSpPr>
          <p:cNvPr id="2" name="Group 1">
            <a:extLst>
              <a:ext uri="{FF2B5EF4-FFF2-40B4-BE49-F238E27FC236}">
                <a16:creationId xmlns:a16="http://schemas.microsoft.com/office/drawing/2014/main" id="{01EF6A88-2755-4BAC-910C-84E5D0EF84DC}"/>
              </a:ext>
            </a:extLst>
          </p:cNvPr>
          <p:cNvGrpSpPr/>
          <p:nvPr/>
        </p:nvGrpSpPr>
        <p:grpSpPr>
          <a:xfrm>
            <a:off x="1692484" y="1522844"/>
            <a:ext cx="8807033" cy="4716047"/>
            <a:chOff x="168483" y="1522844"/>
            <a:chExt cx="8807033" cy="4716047"/>
          </a:xfrm>
        </p:grpSpPr>
        <p:grpSp>
          <p:nvGrpSpPr>
            <p:cNvPr id="10" name="Group 9">
              <a:extLst>
                <a:ext uri="{FF2B5EF4-FFF2-40B4-BE49-F238E27FC236}">
                  <a16:creationId xmlns:a16="http://schemas.microsoft.com/office/drawing/2014/main" id="{BB07FB68-25C7-44AC-9438-667E736AAE59}"/>
                </a:ext>
              </a:extLst>
            </p:cNvPr>
            <p:cNvGrpSpPr/>
            <p:nvPr/>
          </p:nvGrpSpPr>
          <p:grpSpPr>
            <a:xfrm>
              <a:off x="956310" y="1522844"/>
              <a:ext cx="7231380" cy="3812313"/>
              <a:chOff x="685800" y="1878477"/>
              <a:chExt cx="6385560" cy="3366406"/>
            </a:xfrm>
          </p:grpSpPr>
          <p:pic>
            <p:nvPicPr>
              <p:cNvPr id="11" name="Picture 10" descr="A screenshot of a computer screen&#10;&#10;Description automatically generated">
                <a:extLst>
                  <a:ext uri="{FF2B5EF4-FFF2-40B4-BE49-F238E27FC236}">
                    <a16:creationId xmlns:a16="http://schemas.microsoft.com/office/drawing/2014/main" id="{5668E57B-DE24-4FCA-980F-6A34052227C4}"/>
                  </a:ext>
                </a:extLst>
              </p:cNvPr>
              <p:cNvPicPr>
                <a:picLocks noChangeAspect="1"/>
              </p:cNvPicPr>
              <p:nvPr/>
            </p:nvPicPr>
            <p:blipFill rotWithShape="1">
              <a:blip r:embed="rId3">
                <a:extLst>
                  <a:ext uri="{28A0092B-C50C-407E-A947-70E740481C1C}">
                    <a14:useLocalDpi xmlns:a14="http://schemas.microsoft.com/office/drawing/2010/main" val="0"/>
                  </a:ext>
                </a:extLst>
              </a:blip>
              <a:srcRect l="26496" t="11140" r="65651" b="69153"/>
              <a:stretch/>
            </p:blipFill>
            <p:spPr>
              <a:xfrm>
                <a:off x="685800" y="2203508"/>
                <a:ext cx="1736392" cy="2450984"/>
              </a:xfrm>
              <a:prstGeom prst="rect">
                <a:avLst/>
              </a:prstGeom>
            </p:spPr>
          </p:pic>
          <p:sp>
            <p:nvSpPr>
              <p:cNvPr id="12" name="TextBox 11">
                <a:extLst>
                  <a:ext uri="{FF2B5EF4-FFF2-40B4-BE49-F238E27FC236}">
                    <a16:creationId xmlns:a16="http://schemas.microsoft.com/office/drawing/2014/main" id="{3C3CB36F-ED7C-4CFA-9333-2A8542AE5628}"/>
                  </a:ext>
                </a:extLst>
              </p:cNvPr>
              <p:cNvSpPr txBox="1"/>
              <p:nvPr/>
            </p:nvSpPr>
            <p:spPr>
              <a:xfrm>
                <a:off x="5034756" y="3275111"/>
                <a:ext cx="2036604" cy="307777"/>
              </a:xfrm>
              <a:prstGeom prst="rect">
                <a:avLst/>
              </a:prstGeom>
              <a:solidFill>
                <a:srgbClr val="707372">
                  <a:lumMod val="20000"/>
                  <a:lumOff val="80000"/>
                </a:srgbClr>
              </a:solid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R2{R2{R3{f}R2{l}}f}f</a:t>
                </a:r>
              </a:p>
            </p:txBody>
          </p:sp>
          <p:sp>
            <p:nvSpPr>
              <p:cNvPr id="13" name="TextBox 12">
                <a:extLst>
                  <a:ext uri="{FF2B5EF4-FFF2-40B4-BE49-F238E27FC236}">
                    <a16:creationId xmlns:a16="http://schemas.microsoft.com/office/drawing/2014/main" id="{431A4604-2E47-4348-8415-A1CB9546552D}"/>
                  </a:ext>
                </a:extLst>
              </p:cNvPr>
              <p:cNvSpPr txBox="1"/>
              <p:nvPr/>
            </p:nvSpPr>
            <p:spPr>
              <a:xfrm>
                <a:off x="701547" y="1878477"/>
                <a:ext cx="1720645" cy="276999"/>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Blocks (</a:t>
                </a:r>
                <a:r>
                  <a:rPr kumimoji="0" lang="en-US" sz="1200" b="0" i="0" u="none" strike="noStrike" kern="0" cap="none" spc="0" normalizeH="0" baseline="0" noProof="0" dirty="0" err="1">
                    <a:ln>
                      <a:noFill/>
                    </a:ln>
                    <a:solidFill>
                      <a:srgbClr val="000000"/>
                    </a:solidFill>
                    <a:effectLst/>
                    <a:uLnTx/>
                    <a:uFillTx/>
                  </a:rPr>
                  <a:t>Blockly</a:t>
                </a:r>
                <a:r>
                  <a:rPr kumimoji="0" lang="en-US" sz="1200" b="0" i="0" u="none" strike="noStrike" kern="0" cap="none" spc="0" normalizeH="0" baseline="0" noProof="0" dirty="0">
                    <a:ln>
                      <a:noFill/>
                    </a:ln>
                    <a:solidFill>
                      <a:srgbClr val="000000"/>
                    </a:solidFill>
                    <a:effectLst/>
                    <a:uLnTx/>
                    <a:uFillTx/>
                  </a:rPr>
                  <a:t>)</a:t>
                </a:r>
                <a:endParaRPr kumimoji="0" lang="en-US" sz="1600" b="0" i="0" u="none" strike="noStrike" kern="0" cap="none" spc="0" normalizeH="0" baseline="0" noProof="0" dirty="0">
                  <a:ln>
                    <a:noFill/>
                  </a:ln>
                  <a:solidFill>
                    <a:srgbClr val="000000"/>
                  </a:solidFill>
                  <a:effectLst/>
                  <a:uLnTx/>
                  <a:uFillTx/>
                </a:endParaRPr>
              </a:p>
            </p:txBody>
          </p:sp>
          <p:sp>
            <p:nvSpPr>
              <p:cNvPr id="14" name="TextBox 13">
                <a:extLst>
                  <a:ext uri="{FF2B5EF4-FFF2-40B4-BE49-F238E27FC236}">
                    <a16:creationId xmlns:a16="http://schemas.microsoft.com/office/drawing/2014/main" id="{44B2B44C-2439-4A84-AEF1-0E0D6EDCAED3}"/>
                  </a:ext>
                </a:extLst>
              </p:cNvPr>
              <p:cNvSpPr txBox="1"/>
              <p:nvPr/>
            </p:nvSpPr>
            <p:spPr>
              <a:xfrm>
                <a:off x="2860278" y="2521059"/>
                <a:ext cx="1736392" cy="1815882"/>
              </a:xfrm>
              <a:prstGeom prst="rect">
                <a:avLst/>
              </a:prstGeom>
              <a:solidFill>
                <a:srgbClr val="707372">
                  <a:lumMod val="20000"/>
                  <a:lumOff val="80000"/>
                </a:srgbClr>
              </a:solid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fly()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repeat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left()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    fly()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rPr>
                  <a:t>fly()</a:t>
                </a:r>
                <a:endParaRPr kumimoji="0" lang="en-US" sz="1800" b="0" i="0" u="none" strike="noStrike" kern="0" cap="none" spc="0" normalizeH="0" baseline="0" noProof="0" dirty="0">
                  <a:ln>
                    <a:noFill/>
                  </a:ln>
                  <a:solidFill>
                    <a:srgbClr val="000000"/>
                  </a:solidFill>
                  <a:effectLst/>
                  <a:uLnTx/>
                  <a:uFillTx/>
                </a:endParaRPr>
              </a:p>
            </p:txBody>
          </p:sp>
          <p:sp>
            <p:nvSpPr>
              <p:cNvPr id="15" name="TextBox 14">
                <a:extLst>
                  <a:ext uri="{FF2B5EF4-FFF2-40B4-BE49-F238E27FC236}">
                    <a16:creationId xmlns:a16="http://schemas.microsoft.com/office/drawing/2014/main" id="{881263D5-A288-401E-BA1C-BC3EBDFC23C8}"/>
                  </a:ext>
                </a:extLst>
              </p:cNvPr>
              <p:cNvSpPr txBox="1"/>
              <p:nvPr/>
            </p:nvSpPr>
            <p:spPr>
              <a:xfrm>
                <a:off x="2859229" y="1878477"/>
                <a:ext cx="1720645" cy="276999"/>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Text (Python-like)</a:t>
                </a:r>
                <a:endParaRPr kumimoji="0" lang="en-US" sz="1600" b="0" i="0" u="none" strike="noStrike" kern="0" cap="none" spc="0" normalizeH="0" baseline="0" noProof="0" dirty="0">
                  <a:ln>
                    <a:noFill/>
                  </a:ln>
                  <a:solidFill>
                    <a:srgbClr val="000000"/>
                  </a:solidFill>
                  <a:effectLst/>
                  <a:uLnTx/>
                  <a:uFillTx/>
                </a:endParaRPr>
              </a:p>
            </p:txBody>
          </p:sp>
          <p:sp>
            <p:nvSpPr>
              <p:cNvPr id="16" name="TextBox 15">
                <a:extLst>
                  <a:ext uri="{FF2B5EF4-FFF2-40B4-BE49-F238E27FC236}">
                    <a16:creationId xmlns:a16="http://schemas.microsoft.com/office/drawing/2014/main" id="{AA38F8D7-445D-42FD-8769-15E38800B4E4}"/>
                  </a:ext>
                </a:extLst>
              </p:cNvPr>
              <p:cNvSpPr txBox="1"/>
              <p:nvPr/>
            </p:nvSpPr>
            <p:spPr>
              <a:xfrm>
                <a:off x="5200609" y="1878477"/>
                <a:ext cx="1720645" cy="276999"/>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Text (Compact)</a:t>
                </a:r>
                <a:endParaRPr kumimoji="0" lang="en-US" sz="1600" b="0" i="0" u="none" strike="noStrike" kern="0" cap="none" spc="0" normalizeH="0" baseline="0" noProof="0" dirty="0">
                  <a:ln>
                    <a:noFill/>
                  </a:ln>
                  <a:solidFill>
                    <a:srgbClr val="000000"/>
                  </a:solidFill>
                  <a:effectLst/>
                  <a:uLnTx/>
                  <a:uFillTx/>
                </a:endParaRPr>
              </a:p>
            </p:txBody>
          </p:sp>
          <p:sp>
            <p:nvSpPr>
              <p:cNvPr id="17" name="TextBox 16">
                <a:extLst>
                  <a:ext uri="{FF2B5EF4-FFF2-40B4-BE49-F238E27FC236}">
                    <a16:creationId xmlns:a16="http://schemas.microsoft.com/office/drawing/2014/main" id="{92710D82-DCC4-4AE5-B975-77A08F871A00}"/>
                  </a:ext>
                </a:extLst>
              </p:cNvPr>
              <p:cNvSpPr txBox="1"/>
              <p:nvPr/>
            </p:nvSpPr>
            <p:spPr>
              <a:xfrm>
                <a:off x="709421" y="4783218"/>
                <a:ext cx="1720645" cy="461665"/>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Code editor for students</a:t>
                </a:r>
                <a:endParaRPr kumimoji="0" lang="en-US" sz="1600" b="0" i="0" u="none" strike="noStrike" kern="0" cap="none" spc="0" normalizeH="0" baseline="0" noProof="0" dirty="0">
                  <a:ln>
                    <a:noFill/>
                  </a:ln>
                  <a:solidFill>
                    <a:srgbClr val="000000"/>
                  </a:solidFill>
                  <a:effectLst/>
                  <a:uLnTx/>
                  <a:uFillTx/>
                </a:endParaRPr>
              </a:p>
            </p:txBody>
          </p:sp>
          <p:sp>
            <p:nvSpPr>
              <p:cNvPr id="18" name="TextBox 17">
                <a:extLst>
                  <a:ext uri="{FF2B5EF4-FFF2-40B4-BE49-F238E27FC236}">
                    <a16:creationId xmlns:a16="http://schemas.microsoft.com/office/drawing/2014/main" id="{3CCDE1E9-63B4-4B3A-9986-ADC87C0ACF70}"/>
                  </a:ext>
                </a:extLst>
              </p:cNvPr>
              <p:cNvSpPr txBox="1"/>
              <p:nvPr/>
            </p:nvSpPr>
            <p:spPr>
              <a:xfrm>
                <a:off x="2859228" y="4783218"/>
                <a:ext cx="1720645" cy="461665"/>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Sample solutions in task sources</a:t>
                </a:r>
                <a:endParaRPr kumimoji="0" lang="en-US" sz="1600" b="0" i="0" u="none" strike="noStrike" kern="0" cap="none" spc="0" normalizeH="0" baseline="0" noProof="0" dirty="0">
                  <a:ln>
                    <a:noFill/>
                  </a:ln>
                  <a:solidFill>
                    <a:srgbClr val="000000"/>
                  </a:solidFill>
                  <a:effectLst/>
                  <a:uLnTx/>
                  <a:uFillTx/>
                </a:endParaRPr>
              </a:p>
            </p:txBody>
          </p:sp>
          <p:sp>
            <p:nvSpPr>
              <p:cNvPr id="19" name="TextBox 18">
                <a:extLst>
                  <a:ext uri="{FF2B5EF4-FFF2-40B4-BE49-F238E27FC236}">
                    <a16:creationId xmlns:a16="http://schemas.microsoft.com/office/drawing/2014/main" id="{28DB0C1A-7E68-48D2-AB63-338BB76B4644}"/>
                  </a:ext>
                </a:extLst>
              </p:cNvPr>
              <p:cNvSpPr txBox="1"/>
              <p:nvPr/>
            </p:nvSpPr>
            <p:spPr>
              <a:xfrm>
                <a:off x="5200609" y="4781659"/>
                <a:ext cx="1720645" cy="461665"/>
              </a:xfrm>
              <a:prstGeom prst="rect">
                <a:avLst/>
              </a:prstGeom>
              <a:noFill/>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rPr>
                  <a:t>Logging, storing in database, analysis</a:t>
                </a:r>
                <a:endParaRPr kumimoji="0" lang="en-US" sz="1600" b="0" i="0" u="none" strike="noStrike" kern="0" cap="none" spc="0" normalizeH="0" baseline="0" noProof="0" dirty="0">
                  <a:ln>
                    <a:noFill/>
                  </a:ln>
                  <a:solidFill>
                    <a:srgbClr val="000000"/>
                  </a:solidFill>
                  <a:effectLst/>
                  <a:uLnTx/>
                  <a:uFillTx/>
                </a:endParaRPr>
              </a:p>
            </p:txBody>
          </p:sp>
        </p:grpSp>
        <p:cxnSp>
          <p:nvCxnSpPr>
            <p:cNvPr id="20" name="Straight Connector 19">
              <a:extLst>
                <a:ext uri="{FF2B5EF4-FFF2-40B4-BE49-F238E27FC236}">
                  <a16:creationId xmlns:a16="http://schemas.microsoft.com/office/drawing/2014/main" id="{78437D46-CAC3-4FEB-8DAD-75F2841C4F4A}"/>
                </a:ext>
              </a:extLst>
            </p:cNvPr>
            <p:cNvCxnSpPr/>
            <p:nvPr/>
          </p:nvCxnSpPr>
          <p:spPr>
            <a:xfrm>
              <a:off x="3139440" y="2079523"/>
              <a:ext cx="0" cy="2286000"/>
            </a:xfrm>
            <a:prstGeom prst="line">
              <a:avLst/>
            </a:prstGeom>
            <a:noFill/>
            <a:ln w="6350" cap="flat" cmpd="sng" algn="ctr">
              <a:solidFill>
                <a:srgbClr val="FFFFFF">
                  <a:lumMod val="85000"/>
                </a:srgbClr>
              </a:solidFill>
              <a:prstDash val="solid"/>
              <a:miter lim="800000"/>
            </a:ln>
            <a:effectLst/>
          </p:spPr>
        </p:cxnSp>
        <p:cxnSp>
          <p:nvCxnSpPr>
            <p:cNvPr id="21" name="Straight Connector 20">
              <a:extLst>
                <a:ext uri="{FF2B5EF4-FFF2-40B4-BE49-F238E27FC236}">
                  <a16:creationId xmlns:a16="http://schemas.microsoft.com/office/drawing/2014/main" id="{C0D4BDC0-F20F-43DE-9204-72236CA606CA}"/>
                </a:ext>
              </a:extLst>
            </p:cNvPr>
            <p:cNvCxnSpPr/>
            <p:nvPr/>
          </p:nvCxnSpPr>
          <p:spPr>
            <a:xfrm>
              <a:off x="5654040" y="2079523"/>
              <a:ext cx="0" cy="2286000"/>
            </a:xfrm>
            <a:prstGeom prst="line">
              <a:avLst/>
            </a:prstGeom>
            <a:noFill/>
            <a:ln w="6350" cap="flat" cmpd="sng" algn="ctr">
              <a:solidFill>
                <a:srgbClr val="FFFFFF">
                  <a:lumMod val="85000"/>
                </a:srgbClr>
              </a:solidFill>
              <a:prstDash val="solid"/>
              <a:miter lim="800000"/>
            </a:ln>
            <a:effectLst/>
          </p:spPr>
        </p:cxnSp>
        <p:sp>
          <p:nvSpPr>
            <p:cNvPr id="22" name="TextBox 21">
              <a:extLst>
                <a:ext uri="{FF2B5EF4-FFF2-40B4-BE49-F238E27FC236}">
                  <a16:creationId xmlns:a16="http://schemas.microsoft.com/office/drawing/2014/main" id="{29153836-4383-4CCA-BD59-E984A8805293}"/>
                </a:ext>
              </a:extLst>
            </p:cNvPr>
            <p:cNvSpPr txBox="1"/>
            <p:nvPr/>
          </p:nvSpPr>
          <p:spPr>
            <a:xfrm>
              <a:off x="168483" y="5838781"/>
              <a:ext cx="8807033" cy="400110"/>
            </a:xfrm>
            <a:prstGeom prst="rect">
              <a:avLst/>
            </a:prstGeom>
            <a:noFill/>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err="1">
                  <a:ln>
                    <a:noFill/>
                  </a:ln>
                  <a:solidFill>
                    <a:srgbClr val="000000"/>
                  </a:solidFill>
                  <a:effectLst/>
                  <a:uLnTx/>
                  <a:uFillTx/>
                </a:rPr>
                <a:t>Effenberger</a:t>
              </a:r>
              <a:r>
                <a:rPr kumimoji="0" lang="en-US" sz="1000" b="0" i="0" u="none" strike="noStrike" kern="0" cap="none" spc="0" normalizeH="0" baseline="0" noProof="0" dirty="0">
                  <a:ln>
                    <a:noFill/>
                  </a:ln>
                  <a:solidFill>
                    <a:srgbClr val="000000"/>
                  </a:solidFill>
                  <a:effectLst/>
                  <a:uLnTx/>
                  <a:uFillTx/>
                </a:rPr>
                <a:t>, T., &amp; </a:t>
              </a:r>
              <a:r>
                <a:rPr kumimoji="0" lang="en-US" sz="1000" b="0" i="0" u="none" strike="noStrike" kern="0" cap="none" spc="0" normalizeH="0" baseline="0" noProof="0" dirty="0" err="1">
                  <a:ln>
                    <a:noFill/>
                  </a:ln>
                  <a:solidFill>
                    <a:srgbClr val="000000"/>
                  </a:solidFill>
                  <a:effectLst/>
                  <a:uLnTx/>
                  <a:uFillTx/>
                </a:rPr>
                <a:t>Pelánek</a:t>
              </a:r>
              <a:r>
                <a:rPr kumimoji="0" lang="en-US" sz="1000" b="0" i="0" u="none" strike="noStrike" kern="0" cap="none" spc="0" normalizeH="0" baseline="0" noProof="0" dirty="0">
                  <a:ln>
                    <a:noFill/>
                  </a:ln>
                  <a:solidFill>
                    <a:srgbClr val="000000"/>
                  </a:solidFill>
                  <a:effectLst/>
                  <a:uLnTx/>
                  <a:uFillTx/>
                </a:rPr>
                <a:t>, R. (2018, June). Towards making block-based programming activities adaptive. In Proceedings of the Fifth Annual ACM Conference on Learning at Scale (pp. 1-4).</a:t>
              </a:r>
            </a:p>
          </p:txBody>
        </p:sp>
      </p:grpSp>
    </p:spTree>
    <p:extLst>
      <p:ext uri="{BB962C8B-B14F-4D97-AF65-F5344CB8AC3E}">
        <p14:creationId xmlns:p14="http://schemas.microsoft.com/office/powerpoint/2010/main" val="50541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B4358A-7FA3-4C70-964C-9166E3661DAA}"/>
              </a:ext>
            </a:extLst>
          </p:cNvPr>
          <p:cNvSpPr>
            <a:spLocks noGrp="1"/>
          </p:cNvSpPr>
          <p:nvPr>
            <p:ph type="title"/>
          </p:nvPr>
        </p:nvSpPr>
        <p:spPr/>
        <p:txBody>
          <a:bodyPr/>
          <a:lstStyle/>
          <a:p>
            <a:r>
              <a:rPr lang="en-US" dirty="0"/>
              <a:t>Experiment #1 Feature Extraction</a:t>
            </a:r>
          </a:p>
        </p:txBody>
      </p:sp>
      <p:graphicFrame>
        <p:nvGraphicFramePr>
          <p:cNvPr id="2" name="Content Placeholder 1">
            <a:extLst>
              <a:ext uri="{FF2B5EF4-FFF2-40B4-BE49-F238E27FC236}">
                <a16:creationId xmlns:a16="http://schemas.microsoft.com/office/drawing/2014/main" id="{2BC6DD5F-CDFA-456B-8FD6-EF95789916B0}"/>
              </a:ext>
            </a:extLst>
          </p:cNvPr>
          <p:cNvGraphicFramePr>
            <a:graphicFrameLocks noGrp="1"/>
          </p:cNvGraphicFramePr>
          <p:nvPr>
            <p:ph idx="1"/>
            <p:extLst>
              <p:ext uri="{D42A27DB-BD31-4B8C-83A1-F6EECF244321}">
                <p14:modId xmlns:p14="http://schemas.microsoft.com/office/powerpoint/2010/main" val="1728193575"/>
              </p:ext>
            </p:extLst>
          </p:nvPr>
        </p:nvGraphicFramePr>
        <p:xfrm>
          <a:off x="658736" y="1780157"/>
          <a:ext cx="10890412" cy="2760714"/>
        </p:xfrm>
        <a:graphic>
          <a:graphicData uri="http://schemas.openxmlformats.org/drawingml/2006/table">
            <a:tbl>
              <a:tblPr>
                <a:tableStyleId>{9D7B26C5-4107-4FEC-AEDC-1716B250A1EF}</a:tableStyleId>
              </a:tblPr>
              <a:tblGrid>
                <a:gridCol w="977345">
                  <a:extLst>
                    <a:ext uri="{9D8B030D-6E8A-4147-A177-3AD203B41FA5}">
                      <a16:colId xmlns:a16="http://schemas.microsoft.com/office/drawing/2014/main" val="3314645035"/>
                    </a:ext>
                  </a:extLst>
                </a:gridCol>
                <a:gridCol w="4939080">
                  <a:extLst>
                    <a:ext uri="{9D8B030D-6E8A-4147-A177-3AD203B41FA5}">
                      <a16:colId xmlns:a16="http://schemas.microsoft.com/office/drawing/2014/main" val="4098554780"/>
                    </a:ext>
                  </a:extLst>
                </a:gridCol>
                <a:gridCol w="4973987">
                  <a:extLst>
                    <a:ext uri="{9D8B030D-6E8A-4147-A177-3AD203B41FA5}">
                      <a16:colId xmlns:a16="http://schemas.microsoft.com/office/drawing/2014/main" val="80443836"/>
                    </a:ext>
                  </a:extLst>
                </a:gridCol>
              </a:tblGrid>
              <a:tr h="524086">
                <a:tc rowSpan="2">
                  <a:txBody>
                    <a:bodyPr/>
                    <a:lstStyle/>
                    <a:p>
                      <a:pPr algn="ctr" rtl="0" fontAlgn="t">
                        <a:spcBef>
                          <a:spcPts val="0"/>
                        </a:spcBef>
                        <a:spcAft>
                          <a:spcPts val="0"/>
                        </a:spcAft>
                      </a:pPr>
                      <a:br>
                        <a:rPr lang="en-US" sz="1800" dirty="0">
                          <a:effectLst/>
                        </a:rPr>
                      </a:br>
                      <a:r>
                        <a:rPr lang="en-US" sz="1800" b="0" u="none" strike="noStrike" dirty="0">
                          <a:solidFill>
                            <a:srgbClr val="000000"/>
                          </a:solidFill>
                          <a:effectLst/>
                        </a:rPr>
                        <a:t>Gram</a:t>
                      </a:r>
                      <a:endParaRPr lang="en-US" sz="1800" dirty="0">
                        <a:effectLst/>
                      </a:endParaRPr>
                    </a:p>
                  </a:txBody>
                  <a:tcPr marL="63500" marR="63500" marT="63500" marB="63500"/>
                </a:tc>
                <a:tc gridSpan="2">
                  <a:txBody>
                    <a:bodyPr/>
                    <a:lstStyle/>
                    <a:p>
                      <a:pPr algn="ctr" rtl="0" fontAlgn="t">
                        <a:spcBef>
                          <a:spcPts val="0"/>
                        </a:spcBef>
                        <a:spcAft>
                          <a:spcPts val="0"/>
                        </a:spcAft>
                      </a:pPr>
                      <a:r>
                        <a:rPr lang="en-US" sz="1800" b="0" u="none" strike="noStrike" dirty="0">
                          <a:solidFill>
                            <a:srgbClr val="000000"/>
                          </a:solidFill>
                          <a:effectLst/>
                        </a:rPr>
                        <a:t>Encoding</a:t>
                      </a:r>
                      <a:endParaRPr lang="en-US" sz="1800" dirty="0">
                        <a:effectLst/>
                      </a:endParaRPr>
                    </a:p>
                  </a:txBody>
                  <a:tcPr marL="63500" marR="63500" marT="63500" marB="63500"/>
                </a:tc>
                <a:tc hMerge="1">
                  <a:txBody>
                    <a:bodyPr/>
                    <a:lstStyle/>
                    <a:p>
                      <a:endParaRPr lang="en-US"/>
                    </a:p>
                  </a:txBody>
                  <a:tcPr/>
                </a:tc>
                <a:extLst>
                  <a:ext uri="{0D108BD9-81ED-4DB2-BD59-A6C34878D82A}">
                    <a16:rowId xmlns:a16="http://schemas.microsoft.com/office/drawing/2014/main" val="3075199297"/>
                  </a:ext>
                </a:extLst>
              </a:tr>
              <a:tr h="664370">
                <a:tc vMerge="1">
                  <a:txBody>
                    <a:bodyPr/>
                    <a:lstStyle/>
                    <a:p>
                      <a:endParaRPr lang="en-US"/>
                    </a:p>
                  </a:txBody>
                  <a:tcPr/>
                </a:tc>
                <a:tc>
                  <a:txBody>
                    <a:bodyPr/>
                    <a:lstStyle/>
                    <a:p>
                      <a:pPr algn="ctr" rtl="0" fontAlgn="t">
                        <a:spcBef>
                          <a:spcPts val="0"/>
                        </a:spcBef>
                        <a:spcAft>
                          <a:spcPts val="0"/>
                        </a:spcAft>
                      </a:pPr>
                      <a:r>
                        <a:rPr lang="en-US" sz="1800" b="0" u="none" strike="noStrike">
                          <a:solidFill>
                            <a:srgbClr val="000000"/>
                          </a:solidFill>
                          <a:effectLst/>
                        </a:rPr>
                        <a:t>Character</a:t>
                      </a:r>
                      <a:endParaRPr lang="en-US" sz="1800">
                        <a:effectLst/>
                      </a:endParaRPr>
                    </a:p>
                  </a:txBody>
                  <a:tcPr marL="63500" marR="63500" marT="63500" marB="63500"/>
                </a:tc>
                <a:tc>
                  <a:txBody>
                    <a:bodyPr/>
                    <a:lstStyle/>
                    <a:p>
                      <a:pPr algn="ctr" rtl="0" fontAlgn="t">
                        <a:spcBef>
                          <a:spcPts val="0"/>
                        </a:spcBef>
                        <a:spcAft>
                          <a:spcPts val="0"/>
                        </a:spcAft>
                      </a:pPr>
                      <a:r>
                        <a:rPr lang="en-US" sz="1800" b="0" u="none" strike="noStrike">
                          <a:solidFill>
                            <a:srgbClr val="000000"/>
                          </a:solidFill>
                          <a:effectLst/>
                        </a:rPr>
                        <a:t>Semantic</a:t>
                      </a:r>
                      <a:endParaRPr lang="en-US" sz="1800">
                        <a:effectLst/>
                      </a:endParaRPr>
                    </a:p>
                  </a:txBody>
                  <a:tcPr marL="63500" marR="63500" marT="63500" marB="63500"/>
                </a:tc>
                <a:extLst>
                  <a:ext uri="{0D108BD9-81ED-4DB2-BD59-A6C34878D82A}">
                    <a16:rowId xmlns:a16="http://schemas.microsoft.com/office/drawing/2014/main" val="2721387184"/>
                  </a:ext>
                </a:extLst>
              </a:tr>
              <a:tr h="524086">
                <a:tc>
                  <a:txBody>
                    <a:bodyPr/>
                    <a:lstStyle/>
                    <a:p>
                      <a:pPr rtl="0" fontAlgn="t">
                        <a:spcBef>
                          <a:spcPts val="0"/>
                        </a:spcBef>
                        <a:spcAft>
                          <a:spcPts val="0"/>
                        </a:spcAft>
                      </a:pPr>
                      <a:r>
                        <a:rPr lang="en-US" sz="1800" b="0" u="none" strike="noStrike">
                          <a:solidFill>
                            <a:srgbClr val="000000"/>
                          </a:solidFill>
                          <a:effectLst/>
                        </a:rPr>
                        <a:t>Uni</a:t>
                      </a:r>
                      <a:endParaRPr lang="en-US" sz="1800">
                        <a:effectLst/>
                      </a:endParaRPr>
                    </a:p>
                  </a:txBody>
                  <a:tcPr marL="63500" marR="63500" marT="63500" marB="63500"/>
                </a:tc>
                <a:tc>
                  <a:txBody>
                    <a:bodyPr/>
                    <a:lstStyle/>
                    <a:p>
                      <a:pPr rtl="0" fontAlgn="t">
                        <a:spcBef>
                          <a:spcPts val="0"/>
                        </a:spcBef>
                        <a:spcAft>
                          <a:spcPts val="0"/>
                        </a:spcAft>
                      </a:pPr>
                      <a:r>
                        <a:rPr lang="en-US" sz="1800" b="1" u="sng" dirty="0">
                          <a:solidFill>
                            <a:srgbClr val="000000"/>
                          </a:solidFill>
                          <a:effectLst/>
                        </a:rPr>
                        <a:t>R</a:t>
                      </a:r>
                      <a:r>
                        <a:rPr lang="en-US" sz="1800" b="0" u="none" strike="noStrike" dirty="0">
                          <a:solidFill>
                            <a:srgbClr val="000000"/>
                          </a:solidFill>
                          <a:effectLst/>
                        </a:rPr>
                        <a:t>2{} | R2{f} | …</a:t>
                      </a:r>
                      <a:endParaRPr lang="en-US" sz="1800" dirty="0">
                        <a:effectLst/>
                      </a:endParaRPr>
                    </a:p>
                  </a:txBody>
                  <a:tcPr marL="63500" marR="63500" marT="63500" marB="63500"/>
                </a:tc>
                <a:tc>
                  <a:txBody>
                    <a:bodyPr/>
                    <a:lstStyle/>
                    <a:p>
                      <a:pPr rtl="0" fontAlgn="t">
                        <a:spcBef>
                          <a:spcPts val="0"/>
                        </a:spcBef>
                        <a:spcAft>
                          <a:spcPts val="0"/>
                        </a:spcAft>
                      </a:pPr>
                      <a:r>
                        <a:rPr lang="en-US" sz="1800" b="1" u="sng">
                          <a:solidFill>
                            <a:srgbClr val="000000"/>
                          </a:solidFill>
                          <a:effectLst/>
                        </a:rPr>
                        <a:t>R2</a:t>
                      </a:r>
                      <a:r>
                        <a:rPr lang="en-US" sz="1800" b="0" u="none" strike="noStrike">
                          <a:solidFill>
                            <a:srgbClr val="000000"/>
                          </a:solidFill>
                          <a:effectLst/>
                        </a:rPr>
                        <a:t>{} | R2{f} | …</a:t>
                      </a:r>
                      <a:endParaRPr lang="en-US" sz="1800">
                        <a:effectLst/>
                      </a:endParaRPr>
                    </a:p>
                  </a:txBody>
                  <a:tcPr marL="63500" marR="63500" marT="63500" marB="63500"/>
                </a:tc>
                <a:extLst>
                  <a:ext uri="{0D108BD9-81ED-4DB2-BD59-A6C34878D82A}">
                    <a16:rowId xmlns:a16="http://schemas.microsoft.com/office/drawing/2014/main" val="2422443232"/>
                  </a:ext>
                </a:extLst>
              </a:tr>
              <a:tr h="524086">
                <a:tc>
                  <a:txBody>
                    <a:bodyPr/>
                    <a:lstStyle/>
                    <a:p>
                      <a:pPr rtl="0" fontAlgn="t">
                        <a:spcBef>
                          <a:spcPts val="0"/>
                        </a:spcBef>
                        <a:spcAft>
                          <a:spcPts val="0"/>
                        </a:spcAft>
                      </a:pPr>
                      <a:r>
                        <a:rPr lang="en-US" sz="1800" b="0" u="none" strike="noStrike">
                          <a:solidFill>
                            <a:srgbClr val="000000"/>
                          </a:solidFill>
                          <a:effectLst/>
                        </a:rPr>
                        <a:t>Bi</a:t>
                      </a:r>
                      <a:endParaRPr lang="en-US" sz="1800">
                        <a:effectLst/>
                      </a:endParaRPr>
                    </a:p>
                  </a:txBody>
                  <a:tcPr marL="63500" marR="63500" marT="63500" marB="63500"/>
                </a:tc>
                <a:tc>
                  <a:txBody>
                    <a:bodyPr/>
                    <a:lstStyle/>
                    <a:p>
                      <a:pPr rtl="0" fontAlgn="t">
                        <a:spcBef>
                          <a:spcPts val="0"/>
                        </a:spcBef>
                        <a:spcAft>
                          <a:spcPts val="0"/>
                        </a:spcAft>
                      </a:pPr>
                      <a:r>
                        <a:rPr lang="en-US" sz="1800" b="1" u="sng">
                          <a:solidFill>
                            <a:srgbClr val="000000"/>
                          </a:solidFill>
                          <a:effectLst/>
                        </a:rPr>
                        <a:t>R2</a:t>
                      </a:r>
                      <a:r>
                        <a:rPr lang="en-US" sz="1800" b="0" u="none" strike="noStrike">
                          <a:solidFill>
                            <a:srgbClr val="000000"/>
                          </a:solidFill>
                          <a:effectLst/>
                        </a:rPr>
                        <a:t>{} | R2{f} | …</a:t>
                      </a:r>
                      <a:endParaRPr lang="en-US" sz="1800">
                        <a:effectLst/>
                      </a:endParaRPr>
                    </a:p>
                  </a:txBody>
                  <a:tcPr marL="63500" marR="63500" marT="63500" marB="63500"/>
                </a:tc>
                <a:tc>
                  <a:txBody>
                    <a:bodyPr/>
                    <a:lstStyle/>
                    <a:p>
                      <a:pPr rtl="0" fontAlgn="t">
                        <a:spcBef>
                          <a:spcPts val="0"/>
                        </a:spcBef>
                        <a:spcAft>
                          <a:spcPts val="0"/>
                        </a:spcAft>
                      </a:pPr>
                      <a:r>
                        <a:rPr lang="en-US" sz="1800" b="1" u="sng">
                          <a:solidFill>
                            <a:srgbClr val="000000"/>
                          </a:solidFill>
                          <a:effectLst/>
                        </a:rPr>
                        <a:t>R2{}</a:t>
                      </a:r>
                      <a:r>
                        <a:rPr lang="en-US" sz="1800" b="0" u="none" strike="noStrike">
                          <a:solidFill>
                            <a:srgbClr val="000000"/>
                          </a:solidFill>
                          <a:effectLst/>
                        </a:rPr>
                        <a:t> | R2{f} | …</a:t>
                      </a:r>
                      <a:endParaRPr lang="en-US" sz="1800">
                        <a:effectLst/>
                      </a:endParaRPr>
                    </a:p>
                  </a:txBody>
                  <a:tcPr marL="63500" marR="63500" marT="63500" marB="63500"/>
                </a:tc>
                <a:extLst>
                  <a:ext uri="{0D108BD9-81ED-4DB2-BD59-A6C34878D82A}">
                    <a16:rowId xmlns:a16="http://schemas.microsoft.com/office/drawing/2014/main" val="3424254842"/>
                  </a:ext>
                </a:extLst>
              </a:tr>
              <a:tr h="524086">
                <a:tc>
                  <a:txBody>
                    <a:bodyPr/>
                    <a:lstStyle/>
                    <a:p>
                      <a:pPr rtl="0" fontAlgn="t">
                        <a:spcBef>
                          <a:spcPts val="0"/>
                        </a:spcBef>
                        <a:spcAft>
                          <a:spcPts val="0"/>
                        </a:spcAft>
                      </a:pPr>
                      <a:r>
                        <a:rPr lang="en-US" sz="1800" b="0" u="none" strike="noStrike">
                          <a:solidFill>
                            <a:srgbClr val="000000"/>
                          </a:solidFill>
                          <a:effectLst/>
                        </a:rPr>
                        <a:t>Tri</a:t>
                      </a:r>
                      <a:endParaRPr lang="en-US" sz="1800">
                        <a:effectLst/>
                      </a:endParaRPr>
                    </a:p>
                  </a:txBody>
                  <a:tcPr marL="63500" marR="63500" marT="63500" marB="63500"/>
                </a:tc>
                <a:tc>
                  <a:txBody>
                    <a:bodyPr/>
                    <a:lstStyle/>
                    <a:p>
                      <a:pPr rtl="0" fontAlgn="t">
                        <a:spcBef>
                          <a:spcPts val="0"/>
                        </a:spcBef>
                        <a:spcAft>
                          <a:spcPts val="0"/>
                        </a:spcAft>
                      </a:pPr>
                      <a:r>
                        <a:rPr lang="en-US" sz="1800" b="1" u="sng">
                          <a:solidFill>
                            <a:srgbClr val="000000"/>
                          </a:solidFill>
                          <a:effectLst/>
                        </a:rPr>
                        <a:t>R2{</a:t>
                      </a:r>
                      <a:r>
                        <a:rPr lang="en-US" sz="1800" b="0" u="none" strike="noStrike">
                          <a:solidFill>
                            <a:srgbClr val="000000"/>
                          </a:solidFill>
                          <a:effectLst/>
                        </a:rPr>
                        <a:t>} | R2{f} | …</a:t>
                      </a:r>
                      <a:endParaRPr lang="en-US" sz="1800">
                        <a:effectLst/>
                      </a:endParaRPr>
                    </a:p>
                  </a:txBody>
                  <a:tcPr marL="63500" marR="63500" marT="63500" marB="63500"/>
                </a:tc>
                <a:tc>
                  <a:txBody>
                    <a:bodyPr/>
                    <a:lstStyle/>
                    <a:p>
                      <a:pPr rtl="0" fontAlgn="t">
                        <a:spcBef>
                          <a:spcPts val="0"/>
                        </a:spcBef>
                        <a:spcAft>
                          <a:spcPts val="0"/>
                        </a:spcAft>
                      </a:pPr>
                      <a:r>
                        <a:rPr lang="en-US" sz="1800" b="1" u="sng" dirty="0">
                          <a:solidFill>
                            <a:srgbClr val="000000"/>
                          </a:solidFill>
                          <a:effectLst/>
                        </a:rPr>
                        <a:t>R2{}</a:t>
                      </a:r>
                      <a:r>
                        <a:rPr lang="en-US" sz="1800" b="0" u="none" strike="noStrike" dirty="0">
                          <a:solidFill>
                            <a:srgbClr val="000000"/>
                          </a:solidFill>
                          <a:effectLst/>
                        </a:rPr>
                        <a:t> | </a:t>
                      </a:r>
                      <a:r>
                        <a:rPr lang="en-US" sz="1800" b="1" u="sng" dirty="0">
                          <a:solidFill>
                            <a:srgbClr val="000000"/>
                          </a:solidFill>
                          <a:effectLst/>
                        </a:rPr>
                        <a:t>R2</a:t>
                      </a:r>
                      <a:r>
                        <a:rPr lang="en-US" sz="1800" b="0" u="none" strike="noStrike" dirty="0">
                          <a:solidFill>
                            <a:srgbClr val="000000"/>
                          </a:solidFill>
                          <a:effectLst/>
                        </a:rPr>
                        <a:t>{f} | …</a:t>
                      </a:r>
                      <a:endParaRPr lang="en-US" sz="1800" dirty="0">
                        <a:effectLst/>
                      </a:endParaRPr>
                    </a:p>
                  </a:txBody>
                  <a:tcPr marL="63500" marR="63500" marT="63500" marB="63500"/>
                </a:tc>
                <a:extLst>
                  <a:ext uri="{0D108BD9-81ED-4DB2-BD59-A6C34878D82A}">
                    <a16:rowId xmlns:a16="http://schemas.microsoft.com/office/drawing/2014/main" val="2070778761"/>
                  </a:ext>
                </a:extLst>
              </a:tr>
            </a:tbl>
          </a:graphicData>
        </a:graphic>
      </p:graphicFrame>
      <p:sp>
        <p:nvSpPr>
          <p:cNvPr id="6" name="Slide Number Placeholder 5">
            <a:extLst>
              <a:ext uri="{FF2B5EF4-FFF2-40B4-BE49-F238E27FC236}">
                <a16:creationId xmlns:a16="http://schemas.microsoft.com/office/drawing/2014/main" id="{C8AB377B-5AA7-4D49-B3E8-DDDB618DEC30}"/>
              </a:ext>
            </a:extLst>
          </p:cNvPr>
          <p:cNvSpPr>
            <a:spLocks noGrp="1"/>
          </p:cNvSpPr>
          <p:nvPr>
            <p:ph type="sldNum" sz="quarter" idx="12"/>
          </p:nvPr>
        </p:nvSpPr>
        <p:spPr/>
        <p:txBody>
          <a:bodyPr/>
          <a:lstStyle/>
          <a:p>
            <a:fld id="{EBBA2BBE-D6E6-4BE2-A029-E4C4FCB9ADED}" type="slidenum">
              <a:rPr lang="en-US" smtClean="0"/>
              <a:t>9</a:t>
            </a:fld>
            <a:endParaRPr lang="en-US"/>
          </a:p>
        </p:txBody>
      </p:sp>
      <p:sp>
        <p:nvSpPr>
          <p:cNvPr id="9" name="Footer Placeholder 3">
            <a:extLst>
              <a:ext uri="{FF2B5EF4-FFF2-40B4-BE49-F238E27FC236}">
                <a16:creationId xmlns:a16="http://schemas.microsoft.com/office/drawing/2014/main" id="{26C9AE5A-ADF5-40AD-8175-F27B134A34D8}"/>
              </a:ext>
            </a:extLst>
          </p:cNvPr>
          <p:cNvSpPr>
            <a:spLocks noGrp="1"/>
          </p:cNvSpPr>
          <p:nvPr>
            <p:ph type="ftr" sz="quarter" idx="11"/>
          </p:nvPr>
        </p:nvSpPr>
        <p:spPr>
          <a:xfrm>
            <a:off x="4571999" y="6400804"/>
            <a:ext cx="5759116" cy="365125"/>
          </a:xfrm>
        </p:spPr>
        <p:txBody>
          <a:bodyPr anchor="ctr">
            <a:normAutofit lnSpcReduction="10000"/>
          </a:bodyPr>
          <a:lstStyle/>
          <a:p>
            <a:pPr>
              <a:spcAft>
                <a:spcPts val="600"/>
              </a:spcAft>
            </a:pPr>
            <a:r>
              <a:rPr lang="en-US" dirty="0" err="1"/>
              <a:t>CSEd</a:t>
            </a:r>
            <a:r>
              <a:rPr lang="en-US" dirty="0"/>
              <a:t> General Meeting</a:t>
            </a:r>
          </a:p>
          <a:p>
            <a:pPr>
              <a:spcAft>
                <a:spcPts val="600"/>
              </a:spcAft>
            </a:pPr>
            <a:r>
              <a:rPr lang="en-US" dirty="0"/>
              <a:t>Fall 2020 Term</a:t>
            </a:r>
          </a:p>
        </p:txBody>
      </p:sp>
      <p:sp>
        <p:nvSpPr>
          <p:cNvPr id="3" name="Rectangle 1">
            <a:extLst>
              <a:ext uri="{FF2B5EF4-FFF2-40B4-BE49-F238E27FC236}">
                <a16:creationId xmlns:a16="http://schemas.microsoft.com/office/drawing/2014/main" id="{53EE5A94-EAA3-4A5A-B6B9-809114DEBE11}"/>
              </a:ext>
            </a:extLst>
          </p:cNvPr>
          <p:cNvSpPr>
            <a:spLocks noChangeArrowheads="1"/>
          </p:cNvSpPr>
          <p:nvPr/>
        </p:nvSpPr>
        <p:spPr bwMode="auto">
          <a:xfrm>
            <a:off x="618638" y="4562896"/>
            <a:ext cx="108904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j-lt"/>
                <a:cs typeface="Arial" panose="020B0604020202020204" pitchFamily="34" charset="0"/>
              </a:rPr>
              <a:t>Note. While semantic encoding characterizes meaningful units of information (i.e., R2, as in repeat two times loop statement), character encoding captures the textual character (i.e., R or the first character in the string segment). An increasing amount of combinations of either characters or semantic information can be encoded, ranging from one, two, or three sequences of characters (i.e., [ R, 2, { ]) or meaningful units (i.e., [ R2, {}, R2]). A 3-gram sequence would then be represented as either “R_2_{“ for characters or “R2_{}_R2” for semantic units and weighed on the basis of its frequency of occurrence on a continuous scale ranging from 0, 1, …, ∞, where each edit in the windowed segment is separated by “|”.</a:t>
            </a:r>
            <a:endParaRPr kumimoji="0" lang="en-US" altLang="en-US" sz="14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mj-lt"/>
              </a:rPr>
            </a:br>
            <a:endParaRPr kumimoji="0" lang="en-US" altLang="en-US" sz="1400" b="0" i="0" u="none" strike="noStrike" cap="none" normalizeH="0" baseline="0" dirty="0">
              <a:ln>
                <a:noFill/>
              </a:ln>
              <a:solidFill>
                <a:schemeClr val="tx1"/>
              </a:solidFill>
              <a:effectLst/>
              <a:latin typeface="+mj-lt"/>
            </a:endParaRPr>
          </a:p>
        </p:txBody>
      </p:sp>
      <p:sp>
        <p:nvSpPr>
          <p:cNvPr id="10" name="TextBox 9">
            <a:extLst>
              <a:ext uri="{FF2B5EF4-FFF2-40B4-BE49-F238E27FC236}">
                <a16:creationId xmlns:a16="http://schemas.microsoft.com/office/drawing/2014/main" id="{7B094CAC-EC96-4024-BC19-ED8010700D22}"/>
              </a:ext>
            </a:extLst>
          </p:cNvPr>
          <p:cNvSpPr txBox="1"/>
          <p:nvPr/>
        </p:nvSpPr>
        <p:spPr>
          <a:xfrm>
            <a:off x="502921" y="1291047"/>
            <a:ext cx="1118615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Table 1. Encoding approaches used for parsing and level of granularity for each edit in a windowed segment</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60703908"/>
      </p:ext>
    </p:extLst>
  </p:cSld>
  <p:clrMapOvr>
    <a:masterClrMapping/>
  </p:clrMapOvr>
</p:sld>
</file>

<file path=ppt/theme/theme1.xml><?xml version="1.0" encoding="utf-8"?>
<a:theme xmlns:a="http://schemas.openxmlformats.org/drawingml/2006/main" name="Dal Black Gol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30CE7B89-6C76-964D-A711-1580BD1C3BCA}"/>
    </a:ext>
  </a:extLst>
</a:theme>
</file>

<file path=ppt/theme/theme2.xml><?xml version="1.0" encoding="utf-8"?>
<a:theme xmlns:a="http://schemas.openxmlformats.org/drawingml/2006/main" name="Dal Gol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18637F6E-1AFF-EC43-9DB8-7AE0C4847EB3}"/>
    </a:ext>
  </a:extLst>
</a:theme>
</file>

<file path=ppt/theme/theme3.xml><?xml version="1.0" encoding="utf-8"?>
<a:theme xmlns:a="http://schemas.openxmlformats.org/drawingml/2006/main" name="Dal Purple">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C4434F62-2810-BE4A-BD4F-5021E7F40794}"/>
    </a:ext>
  </a:extLst>
</a:theme>
</file>

<file path=ppt/theme/theme4.xml><?xml version="1.0" encoding="utf-8"?>
<a:theme xmlns:a="http://schemas.openxmlformats.org/drawingml/2006/main" name="Dal Blue">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74F3E690-EB25-174D-97CF-57F7F72A40E7}"/>
    </a:ext>
  </a:extLst>
</a:theme>
</file>

<file path=ppt/theme/theme5.xml><?xml version="1.0" encoding="utf-8"?>
<a:theme xmlns:a="http://schemas.openxmlformats.org/drawingml/2006/main" name="Dal Re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59B999BA-2CE4-DF42-B2A9-826821B20BE2}"/>
    </a:ext>
  </a:extLst>
</a:theme>
</file>

<file path=ppt/theme/theme6.xml><?xml version="1.0" encoding="utf-8"?>
<a:theme xmlns:a="http://schemas.openxmlformats.org/drawingml/2006/main" name="Dal Green">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99596CEE-34B1-4546-A1C7-AFA8AC9D74E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BE8702A6576644ABA37097A1290309" ma:contentTypeVersion="5" ma:contentTypeDescription="Create a new document." ma:contentTypeScope="" ma:versionID="c56583ea7a36565c29bf7e7b070fce8c">
  <xsd:schema xmlns:xsd="http://www.w3.org/2001/XMLSchema" xmlns:xs="http://www.w3.org/2001/XMLSchema" xmlns:p="http://schemas.microsoft.com/office/2006/metadata/properties" xmlns:ns2="6a6a9153-db81-41aa-b483-54a7d12e9aff" xmlns:ns3="670f86c8-77aa-47ae-97ec-6a9858dc117e" targetNamespace="http://schemas.microsoft.com/office/2006/metadata/properties" ma:root="true" ma:fieldsID="6390eff171b5bbfed1d86c2df6ccbc20" ns2:_="" ns3:_="">
    <xsd:import namespace="6a6a9153-db81-41aa-b483-54a7d12e9aff"/>
    <xsd:import namespace="670f86c8-77aa-47ae-97ec-6a9858dc117e"/>
    <xsd:element name="properties">
      <xsd:complexType>
        <xsd:sequence>
          <xsd:element name="documentManagement">
            <xsd:complexType>
              <xsd:all>
                <xsd:element ref="ns2:Category" minOccurs="0"/>
                <xsd:element ref="ns3:SharedWithUsers" minOccurs="0"/>
                <xsd:element ref="ns3:SharedWithDetails"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6a9153-db81-41aa-b483-54a7d12e9aff" elementFormDefault="qualified">
    <xsd:import namespace="http://schemas.microsoft.com/office/2006/documentManagement/types"/>
    <xsd:import namespace="http://schemas.microsoft.com/office/infopath/2007/PartnerControls"/>
    <xsd:element name="Category" ma:index="8" nillable="true" ma:displayName="Category" ma:default="Downloads" ma:format="Dropdown" ma:internalName="Category">
      <xsd:simpleType>
        <xsd:restriction base="dms:Choice">
          <xsd:enumeration value="Downloads"/>
          <xsd:enumeration value="Project planning"/>
          <xsd:enumeration value="Guidelines"/>
          <xsd:enumeration value="Event planning"/>
          <xsd:enumeration value="Media relations"/>
          <xsd:enumeration value="Crisis communications"/>
        </xsd:restriction>
      </xsd:simpleType>
    </xsd:element>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0f86c8-77aa-47ae-97ec-6a9858dc117e"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6a6a9153-db81-41aa-b483-54a7d12e9aff">Downloads</Category>
  </documentManagement>
</p:properties>
</file>

<file path=customXml/itemProps1.xml><?xml version="1.0" encoding="utf-8"?>
<ds:datastoreItem xmlns:ds="http://schemas.openxmlformats.org/officeDocument/2006/customXml" ds:itemID="{D8C40907-33FB-4121-8675-1A1AF0EB0636}">
  <ds:schemaRefs>
    <ds:schemaRef ds:uri="http://schemas.microsoft.com/sharepoint/v3/contenttype/forms"/>
  </ds:schemaRefs>
</ds:datastoreItem>
</file>

<file path=customXml/itemProps2.xml><?xml version="1.0" encoding="utf-8"?>
<ds:datastoreItem xmlns:ds="http://schemas.openxmlformats.org/officeDocument/2006/customXml" ds:itemID="{E92FAF73-E730-4620-AB94-E42925A983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6a9153-db81-41aa-b483-54a7d12e9aff"/>
    <ds:schemaRef ds:uri="670f86c8-77aa-47ae-97ec-6a9858dc1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FC07E5-BAE3-4A83-95D6-D4E182E58D3F}">
  <ds:schemaRefs>
    <ds:schemaRef ds:uri="http://schemas.microsoft.com/office/2006/metadata/properties"/>
    <ds:schemaRef ds:uri="http://schemas.microsoft.com/office/infopath/2007/PartnerControls"/>
    <ds:schemaRef ds:uri="6a6a9153-db81-41aa-b483-54a7d12e9aff"/>
  </ds:schemaRefs>
</ds:datastoreItem>
</file>

<file path=docProps/app.xml><?xml version="1.0" encoding="utf-8"?>
<Properties xmlns="http://schemas.openxmlformats.org/officeDocument/2006/extended-properties" xmlns:vt="http://schemas.openxmlformats.org/officeDocument/2006/docPropsVTypes">
  <TotalTime>18004</TotalTime>
  <Words>3521</Words>
  <Application>Microsoft Office PowerPoint</Application>
  <PresentationFormat>Widescreen</PresentationFormat>
  <Paragraphs>348</Paragraphs>
  <Slides>21</Slides>
  <Notes>20</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21</vt:i4>
      </vt:variant>
    </vt:vector>
  </HeadingPairs>
  <TitlesOfParts>
    <vt:vector size="31" baseType="lpstr">
      <vt:lpstr>Arial</vt:lpstr>
      <vt:lpstr>Calibri</vt:lpstr>
      <vt:lpstr>Courier New</vt:lpstr>
      <vt:lpstr>Segoe UI</vt:lpstr>
      <vt:lpstr>Dal Black Gold</vt:lpstr>
      <vt:lpstr>Dal Gold</vt:lpstr>
      <vt:lpstr>Dal Purple</vt:lpstr>
      <vt:lpstr>Dal Blue</vt:lpstr>
      <vt:lpstr>Dal Red</vt:lpstr>
      <vt:lpstr>Dal Green</vt:lpstr>
      <vt:lpstr>Early Prediction of Student Programming Processes </vt:lpstr>
      <vt:lpstr>Introduction</vt:lpstr>
      <vt:lpstr>Outline</vt:lpstr>
      <vt:lpstr>Research Background</vt:lpstr>
      <vt:lpstr>Research Goals and Questions</vt:lpstr>
      <vt:lpstr>Dataset</vt:lpstr>
      <vt:lpstr>Computer-Based Learning Environment</vt:lpstr>
      <vt:lpstr>Method</vt:lpstr>
      <vt:lpstr>Experiment #1 Feature Extraction</vt:lpstr>
      <vt:lpstr>Experiment #1 Results</vt:lpstr>
      <vt:lpstr>Experiment #1 Results</vt:lpstr>
      <vt:lpstr>Experiment #1 Results</vt:lpstr>
      <vt:lpstr>Experiment #2 Segmentation Window</vt:lpstr>
      <vt:lpstr>Experiment #2 Results</vt:lpstr>
      <vt:lpstr>Experiment #2 Results</vt:lpstr>
      <vt:lpstr>Experiment #2 Results</vt:lpstr>
      <vt:lpstr>Experiment #2 Results</vt:lpstr>
      <vt:lpstr>Experiment #3 Model Evaluation</vt:lpstr>
      <vt:lpstr>Experiment #3 Results</vt:lpstr>
      <vt:lpstr>Discussion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1105 Intro to Computer Programming</dc:title>
  <dc:creator>Eric Poitras</dc:creator>
  <cp:lastModifiedBy>PUNARVA VYAS</cp:lastModifiedBy>
  <cp:revision>64</cp:revision>
  <dcterms:created xsi:type="dcterms:W3CDTF">2020-11-04T15:14:53Z</dcterms:created>
  <dcterms:modified xsi:type="dcterms:W3CDTF">2020-12-08T16:13:27Z</dcterms:modified>
</cp:coreProperties>
</file>