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28"/>
  </p:notesMasterIdLst>
  <p:sldIdLst>
    <p:sldId id="256" r:id="rId2"/>
    <p:sldId id="257" r:id="rId3"/>
    <p:sldId id="271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  <p:sldId id="278" r:id="rId14"/>
    <p:sldId id="270" r:id="rId15"/>
    <p:sldId id="269" r:id="rId16"/>
    <p:sldId id="268" r:id="rId17"/>
    <p:sldId id="267" r:id="rId18"/>
    <p:sldId id="273" r:id="rId19"/>
    <p:sldId id="274" r:id="rId20"/>
    <p:sldId id="279" r:id="rId21"/>
    <p:sldId id="280" r:id="rId22"/>
    <p:sldId id="272" r:id="rId23"/>
    <p:sldId id="277" r:id="rId24"/>
    <p:sldId id="275" r:id="rId25"/>
    <p:sldId id="281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48"/>
  </p:normalViewPr>
  <p:slideViewPr>
    <p:cSldViewPr snapToGrid="0" snapToObjects="1">
      <p:cViewPr varScale="1">
        <p:scale>
          <a:sx n="104" d="100"/>
          <a:sy n="104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7B3B0-5724-1E47-8835-33AF4BBF3A76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F6DB-9BEE-4F44-8B09-141507906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0D3C468-D396-0A4D-B40F-45BC7DE410E0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3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2601-A31E-F349-A852-B67331E3845B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FE19-36C8-7346-A567-DCCD73FA4C39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8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DBDA3E6-5375-0441-A277-0A58AD267DD5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E801-7A84-CF41-980D-F24B64998A98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037847E-EEB9-BC43-B815-9820B5FB431E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3B761EF-4387-E545-A088-4E285C7C2A26}" type="datetime1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B640-053B-C04A-A4EE-520D6E5FD319}" type="datetime1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6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48D4-2C60-F446-BFC6-BED13AFD40C5}" type="datetime1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FC52B09A-E3AB-1A47-97C3-C18877EA2499}" type="datetime1">
              <a:rPr lang="en-US" smtClean="0"/>
              <a:t>4/5/20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3B92E90-2E8B-944E-B81D-22D7947C02FB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6105-B9F4-074F-9E9E-3D14B7BAF9A7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40A98-5D85-A849-93B2-09509811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8788" y="90540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Toxicity Detection using NLP</a:t>
            </a:r>
            <a:r>
              <a:rPr lang="en-US" sz="4800">
                <a:effectLst/>
              </a:rPr>
              <a:t>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F9DDF-E2BC-AB41-8946-DC26EBAA5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6400"/>
              <a:t>Sahil Fruitwala, B00844489</a:t>
            </a:r>
          </a:p>
          <a:p>
            <a:pPr algn="r"/>
            <a:r>
              <a:rPr lang="en-US" sz="6400"/>
              <a:t>Abhijeet Singh, B00833813</a:t>
            </a:r>
          </a:p>
          <a:p>
            <a:pPr algn="r"/>
            <a:r>
              <a:rPr lang="en-US" sz="6400"/>
              <a:t>Punarva Vyas, B00841566 </a:t>
            </a:r>
          </a:p>
          <a:p>
            <a:pPr algn="r"/>
            <a:r>
              <a:rPr lang="en-US" sz="6400"/>
              <a:t>Joel Joseph Thomas, B00843518</a:t>
            </a:r>
          </a:p>
          <a:p>
            <a:r>
              <a:rPr lang="en-US" sz="2000"/>
              <a:t>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D7BC6-66D9-42FD-9094-7C9621404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2C945-7A16-5847-BEF3-46632B78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215C-6C77-D149-A7B1-79D32D8C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Feature Engineering: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0849-D2C0-884F-89CF-CD8D3CEB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776" y="2253737"/>
            <a:ext cx="10168128" cy="369417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Implemented feature engineering to create vector representation of words.</a:t>
            </a:r>
          </a:p>
          <a:p>
            <a:r>
              <a:rPr lang="en-US" sz="2200" dirty="0"/>
              <a:t>Feature engineering is performed with the help of various NLP Word Embedding Techniques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i="1" dirty="0"/>
              <a:t>Word Embedding Techniques: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	-  </a:t>
            </a:r>
            <a:r>
              <a:rPr lang="en-US" sz="2200" dirty="0" err="1"/>
              <a:t>BoW</a:t>
            </a:r>
            <a:r>
              <a:rPr lang="en-US" sz="2200" dirty="0"/>
              <a:t> (Bag of Words)</a:t>
            </a:r>
          </a:p>
          <a:p>
            <a:pPr marL="0" indent="0">
              <a:buNone/>
            </a:pPr>
            <a:r>
              <a:rPr lang="en-US" sz="2200" dirty="0"/>
              <a:t>	-  TF-IDF (Term Frequency – Inverse Document Frequency)</a:t>
            </a:r>
          </a:p>
          <a:p>
            <a:pPr marL="0" indent="0">
              <a:buNone/>
            </a:pPr>
            <a:r>
              <a:rPr lang="en-US" sz="2200" dirty="0"/>
              <a:t>	-  </a:t>
            </a:r>
            <a:r>
              <a:rPr lang="en-US" sz="2200" dirty="0" err="1"/>
              <a:t>SpaCy</a:t>
            </a:r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B8302-EF12-484C-A063-F22AAE17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5CD-E212-AB4F-A5ED-0232EA4B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9393-35B7-AE48-BF71-CF4DFEC00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mentioned earlier, the dataset obtained was highly imbalanced. </a:t>
            </a:r>
          </a:p>
          <a:p>
            <a:r>
              <a:rPr lang="en-US" sz="2000" dirty="0"/>
              <a:t>As a result, it would yield poor prediction of toxic comments with low precision and recall scores.</a:t>
            </a:r>
          </a:p>
          <a:p>
            <a:r>
              <a:rPr lang="en-US" sz="2000" dirty="0"/>
              <a:t>To overcome this, we have implemented sampling methods on the train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Sampling Method Used:</a:t>
            </a:r>
          </a:p>
          <a:p>
            <a:pPr marL="0" indent="0">
              <a:buNone/>
            </a:pPr>
            <a:r>
              <a:rPr lang="en-US" sz="2000" dirty="0"/>
              <a:t>	-  Over-sampling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DE95B-1B82-E04E-A55C-DE8F3CF0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16C7-0710-3344-A2EF-8DEAA61A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1044-0555-4644-B6C1-3D64CBB4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created features are are given as inputs to various chosen Machine learning algorithms.</a:t>
            </a:r>
          </a:p>
          <a:p>
            <a:pPr marL="0" indent="0">
              <a:buNone/>
            </a:pPr>
            <a:r>
              <a:rPr lang="en-US" sz="2000" b="1" i="1" dirty="0"/>
              <a:t>Machine learning algorithms used:</a:t>
            </a:r>
          </a:p>
          <a:p>
            <a:pPr marL="0" indent="0">
              <a:buNone/>
            </a:pPr>
            <a:r>
              <a:rPr lang="en-US" sz="2000" b="1" i="1" dirty="0"/>
              <a:t>	</a:t>
            </a:r>
            <a:r>
              <a:rPr lang="en-US" sz="2000" dirty="0"/>
              <a:t>- 	Support Vector Machine (SVM)</a:t>
            </a:r>
          </a:p>
          <a:p>
            <a:pPr marL="0" indent="0">
              <a:buNone/>
            </a:pPr>
            <a:r>
              <a:rPr lang="en-US" sz="2000" dirty="0"/>
              <a:t>	-	Random Forest</a:t>
            </a:r>
          </a:p>
          <a:p>
            <a:pPr marL="0" indent="0">
              <a:buNone/>
            </a:pPr>
            <a:r>
              <a:rPr lang="en-US" sz="2000" dirty="0"/>
              <a:t>	-	Naïve Bayes</a:t>
            </a:r>
          </a:p>
          <a:p>
            <a:pPr marL="0" indent="0">
              <a:buNone/>
            </a:pPr>
            <a:r>
              <a:rPr lang="en-US" sz="2000" dirty="0"/>
              <a:t>	-	AdaBoost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A56B-A2BF-2743-9BE1-116F966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9F5F-6445-6C48-8164-71E84A30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EA75-6E9B-3F48-8840-A43FB764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training the model we have used Hyper parameter tuning on train, test and CV data to </a:t>
            </a:r>
            <a:r>
              <a:rPr lang="en-CA" sz="2000" dirty="0"/>
              <a:t>get the best parameters for the machine learning algorithms in order to achieve accurate prediction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Hyperparameter Tuning Technique used:</a:t>
            </a:r>
          </a:p>
          <a:p>
            <a:pPr marL="0" indent="0">
              <a:buNone/>
            </a:pPr>
            <a:r>
              <a:rPr lang="en-US" sz="2000" dirty="0"/>
              <a:t>	-   </a:t>
            </a:r>
            <a:r>
              <a:rPr lang="en-US" sz="2000" dirty="0" err="1"/>
              <a:t>RandomizedSearchCV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3ECB9-C5AA-164A-AE1A-36AF4040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9CF-6DAA-9D40-A936-75F2FBB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</a:t>
            </a:r>
            <a:r>
              <a:rPr lang="en-US" dirty="0" err="1"/>
              <a:t>BoW</a:t>
            </a:r>
            <a:r>
              <a:rPr lang="en-US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2A3545-4640-7F45-9D8D-C35F9F0272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42" y="2656937"/>
            <a:ext cx="10064554" cy="314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C0A3E-CAD1-DD41-851B-8E2A6AAD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C60E-9A59-9746-AB4C-88E9F54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with </a:t>
            </a:r>
            <a:r>
              <a:rPr lang="en-US" dirty="0" err="1"/>
              <a:t>BoW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4513B-68F6-ED45-949B-B3E5276B17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49" y="2484406"/>
            <a:ext cx="10043347" cy="3122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AC36F-B8F4-F44C-8B69-FAE18F68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D735-B036-0443-9E6E-29146F8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TF-IDF: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F7C904-6D13-414E-89CA-E219887FD4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467154"/>
            <a:ext cx="10168128" cy="31917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82F07-D90F-A941-A525-9851FED6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BDA5-E655-7948-AB38-4DD8FF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with TF-IDF: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70C55-C461-D44D-B1F9-8C7F4FB31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449901"/>
            <a:ext cx="10168128" cy="33125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9C367-E31D-354C-BBDE-79AE0FE7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6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5B1E-E62C-6148-AF48-DBDE9B81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NaiveBayes</a:t>
            </a:r>
            <a:r>
              <a:rPr lang="en-US" dirty="0"/>
              <a:t> with </a:t>
            </a:r>
            <a:r>
              <a:rPr lang="en-US" dirty="0" err="1"/>
              <a:t>BoW</a:t>
            </a:r>
            <a:endParaRPr lang="en-US" dirty="0"/>
          </a:p>
        </p:txBody>
      </p:sp>
      <p:pic>
        <p:nvPicPr>
          <p:cNvPr id="11" name="Content Placeholder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3D56C5D3-0F3A-B746-8F3F-C55D0B93F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13" y="2863970"/>
            <a:ext cx="11173173" cy="2712787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2747C0-C9A9-EE4A-ABBB-766DC1A1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9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6752-33C6-6F43-BFF3-B70A5C68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NaiveBayes</a:t>
            </a:r>
            <a:r>
              <a:rPr lang="en-US" dirty="0"/>
              <a:t> with TF-IDF</a:t>
            </a:r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90A3E06-A2E4-1748-AC49-E9A89A2E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95" y="2605177"/>
            <a:ext cx="11457409" cy="3040592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1E08AB-1699-A546-B42C-42FD238A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6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72B3-5375-7F40-8C20-970E8E1B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DAF2-3606-8B46-9CCB-39A7B118E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Cyberbullying have their roots from most of the online discussion forums which gives users the opportunity to express feeling of hate and direct personal attacks.</a:t>
            </a:r>
          </a:p>
          <a:p>
            <a:r>
              <a:rPr lang="en-US" sz="2000" dirty="0"/>
              <a:t>Users report any kind of online harassments manually.</a:t>
            </a:r>
          </a:p>
          <a:p>
            <a:r>
              <a:rPr lang="en-US" sz="2000" dirty="0"/>
              <a:t>In this project, we have automated the process of predicting whether the given input  is toxic or not.</a:t>
            </a:r>
          </a:p>
          <a:p>
            <a:r>
              <a:rPr lang="en-US" sz="2000" dirty="0"/>
              <a:t>It is a binary classification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6E187-0A3C-6043-A48C-40C4105F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614B-C39C-5647-88BD-59170970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AdaBoost with </a:t>
            </a:r>
            <a:r>
              <a:rPr lang="en-US" dirty="0" err="1"/>
              <a:t>BoW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1864BD-EE48-A645-AB0D-062306CBE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29" y="2622429"/>
            <a:ext cx="10938141" cy="336430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E410-E410-014C-BB7C-3E4E79F6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CC1-1DBD-EE46-8394-3E2C412B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with TF-IDF: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22BFBE-BF0D-364F-86C8-A966D459A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93" y="2355495"/>
            <a:ext cx="10300013" cy="321717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6E0D-4E73-1C4B-A11B-BA721FF8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C1D8-4A40-3445-B8BC-711DC8C6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</a:t>
            </a:r>
            <a:r>
              <a:rPr lang="en-US" dirty="0" err="1"/>
              <a:t>SpaCy</a:t>
            </a:r>
            <a:r>
              <a:rPr lang="en-US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B4AB90-6A69-C84F-989A-2237E9EC76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" y="2501661"/>
            <a:ext cx="10168128" cy="31526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5B1CF-2251-3E41-AE56-EBE876B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6AEC-9ED2-7F40-BB98-377F4AE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various ML algorithms: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04A3276-89C6-B54C-A677-5BEF58DAB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264570"/>
              </p:ext>
            </p:extLst>
          </p:nvPr>
        </p:nvGraphicFramePr>
        <p:xfrm>
          <a:off x="2018581" y="2553418"/>
          <a:ext cx="7694763" cy="3588585"/>
        </p:xfrm>
        <a:graphic>
          <a:graphicData uri="http://schemas.openxmlformats.org/drawingml/2006/table">
            <a:tbl>
              <a:tblPr/>
              <a:tblGrid>
                <a:gridCol w="2746086">
                  <a:extLst>
                    <a:ext uri="{9D8B030D-6E8A-4147-A177-3AD203B41FA5}">
                      <a16:colId xmlns:a16="http://schemas.microsoft.com/office/drawing/2014/main" val="1109751094"/>
                    </a:ext>
                  </a:extLst>
                </a:gridCol>
                <a:gridCol w="1387346">
                  <a:extLst>
                    <a:ext uri="{9D8B030D-6E8A-4147-A177-3AD203B41FA5}">
                      <a16:colId xmlns:a16="http://schemas.microsoft.com/office/drawing/2014/main" val="2600097173"/>
                    </a:ext>
                  </a:extLst>
                </a:gridCol>
                <a:gridCol w="929665">
                  <a:extLst>
                    <a:ext uri="{9D8B030D-6E8A-4147-A177-3AD203B41FA5}">
                      <a16:colId xmlns:a16="http://schemas.microsoft.com/office/drawing/2014/main" val="581623579"/>
                    </a:ext>
                  </a:extLst>
                </a:gridCol>
                <a:gridCol w="1387346">
                  <a:extLst>
                    <a:ext uri="{9D8B030D-6E8A-4147-A177-3AD203B41FA5}">
                      <a16:colId xmlns:a16="http://schemas.microsoft.com/office/drawing/2014/main" val="61222291"/>
                    </a:ext>
                  </a:extLst>
                </a:gridCol>
                <a:gridCol w="1244320">
                  <a:extLst>
                    <a:ext uri="{9D8B030D-6E8A-4147-A177-3AD203B41FA5}">
                      <a16:colId xmlns:a16="http://schemas.microsoft.com/office/drawing/2014/main" val="2549722100"/>
                    </a:ext>
                  </a:extLst>
                </a:gridCol>
              </a:tblGrid>
              <a:tr h="3262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Algorithms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52507"/>
                  </a:ext>
                </a:extLst>
              </a:tr>
              <a:tr h="3262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(Non-Toxic)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(Toxic)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(Non-Toxic)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(Toxic)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774074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with BoW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259621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with TF-IDF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28895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 with BoW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02610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 with TF-IDF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63159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Naïve Bayes with BoW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75980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Naïve Bayes with TF-IDF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182056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AdaBoost with BoW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0677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AdaBoost with TF-IDF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937559"/>
                  </a:ext>
                </a:extLst>
              </a:tr>
              <a:tr h="326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with SpaCy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09886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91802-AA5B-1B49-9DB5-C82FF412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0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28A0-F412-994E-9A22-19CEBDE6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A47F-5408-0449-9334-08E8AC9D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various Machine learning algorithms used, we have identified the best performing algorithms as SVM and Naive Bayes with TF-IDF features obtaining the best prediction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CCE3-1F93-9B4B-B97F-470F7E42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5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6E85-2D0C-C14F-ADFF-D0248FA0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Demo:</a:t>
            </a:r>
          </a:p>
        </p:txBody>
      </p:sp>
      <p:pic>
        <p:nvPicPr>
          <p:cNvPr id="4" name="NLP.mp4" descr="NLP.mp4">
            <a:hlinkClick r:id="" action="ppaction://media"/>
            <a:extLst>
              <a:ext uri="{FF2B5EF4-FFF2-40B4-BE49-F238E27FC236}">
                <a16:creationId xmlns:a16="http://schemas.microsoft.com/office/drawing/2014/main" id="{FFE77348-1592-5C4D-8D3B-77B7690A454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39701" y="1555689"/>
            <a:ext cx="9119862" cy="512978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0B99B-65E7-934B-9B29-70E2A373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D7CD8-8B65-0845-A3E6-58FD7651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0A2A7F2-E51E-C241-8EB5-E3B81AF8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5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5A1D-A6C7-C841-9D8C-388EAB92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2FB9-0C99-FE4B-9A70-96179988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Dataset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9FA96-279F-2948-B9EF-E3CEFE33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E549-8F3C-4E4A-9DA7-57B7024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75FB-FB22-1345-B639-ACDB1B11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92" y="2922868"/>
            <a:ext cx="10168128" cy="3694176"/>
          </a:xfrm>
        </p:spPr>
        <p:txBody>
          <a:bodyPr>
            <a:normAutofit/>
          </a:bodyPr>
          <a:lstStyle/>
          <a:p>
            <a:r>
              <a:rPr lang="en-US" sz="2000" dirty="0"/>
              <a:t>Obtained from Kaggle which was originally prepared by Jigsaw/Conversation AI team. </a:t>
            </a:r>
          </a:p>
          <a:p>
            <a:r>
              <a:rPr lang="en-US" sz="2000" dirty="0"/>
              <a:t>The dataset consist of 8 attribute fields such as id, </a:t>
            </a:r>
            <a:r>
              <a:rPr lang="en-US" sz="2000" dirty="0" err="1"/>
              <a:t>comment_text</a:t>
            </a:r>
            <a:r>
              <a:rPr lang="en-US" sz="2000" dirty="0"/>
              <a:t>, toxic, etc.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F04DE-A9A7-F14D-8376-16604C4ED4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11" y="4769956"/>
            <a:ext cx="10300285" cy="10442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68EB-90B0-4C47-9082-5FE8F35D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724F-7EFB-E349-A598-250BC3B0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9998-040D-8947-A946-566EC748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511"/>
            <a:ext cx="10168128" cy="40328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i="1" dirty="0"/>
              <a:t>Data Cleaning:</a:t>
            </a:r>
          </a:p>
          <a:p>
            <a:r>
              <a:rPr lang="en-US" sz="2400" dirty="0"/>
              <a:t>Ignored the unnecessary attributes from the dataset</a:t>
            </a:r>
          </a:p>
          <a:p>
            <a:pPr lvl="0"/>
            <a:r>
              <a:rPr lang="en-US" sz="2400" dirty="0"/>
              <a:t>Removed the URLs from comment text.</a:t>
            </a:r>
          </a:p>
          <a:p>
            <a:pPr lvl="0"/>
            <a:r>
              <a:rPr lang="en-US" sz="2400" dirty="0"/>
              <a:t>Removed trailing whitespaces, tabs and new lines</a:t>
            </a:r>
          </a:p>
          <a:p>
            <a:pPr lvl="0"/>
            <a:r>
              <a:rPr lang="en-US" sz="2400" dirty="0"/>
              <a:t>Removed emoticons and special characters or non-ASCII characters</a:t>
            </a:r>
          </a:p>
          <a:p>
            <a:r>
              <a:rPr lang="en-US" sz="2400" dirty="0"/>
              <a:t>Converted the words to lowercase and removed contractions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i="1" dirty="0"/>
              <a:t>Data Preprocessing using NLP techniques:</a:t>
            </a:r>
          </a:p>
          <a:p>
            <a:r>
              <a:rPr lang="en-US" sz="2400" dirty="0"/>
              <a:t>Stop words removal</a:t>
            </a:r>
          </a:p>
          <a:p>
            <a:r>
              <a:rPr lang="en-US" sz="2400" dirty="0"/>
              <a:t>Lemmatization</a:t>
            </a:r>
          </a:p>
          <a:p>
            <a:endParaRPr lang="en-US" sz="2000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7519-673F-F347-A126-13DA3F52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AE9D-943A-6244-A24E-3F68D245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555E-0383-6F49-8C20-C29831F7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7473"/>
            <a:ext cx="10168128" cy="3694176"/>
          </a:xfrm>
        </p:spPr>
        <p:txBody>
          <a:bodyPr>
            <a:normAutofit/>
          </a:bodyPr>
          <a:lstStyle/>
          <a:p>
            <a:r>
              <a:rPr lang="en-US" sz="2000" dirty="0"/>
              <a:t>Implemented data visualization to have a clear insights of the dataset obtained.</a:t>
            </a:r>
          </a:p>
          <a:p>
            <a:r>
              <a:rPr lang="en-US" sz="2000" dirty="0"/>
              <a:t>Data visualization is performed before and after cleaning of the data.</a:t>
            </a:r>
          </a:p>
          <a:p>
            <a:r>
              <a:rPr lang="en-US" sz="2000" dirty="0"/>
              <a:t>Generated a histogram to identify how the length of comment text was distributed over whole corpus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FACA3-2FA2-1343-914E-C36703DA42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99" y="3613666"/>
            <a:ext cx="4693465" cy="29906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D6CD1-C5D6-3846-80D7-E7DC41F30C3A}"/>
              </a:ext>
            </a:extLst>
          </p:cNvPr>
          <p:cNvSpPr txBox="1"/>
          <p:nvPr/>
        </p:nvSpPr>
        <p:spPr>
          <a:xfrm>
            <a:off x="3668407" y="6419657"/>
            <a:ext cx="54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Comment length Distribution over the corpus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F5CA-FC6F-8146-A8D4-9BBB1DF2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DE6B-83B1-0E4B-B769-78E20A8C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27BF-8121-794C-B3DA-C878EE33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70" y="2274656"/>
            <a:ext cx="10168128" cy="3694176"/>
          </a:xfrm>
        </p:spPr>
        <p:txBody>
          <a:bodyPr>
            <a:normAutofit/>
          </a:bodyPr>
          <a:lstStyle/>
          <a:p>
            <a:r>
              <a:rPr lang="en-US" sz="2000" dirty="0"/>
              <a:t>After cleaning and preprocessing of data, we have obtained the output as binary classified data</a:t>
            </a:r>
          </a:p>
          <a:p>
            <a:r>
              <a:rPr lang="en-US" sz="2000" dirty="0"/>
              <a:t>By visualizing the binary classified data, we have identified that the data is highly imbalanced with most of data belonging to the non-toxic class (94%) and very little belonging to the toxic class (6%).  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5B5AA-60A1-0049-B9EE-400E2F2E8A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17" y="4121744"/>
            <a:ext cx="4319834" cy="27362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3762F-87F6-864A-A71D-F6430B9A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2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3638-6F2D-F74E-8D94-5E5969AB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study using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1CCB-AA40-6B49-8E06-D0608C86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Visualization of top100 frequent occurring words before and after data preprocessing.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4C8713-361A-9B41-B72D-31C4D60297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05" y="3429000"/>
            <a:ext cx="5167127" cy="3211623"/>
          </a:xfrm>
          <a:prstGeom prst="rect">
            <a:avLst/>
          </a:prstGeom>
        </p:spPr>
      </p:pic>
      <p:pic>
        <p:nvPicPr>
          <p:cNvPr id="5" name="Picture 4" descr="A picture containing measure&#10;&#10;Description automatically generated">
            <a:extLst>
              <a:ext uri="{FF2B5EF4-FFF2-40B4-BE49-F238E27FC236}">
                <a16:creationId xmlns:a16="http://schemas.microsoft.com/office/drawing/2014/main" id="{89B3AC4A-2463-A740-86B5-94409923B0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68" y="3429000"/>
            <a:ext cx="5167127" cy="32305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0919-1C1E-4347-9574-ABFB611E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4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E0D8-A98C-7546-8D81-2F7274C1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study using Word Cloud</a:t>
            </a:r>
          </a:p>
        </p:txBody>
      </p:sp>
      <p:pic>
        <p:nvPicPr>
          <p:cNvPr id="4" name="Content Placeholder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91FF1942-5B05-F94A-9C82-7997186992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8" y="3289299"/>
            <a:ext cx="5538159" cy="3020061"/>
          </a:xfrm>
          <a:prstGeom prst="rect">
            <a:avLst/>
          </a:prstGeom>
        </p:spPr>
      </p:pic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F1B1D8BC-B97F-1F4C-BDC8-C52B16BA88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45" y="3289299"/>
            <a:ext cx="5325374" cy="302006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268EF0-5216-4D42-9A1A-43D8601395D1}"/>
              </a:ext>
            </a:extLst>
          </p:cNvPr>
          <p:cNvCxnSpPr/>
          <p:nvPr/>
        </p:nvCxnSpPr>
        <p:spPr>
          <a:xfrm>
            <a:off x="6096000" y="3099925"/>
            <a:ext cx="0" cy="3398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73F337-5361-2C42-BFD8-910546EC003B}"/>
              </a:ext>
            </a:extLst>
          </p:cNvPr>
          <p:cNvSpPr txBox="1"/>
          <p:nvPr/>
        </p:nvSpPr>
        <p:spPr>
          <a:xfrm>
            <a:off x="741871" y="2730593"/>
            <a:ext cx="508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Before Cleaning: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F9792-F268-B046-BC6D-897055C77CBD}"/>
              </a:ext>
            </a:extLst>
          </p:cNvPr>
          <p:cNvSpPr txBox="1"/>
          <p:nvPr/>
        </p:nvSpPr>
        <p:spPr>
          <a:xfrm>
            <a:off x="6360544" y="2730593"/>
            <a:ext cx="508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Cleaning: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31D3663-340E-BF4C-A727-8F9AFE3E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87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412F"/>
      </a:dk2>
      <a:lt2>
        <a:srgbClr val="EBEAEE"/>
      </a:lt2>
      <a:accent1>
        <a:srgbClr val="9CA57D"/>
      </a:accent1>
      <a:accent2>
        <a:srgbClr val="86A973"/>
      </a:accent2>
      <a:accent3>
        <a:srgbClr val="7FAA81"/>
      </a:accent3>
      <a:accent4>
        <a:srgbClr val="75AB8F"/>
      </a:accent4>
      <a:accent5>
        <a:srgbClr val="7EA7A2"/>
      </a:accent5>
      <a:accent6>
        <a:srgbClr val="7BA5B8"/>
      </a:accent6>
      <a:hlink>
        <a:srgbClr val="8A7DB9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748</Words>
  <Application>Microsoft Macintosh PowerPoint</Application>
  <PresentationFormat>Widescreen</PresentationFormat>
  <Paragraphs>163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Avenir Next LT Pro</vt:lpstr>
      <vt:lpstr>Calibri</vt:lpstr>
      <vt:lpstr>AccentBoxVTI</vt:lpstr>
      <vt:lpstr>Toxicity Detection using NLP </vt:lpstr>
      <vt:lpstr>Introduction:</vt:lpstr>
      <vt:lpstr>Project Workflow:</vt:lpstr>
      <vt:lpstr>Dataset sources:</vt:lpstr>
      <vt:lpstr>Data Preprocessing:</vt:lpstr>
      <vt:lpstr>Data Visualization:</vt:lpstr>
      <vt:lpstr>Dataset Information:</vt:lpstr>
      <vt:lpstr>Comparison study using Bar chart</vt:lpstr>
      <vt:lpstr>Comparison study using Word Cloud</vt:lpstr>
      <vt:lpstr>Feature Engineering:</vt:lpstr>
      <vt:lpstr>Balancing the Data:</vt:lpstr>
      <vt:lpstr>Implementation of Machine Learning algorithms</vt:lpstr>
      <vt:lpstr>Hyperparameter Tuning:</vt:lpstr>
      <vt:lpstr>SVM with BoW:</vt:lpstr>
      <vt:lpstr>Random Forest with BoW:</vt:lpstr>
      <vt:lpstr>SVM with TF-IDF:</vt:lpstr>
      <vt:lpstr>Random Forest with TF-IDF:</vt:lpstr>
      <vt:lpstr>NaiveBayes with BoW</vt:lpstr>
      <vt:lpstr>NaiveBayes with TF-IDF</vt:lpstr>
      <vt:lpstr>AdaBoost with BoW:</vt:lpstr>
      <vt:lpstr>AdaBoost with TF-IDF:</vt:lpstr>
      <vt:lpstr>SVM with SpaCy:</vt:lpstr>
      <vt:lpstr>Comparison of various ML algorithms:</vt:lpstr>
      <vt:lpstr>Conclusion</vt:lpstr>
      <vt:lpstr>Working Demo: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Toxicity Detection using NLP </dc:title>
  <dc:creator>Joel Thomas</dc:creator>
  <cp:lastModifiedBy>Joel Thomas</cp:lastModifiedBy>
  <cp:revision>6</cp:revision>
  <dcterms:created xsi:type="dcterms:W3CDTF">2020-04-05T22:37:40Z</dcterms:created>
  <dcterms:modified xsi:type="dcterms:W3CDTF">2020-04-06T00:18:41Z</dcterms:modified>
</cp:coreProperties>
</file>