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p:scale>
          <a:sx n="33" d="100"/>
          <a:sy n="33" d="100"/>
        </p:scale>
        <p:origin x="201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כ"ו/אייר/תשפ"ה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כ"ו/אייר/תשפ"ה</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41701548"/>
              </p:ext>
            </p:extLst>
          </p:nvPr>
        </p:nvGraphicFramePr>
        <p:xfrm>
          <a:off x="384740" y="3698810"/>
          <a:ext cx="35185420" cy="2086807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r>
                        <a:rPr lang="en-US" sz="3400" kern="1200" baseline="0" dirty="0">
                          <a:solidFill>
                            <a:schemeClr val="tx1"/>
                          </a:solidFill>
                          <a:effectLst/>
                          <a:latin typeface="+mn-lt"/>
                          <a:ea typeface="+mn-ea"/>
                          <a:cs typeface="Open Sans Hebrew" panose="00000500000000000000" pitchFamily="2" charset="-79"/>
                        </a:rPr>
                        <a:t>As part of a team-based final project, each group designed a key block of a Digital Phase-Locked Loop (DPLL) system. Our team focused on the design and implementation of the Time-to-Digital Converter (TDC), a critical component responsible for measuring the </a:t>
                      </a:r>
                      <a:r>
                        <a:rPr lang="en-US" sz="3400" b="1" kern="1200" baseline="0" dirty="0">
                          <a:solidFill>
                            <a:schemeClr val="tx1"/>
                          </a:solidFill>
                          <a:effectLst/>
                          <a:latin typeface="+mn-lt"/>
                          <a:ea typeface="+mn-ea"/>
                          <a:cs typeface="Open Sans Hebrew" panose="00000500000000000000" pitchFamily="2" charset="-79"/>
                        </a:rPr>
                        <a:t>time difference </a:t>
                      </a:r>
                      <a:r>
                        <a:rPr lang="en-US" sz="3400" kern="1200" baseline="0" dirty="0">
                          <a:solidFill>
                            <a:schemeClr val="tx1"/>
                          </a:solidFill>
                          <a:effectLst/>
                          <a:latin typeface="+mn-lt"/>
                          <a:ea typeface="+mn-ea"/>
                          <a:cs typeface="Open Sans Hebrew" panose="00000500000000000000" pitchFamily="2" charset="-79"/>
                        </a:rPr>
                        <a:t>between reference and feedback signals with high resolution.</a:t>
                      </a:r>
                    </a:p>
                    <a:p>
                      <a:endParaRPr lang="en-US" sz="3400" kern="1200" baseline="0" dirty="0">
                        <a:solidFill>
                          <a:schemeClr val="tx1"/>
                        </a:solidFill>
                        <a:effectLst/>
                        <a:latin typeface="+mn-lt"/>
                        <a:ea typeface="+mn-ea"/>
                        <a:cs typeface="Open Sans Hebrew" panose="00000500000000000000" pitchFamily="2" charset="-79"/>
                      </a:endParaRPr>
                    </a:p>
                    <a:p>
                      <a:r>
                        <a:rPr lang="en-US" sz="3400" kern="1200" baseline="0" dirty="0">
                          <a:solidFill>
                            <a:schemeClr val="tx1"/>
                          </a:solidFill>
                          <a:effectLst/>
                          <a:latin typeface="+mn-lt"/>
                          <a:ea typeface="+mn-ea"/>
                          <a:cs typeface="Open Sans Hebrew" panose="00000500000000000000" pitchFamily="2" charset="-79"/>
                        </a:rPr>
                        <a:t>The TDC was designed using 28nm CMOS technology. We used Cadence Virtuoso for schematic design, testbench creation, simulations, and full layout verification, including DRC and LVS checks.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We start with a low-frequency accurate clock and a high-frequency signal that is an integer multiple of it. To keep them in sync, we need to measure the time difference between their edges. The TDC measures this difference so other DPLL blocks can adjust the high-frequency clock and keep it aligned with the reference.</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see an example of text followed</a:t>
                      </a:r>
                      <a:r>
                        <a:rPr lang="en-US" sz="3400" kern="1200" baseline="0" dirty="0">
                          <a:solidFill>
                            <a:schemeClr val="tx1"/>
                          </a:solidFill>
                          <a:effectLst/>
                          <a:latin typeface="+mn-lt"/>
                          <a:ea typeface="+mn-ea"/>
                          <a:cs typeface="Open Sans Hebrew" panose="00000500000000000000" pitchFamily="2" charset="-79"/>
                        </a:rPr>
                        <a:t> by an example block diagram that helps in presenting the project implementation. You may also include formulas, images, designs etc..</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Make sure those are readable and with reasonable font sizes.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see an example of text that</a:t>
                      </a:r>
                      <a:r>
                        <a:rPr lang="en-US" sz="3400" kern="1200" baseline="0" dirty="0">
                          <a:solidFill>
                            <a:schemeClr val="tx1"/>
                          </a:solidFill>
                          <a:effectLst/>
                          <a:latin typeface="+mn-lt"/>
                          <a:ea typeface="+mn-ea"/>
                          <a:cs typeface="Open Sans Hebrew" panose="00000500000000000000" pitchFamily="2" charset="-79"/>
                        </a:rPr>
                        <a:t> can elaborate on the results </a:t>
                      </a:r>
                      <a:r>
                        <a:rPr lang="en-US" sz="3400" kern="1200" dirty="0">
                          <a:solidFill>
                            <a:schemeClr val="tx1"/>
                          </a:solidFill>
                          <a:effectLst/>
                          <a:latin typeface="+mn-lt"/>
                          <a:ea typeface="+mn-ea"/>
                          <a:cs typeface="Open Sans Hebrew" panose="00000500000000000000" pitchFamily="2" charset="-79"/>
                        </a:rPr>
                        <a:t>followed</a:t>
                      </a:r>
                      <a:r>
                        <a:rPr lang="en-US" sz="3400" kern="1200" baseline="0" dirty="0">
                          <a:solidFill>
                            <a:schemeClr val="tx1"/>
                          </a:solidFill>
                          <a:effectLst/>
                          <a:latin typeface="+mn-lt"/>
                          <a:ea typeface="+mn-ea"/>
                          <a:cs typeface="Open Sans Hebrew" panose="00000500000000000000" pitchFamily="2" charset="-79"/>
                        </a:rPr>
                        <a:t> by an example plots that helps in presenting the project results. You may also include graphs, plots, images, tables etc..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An example of text that</a:t>
                      </a:r>
                      <a:r>
                        <a:rPr lang="en-US" sz="3400" kern="1200" baseline="0" dirty="0">
                          <a:solidFill>
                            <a:schemeClr val="tx1"/>
                          </a:solidFill>
                          <a:effectLst/>
                          <a:latin typeface="+mn-lt"/>
                          <a:ea typeface="+mn-ea"/>
                          <a:cs typeface="Open Sans Hebrew" panose="00000500000000000000" pitchFamily="2" charset="-79"/>
                        </a:rPr>
                        <a:t> elaborates on the conclusions </a:t>
                      </a:r>
                      <a:r>
                        <a:rPr lang="en-US" sz="3400" kern="1200" dirty="0">
                          <a:solidFill>
                            <a:schemeClr val="tx1"/>
                          </a:solidFill>
                          <a:effectLst/>
                          <a:latin typeface="+mn-lt"/>
                          <a:ea typeface="+mn-ea"/>
                          <a:cs typeface="Open Sans Hebrew" panose="00000500000000000000" pitchFamily="2" charset="-79"/>
                        </a:rPr>
                        <a:t>followed</a:t>
                      </a:r>
                      <a:r>
                        <a:rPr lang="en-US" sz="3400" kern="1200" baseline="0" dirty="0">
                          <a:solidFill>
                            <a:schemeClr val="tx1"/>
                          </a:solidFill>
                          <a:effectLst/>
                          <a:latin typeface="+mn-lt"/>
                          <a:ea typeface="+mn-ea"/>
                          <a:cs typeface="Open Sans Hebrew" panose="00000500000000000000" pitchFamily="2" charset="-79"/>
                        </a:rPr>
                        <a:t> by an example table that presents the project conclusions. You may also include graphs, plots, images, tables etc..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Insert The Project Name Here</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XX-X-X-XXXX</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Insert</a:t>
            </a:r>
            <a:r>
              <a:rPr lang="en-US" sz="4400" dirty="0">
                <a:cs typeface="Open Sans Hebrew" panose="00000500000000000000" pitchFamily="2" charset="-79"/>
              </a:rPr>
              <a:t> The Students Names Here </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Insert Advisors Names Here</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sp>
        <p:nvSpPr>
          <p:cNvPr id="7" name="TextBox 6"/>
          <p:cNvSpPr txBox="1"/>
          <p:nvPr/>
        </p:nvSpPr>
        <p:spPr>
          <a:xfrm>
            <a:off x="27005281" y="852247"/>
            <a:ext cx="5181600" cy="1815882"/>
          </a:xfrm>
          <a:prstGeom prst="rect">
            <a:avLst/>
          </a:prstGeom>
          <a:noFill/>
        </p:spPr>
        <p:txBody>
          <a:bodyPr wrap="square" rtlCol="1">
            <a:spAutoFit/>
          </a:bodyPr>
          <a:lstStyle/>
          <a:p>
            <a:r>
              <a:rPr lang="en-US" sz="2800" b="1" dirty="0">
                <a:cs typeface="Open Sans Hebrew" panose="00000500000000000000" pitchFamily="2" charset="-79"/>
              </a:rPr>
              <a:t>D</a:t>
            </a:r>
            <a:r>
              <a:rPr lang="en-US" sz="2800" b="1" u="sng" dirty="0">
                <a:cs typeface="Open Sans Hebrew" panose="00000500000000000000" pitchFamily="2" charset="-79"/>
              </a:rPr>
              <a:t>ON’T FORGET TO DELETE THIS TEXT! This spot is a reserved spot for the company/lab logo, only if applicable!</a:t>
            </a:r>
            <a:endParaRPr lang="he-IL" sz="2800" b="1" u="sng" dirty="0">
              <a:cs typeface="Open Sans Hebrew" panose="00000500000000000000" pitchFamily="2" charset="-79"/>
            </a:endParaRPr>
          </a:p>
        </p:txBody>
      </p:sp>
      <p:grpSp>
        <p:nvGrpSpPr>
          <p:cNvPr id="9" name="Group 8"/>
          <p:cNvGrpSpPr/>
          <p:nvPr/>
        </p:nvGrpSpPr>
        <p:grpSpPr>
          <a:xfrm>
            <a:off x="14027544" y="7502100"/>
            <a:ext cx="7408616" cy="5039803"/>
            <a:chOff x="1921269" y="11735141"/>
            <a:chExt cx="7408616" cy="5039803"/>
          </a:xfrm>
        </p:grpSpPr>
        <p:grpSp>
          <p:nvGrpSpPr>
            <p:cNvPr id="17" name="Group 16"/>
            <p:cNvGrpSpPr/>
            <p:nvPr/>
          </p:nvGrpSpPr>
          <p:grpSpPr>
            <a:xfrm>
              <a:off x="1921269" y="11735141"/>
              <a:ext cx="7408616" cy="5039803"/>
              <a:chOff x="1219862" y="256213"/>
              <a:chExt cx="7425678" cy="2853953"/>
            </a:xfrm>
          </p:grpSpPr>
          <p:sp>
            <p:nvSpPr>
              <p:cNvPr id="19" name="TextBox 21"/>
              <p:cNvSpPr txBox="1"/>
              <p:nvPr/>
            </p:nvSpPr>
            <p:spPr>
              <a:xfrm>
                <a:off x="7881438" y="1439589"/>
                <a:ext cx="764102" cy="6425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GPS</a:t>
                </a:r>
              </a:p>
            </p:txBody>
          </p:sp>
          <p:grpSp>
            <p:nvGrpSpPr>
              <p:cNvPr id="20" name="Group 19"/>
              <p:cNvGrpSpPr/>
              <p:nvPr/>
            </p:nvGrpSpPr>
            <p:grpSpPr>
              <a:xfrm>
                <a:off x="1219862" y="256213"/>
                <a:ext cx="6903312" cy="2853953"/>
                <a:chOff x="1219862" y="256213"/>
                <a:chExt cx="6903312" cy="2853953"/>
              </a:xfrm>
            </p:grpSpPr>
            <p:grpSp>
              <p:nvGrpSpPr>
                <p:cNvPr id="21" name="Group 20"/>
                <p:cNvGrpSpPr/>
                <p:nvPr/>
              </p:nvGrpSpPr>
              <p:grpSpPr>
                <a:xfrm>
                  <a:off x="1219862" y="256213"/>
                  <a:ext cx="6903312" cy="2282201"/>
                  <a:chOff x="1219862" y="256213"/>
                  <a:chExt cx="6903312" cy="2282201"/>
                </a:xfrm>
              </p:grpSpPr>
              <p:sp>
                <p:nvSpPr>
                  <p:cNvPr id="23" name="Rounded Rectangle 22"/>
                  <p:cNvSpPr/>
                  <p:nvPr/>
                </p:nvSpPr>
                <p:spPr>
                  <a:xfrm>
                    <a:off x="1219862" y="1524659"/>
                    <a:ext cx="1857375" cy="54351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IMU</a:t>
                    </a:r>
                  </a:p>
                </p:txBody>
              </p:sp>
              <p:sp>
                <p:nvSpPr>
                  <p:cNvPr id="25" name="Rounded Rectangle 24"/>
                  <p:cNvSpPr/>
                  <p:nvPr/>
                </p:nvSpPr>
                <p:spPr>
                  <a:xfrm>
                    <a:off x="5867400" y="1355050"/>
                    <a:ext cx="1061539" cy="516614"/>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Kalman</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latin typeface="Tahoma" pitchFamily="34" charset="0"/>
                        <a:ea typeface="Tahoma" pitchFamily="34" charset="0"/>
                        <a:cs typeface="Tahoma" pitchFamily="34" charset="0"/>
                      </a:rPr>
                      <a:t>Filter</a:t>
                    </a:r>
                    <a:endParaRPr lang="en-US" sz="2000" b="1" dirty="0">
                      <a:solidFill>
                        <a:schemeClr val="tx2"/>
                      </a:solidFill>
                      <a:effectLst/>
                      <a:latin typeface="Tahoma" pitchFamily="34" charset="0"/>
                      <a:ea typeface="Tahoma" pitchFamily="34" charset="0"/>
                      <a:cs typeface="Tahoma" pitchFamily="34" charset="0"/>
                    </a:endParaRPr>
                  </a:p>
                </p:txBody>
              </p:sp>
              <p:sp>
                <p:nvSpPr>
                  <p:cNvPr id="26" name="Rounded Rectangle 25"/>
                  <p:cNvSpPr/>
                  <p:nvPr/>
                </p:nvSpPr>
                <p:spPr>
                  <a:xfrm>
                    <a:off x="3820188" y="1184791"/>
                    <a:ext cx="1465817" cy="783193"/>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Strapdown</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latin typeface="Tahoma" pitchFamily="34" charset="0"/>
                        <a:ea typeface="Tahoma" pitchFamily="34" charset="0"/>
                        <a:cs typeface="Tahoma" pitchFamily="34" charset="0"/>
                      </a:rPr>
                      <a:t>Solution</a:t>
                    </a:r>
                    <a:endParaRPr lang="en-US" sz="2000" b="1" dirty="0">
                      <a:solidFill>
                        <a:schemeClr val="tx2"/>
                      </a:solidFill>
                      <a:effectLst/>
                      <a:latin typeface="Tahoma" pitchFamily="34" charset="0"/>
                      <a:ea typeface="Tahoma" pitchFamily="34" charset="0"/>
                      <a:cs typeface="Tahoma" pitchFamily="34" charset="0"/>
                    </a:endParaRPr>
                  </a:p>
                </p:txBody>
              </p:sp>
              <p:cxnSp>
                <p:nvCxnSpPr>
                  <p:cNvPr id="29" name="Straight Arrow Connector 28"/>
                  <p:cNvCxnSpPr/>
                  <p:nvPr/>
                </p:nvCxnSpPr>
                <p:spPr>
                  <a:xfrm flipV="1">
                    <a:off x="3077237" y="1688450"/>
                    <a:ext cx="742950"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18844" y="1617908"/>
                    <a:ext cx="600075"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886574" y="1600200"/>
                    <a:ext cx="96202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398169" y="1001545"/>
                    <a:ext cx="424866" cy="36365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743699" y="256213"/>
                    <a:ext cx="1379475" cy="73534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Initial</a:t>
                    </a:r>
                  </a:p>
                  <a:p>
                    <a:pPr algn="ctr">
                      <a:spcAft>
                        <a:spcPts val="0"/>
                      </a:spcAft>
                    </a:pPr>
                    <a:r>
                      <a:rPr lang="en-US" sz="2000" b="1" dirty="0">
                        <a:solidFill>
                          <a:schemeClr val="tx2"/>
                        </a:solidFill>
                        <a:latin typeface="Tahoma" pitchFamily="34" charset="0"/>
                        <a:ea typeface="Tahoma" pitchFamily="34" charset="0"/>
                        <a:cs typeface="Tahoma" pitchFamily="34" charset="0"/>
                      </a:rPr>
                      <a:t>Conditions</a:t>
                    </a:r>
                    <a:endParaRPr lang="en-US" sz="2000" b="1" dirty="0">
                      <a:solidFill>
                        <a:schemeClr val="tx2"/>
                      </a:solidFill>
                      <a:effectLst/>
                      <a:latin typeface="Tahoma" pitchFamily="34" charset="0"/>
                      <a:ea typeface="Tahoma" pitchFamily="34" charset="0"/>
                      <a:cs typeface="Tahoma" pitchFamily="34" charset="0"/>
                    </a:endParaRPr>
                  </a:p>
                </p:txBody>
              </p:sp>
              <p:cxnSp>
                <p:nvCxnSpPr>
                  <p:cNvPr id="34" name="Straight Arrow Connector 33"/>
                  <p:cNvCxnSpPr/>
                  <p:nvPr/>
                </p:nvCxnSpPr>
                <p:spPr>
                  <a:xfrm rot="5400000">
                    <a:off x="5981701" y="2200276"/>
                    <a:ext cx="666750" cy="952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3"/>
                <p:cNvSpPr txBox="1"/>
                <p:nvPr/>
              </p:nvSpPr>
              <p:spPr>
                <a:xfrm>
                  <a:off x="5641937" y="2538414"/>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Integrated</a:t>
                  </a:r>
                </a:p>
                <a:p>
                  <a:pPr algn="ctr"/>
                  <a:r>
                    <a:rPr lang="en-US" sz="2000" b="1" dirty="0">
                      <a:solidFill>
                        <a:schemeClr val="tx2"/>
                      </a:solidFill>
                      <a:latin typeface="Tahoma" pitchFamily="34" charset="0"/>
                      <a:ea typeface="Tahoma" pitchFamily="34" charset="0"/>
                      <a:cs typeface="Tahoma" pitchFamily="34" charset="0"/>
                    </a:rPr>
                    <a:t>Solution</a:t>
                  </a:r>
                </a:p>
              </p:txBody>
            </p:sp>
          </p:grpSp>
        </p:grpSp>
        <p:cxnSp>
          <p:nvCxnSpPr>
            <p:cNvPr id="11" name="Straight Arrow Connector 10"/>
            <p:cNvCxnSpPr/>
            <p:nvPr/>
          </p:nvCxnSpPr>
          <p:spPr>
            <a:xfrm>
              <a:off x="3312812" y="12355547"/>
              <a:ext cx="1" cy="158417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flipV="1">
              <a:off x="3312812" y="12312699"/>
              <a:ext cx="4070092" cy="4284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 name="תמונה 38" descr="D:\Users\Roi\Downloads\allattenuationC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62231" y="15656104"/>
            <a:ext cx="11137507" cy="8415293"/>
          </a:xfrm>
          <a:prstGeom prst="rect">
            <a:avLst/>
          </a:prstGeom>
          <a:noFill/>
          <a:ln>
            <a:noFill/>
          </a:ln>
        </p:spPr>
      </p:pic>
      <p:graphicFrame>
        <p:nvGraphicFramePr>
          <p:cNvPr id="5" name="Object 4"/>
          <p:cNvGraphicFramePr>
            <a:graphicFrameLocks noChangeAspect="1"/>
          </p:cNvGraphicFramePr>
          <p:nvPr>
            <p:extLst>
              <p:ext uri="{D42A27DB-BD31-4B8C-83A1-F6EECF244321}">
                <p14:modId xmlns:p14="http://schemas.microsoft.com/office/powerpoint/2010/main" val="864179075"/>
              </p:ext>
            </p:extLst>
          </p:nvPr>
        </p:nvGraphicFramePr>
        <p:xfrm>
          <a:off x="23299738" y="6281103"/>
          <a:ext cx="11752262" cy="3810000"/>
        </p:xfrm>
        <a:graphic>
          <a:graphicData uri="http://schemas.openxmlformats.org/presentationml/2006/ole">
            <mc:AlternateContent xmlns:mc="http://schemas.openxmlformats.org/markup-compatibility/2006">
              <mc:Choice xmlns:v="urn:schemas-microsoft-com:vml" Requires="v">
                <p:oleObj name="Document" r:id="rId4" imgW="7036093" imgH="2213776" progId="Word.Document.12">
                  <p:embed/>
                </p:oleObj>
              </mc:Choice>
              <mc:Fallback>
                <p:oleObj name="Document" r:id="rId4" imgW="7036093" imgH="2213776" progId="Word.Document.12">
                  <p:embed/>
                  <p:pic>
                    <p:nvPicPr>
                      <p:cNvPr id="0" name=""/>
                      <p:cNvPicPr/>
                      <p:nvPr/>
                    </p:nvPicPr>
                    <p:blipFill>
                      <a:blip r:embed="rId5"/>
                      <a:stretch>
                        <a:fillRect/>
                      </a:stretch>
                    </p:blipFill>
                    <p:spPr>
                      <a:xfrm>
                        <a:off x="23299738" y="6281103"/>
                        <a:ext cx="11752262" cy="3810000"/>
                      </a:xfrm>
                      <a:prstGeom prst="rect">
                        <a:avLst/>
                      </a:prstGeom>
                    </p:spPr>
                  </p:pic>
                </p:oleObj>
              </mc:Fallback>
            </mc:AlternateContent>
          </a:graphicData>
        </a:graphic>
      </p:graphicFrame>
      <p:pic>
        <p:nvPicPr>
          <p:cNvPr id="27" name="תמונה 3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32675" y="10022002"/>
            <a:ext cx="10453008" cy="6695679"/>
          </a:xfrm>
          <a:prstGeom prst="rect">
            <a:avLst/>
          </a:prstGeom>
          <a:noFill/>
          <a:ln>
            <a:noFill/>
          </a:ln>
        </p:spPr>
      </p:pic>
      <p:grpSp>
        <p:nvGrpSpPr>
          <p:cNvPr id="52" name="Group 51">
            <a:extLst>
              <a:ext uri="{FF2B5EF4-FFF2-40B4-BE49-F238E27FC236}">
                <a16:creationId xmlns:a16="http://schemas.microsoft.com/office/drawing/2014/main" id="{9E9F41EF-F7AE-7EFD-36A1-FB52C27BAA47}"/>
              </a:ext>
            </a:extLst>
          </p:cNvPr>
          <p:cNvGrpSpPr/>
          <p:nvPr/>
        </p:nvGrpSpPr>
        <p:grpSpPr>
          <a:xfrm>
            <a:off x="1235739" y="9833399"/>
            <a:ext cx="7299960" cy="3530679"/>
            <a:chOff x="1234440" y="9418886"/>
            <a:chExt cx="7299960" cy="3530679"/>
          </a:xfrm>
        </p:grpSpPr>
        <p:grpSp>
          <p:nvGrpSpPr>
            <p:cNvPr id="28" name="Group 27">
              <a:extLst>
                <a:ext uri="{FF2B5EF4-FFF2-40B4-BE49-F238E27FC236}">
                  <a16:creationId xmlns:a16="http://schemas.microsoft.com/office/drawing/2014/main" id="{1A99829F-2935-54D4-5671-69D35E635756}"/>
                </a:ext>
              </a:extLst>
            </p:cNvPr>
            <p:cNvGrpSpPr/>
            <p:nvPr/>
          </p:nvGrpSpPr>
          <p:grpSpPr>
            <a:xfrm>
              <a:off x="1234440" y="10354828"/>
              <a:ext cx="7299960" cy="1177417"/>
              <a:chOff x="1234440" y="10354828"/>
              <a:chExt cx="7299960" cy="1177417"/>
            </a:xfrm>
          </p:grpSpPr>
          <p:cxnSp>
            <p:nvCxnSpPr>
              <p:cNvPr id="4" name="Straight Connector 3">
                <a:extLst>
                  <a:ext uri="{FF2B5EF4-FFF2-40B4-BE49-F238E27FC236}">
                    <a16:creationId xmlns:a16="http://schemas.microsoft.com/office/drawing/2014/main" id="{9D5D6A86-39F8-76E3-EF5B-F69D02118C09}"/>
                  </a:ext>
                </a:extLst>
              </p:cNvPr>
              <p:cNvCxnSpPr/>
              <p:nvPr/>
            </p:nvCxnSpPr>
            <p:spPr>
              <a:xfrm>
                <a:off x="1234440" y="11532245"/>
                <a:ext cx="268224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A636E3-938A-2214-F073-31DE5D5B8D2A}"/>
                  </a:ext>
                </a:extLst>
              </p:cNvPr>
              <p:cNvCxnSpPr/>
              <p:nvPr/>
            </p:nvCxnSpPr>
            <p:spPr>
              <a:xfrm flipV="1">
                <a:off x="3916680" y="10354828"/>
                <a:ext cx="0" cy="117741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58499E-15C6-B48B-0CE4-168168471374}"/>
                  </a:ext>
                </a:extLst>
              </p:cNvPr>
              <p:cNvCxnSpPr/>
              <p:nvPr/>
            </p:nvCxnSpPr>
            <p:spPr>
              <a:xfrm>
                <a:off x="3916680" y="10354828"/>
                <a:ext cx="195072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BF147B-AD82-908B-D4AA-16246146CDC8}"/>
                  </a:ext>
                </a:extLst>
              </p:cNvPr>
              <p:cNvCxnSpPr/>
              <p:nvPr/>
            </p:nvCxnSpPr>
            <p:spPr>
              <a:xfrm>
                <a:off x="5852160" y="10354828"/>
                <a:ext cx="0" cy="117741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4F415-04D1-9E09-1847-7A35A65E98E9}"/>
                  </a:ext>
                </a:extLst>
              </p:cNvPr>
              <p:cNvCxnSpPr/>
              <p:nvPr/>
            </p:nvCxnSpPr>
            <p:spPr>
              <a:xfrm>
                <a:off x="5852160" y="11527810"/>
                <a:ext cx="2682240"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94699A42-48E9-7D1F-0C70-C18560291EB1}"/>
                </a:ext>
              </a:extLst>
            </p:cNvPr>
            <p:cNvGrpSpPr/>
            <p:nvPr/>
          </p:nvGrpSpPr>
          <p:grpSpPr>
            <a:xfrm>
              <a:off x="1234440" y="11772148"/>
              <a:ext cx="7299960" cy="1177417"/>
              <a:chOff x="563880" y="10354828"/>
              <a:chExt cx="7299960" cy="1177417"/>
            </a:xfrm>
          </p:grpSpPr>
          <p:cxnSp>
            <p:nvCxnSpPr>
              <p:cNvPr id="37" name="Straight Connector 36">
                <a:extLst>
                  <a:ext uri="{FF2B5EF4-FFF2-40B4-BE49-F238E27FC236}">
                    <a16:creationId xmlns:a16="http://schemas.microsoft.com/office/drawing/2014/main" id="{54B63001-2F0A-DEB5-C814-8AC3ADE77605}"/>
                  </a:ext>
                </a:extLst>
              </p:cNvPr>
              <p:cNvCxnSpPr>
                <a:cxnSpLocks/>
              </p:cNvCxnSpPr>
              <p:nvPr/>
            </p:nvCxnSpPr>
            <p:spPr>
              <a:xfrm>
                <a:off x="563880" y="11532245"/>
                <a:ext cx="33528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D2397B2-CA8B-7BEC-28F1-D664480C36F9}"/>
                  </a:ext>
                </a:extLst>
              </p:cNvPr>
              <p:cNvCxnSpPr/>
              <p:nvPr/>
            </p:nvCxnSpPr>
            <p:spPr>
              <a:xfrm flipV="1">
                <a:off x="3916680" y="10354828"/>
                <a:ext cx="0" cy="11774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341D3E1-7452-07F9-6D15-2BACACD3FFE0}"/>
                  </a:ext>
                </a:extLst>
              </p:cNvPr>
              <p:cNvCxnSpPr/>
              <p:nvPr/>
            </p:nvCxnSpPr>
            <p:spPr>
              <a:xfrm>
                <a:off x="3916680" y="10354828"/>
                <a:ext cx="195072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63978E-6C47-3828-74C0-030F16F28B0F}"/>
                  </a:ext>
                </a:extLst>
              </p:cNvPr>
              <p:cNvCxnSpPr/>
              <p:nvPr/>
            </p:nvCxnSpPr>
            <p:spPr>
              <a:xfrm>
                <a:off x="5852160" y="10354828"/>
                <a:ext cx="0" cy="11774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87E1E5-7F11-1470-5655-4EE3435E254B}"/>
                  </a:ext>
                </a:extLst>
              </p:cNvPr>
              <p:cNvCxnSpPr>
                <a:cxnSpLocks/>
              </p:cNvCxnSpPr>
              <p:nvPr/>
            </p:nvCxnSpPr>
            <p:spPr>
              <a:xfrm>
                <a:off x="5852160" y="11527810"/>
                <a:ext cx="20116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78A5BF02-9609-5CE2-8782-9DC9B4D0D3AE}"/>
                </a:ext>
              </a:extLst>
            </p:cNvPr>
            <p:cNvCxnSpPr/>
            <p:nvPr/>
          </p:nvCxnSpPr>
          <p:spPr>
            <a:xfrm>
              <a:off x="3978624" y="10031291"/>
              <a:ext cx="551148"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C0993C6F-D917-8602-6CB5-CE6467F23AF3}"/>
                    </a:ext>
                  </a:extLst>
                </p:cNvPr>
                <p:cNvSpPr txBox="1"/>
                <p:nvPr/>
              </p:nvSpPr>
              <p:spPr>
                <a:xfrm>
                  <a:off x="4227544" y="9418886"/>
                  <a:ext cx="1853107"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Δ</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sz="3600" dirty="0"/>
                </a:p>
              </p:txBody>
            </p:sp>
          </mc:Choice>
          <mc:Fallback>
            <p:sp>
              <p:nvSpPr>
                <p:cNvPr id="46" name="TextBox 45">
                  <a:extLst>
                    <a:ext uri="{FF2B5EF4-FFF2-40B4-BE49-F238E27FC236}">
                      <a16:creationId xmlns:a16="http://schemas.microsoft.com/office/drawing/2014/main" id="{C0993C6F-D917-8602-6CB5-CE6467F23AF3}"/>
                    </a:ext>
                  </a:extLst>
                </p:cNvPr>
                <p:cNvSpPr txBox="1">
                  <a:spLocks noRot="1" noChangeAspect="1" noMove="1" noResize="1" noEditPoints="1" noAdjustHandles="1" noChangeArrowheads="1" noChangeShapeType="1" noTextEdit="1"/>
                </p:cNvSpPr>
                <p:nvPr/>
              </p:nvSpPr>
              <p:spPr>
                <a:xfrm>
                  <a:off x="4227544" y="9418886"/>
                  <a:ext cx="1853107" cy="646331"/>
                </a:xfrm>
                <a:prstGeom prst="rect">
                  <a:avLst/>
                </a:prstGeom>
                <a:blipFill>
                  <a:blip r:embed="rId7"/>
                  <a:stretch>
                    <a:fillRect/>
                  </a:stretch>
                </a:blipFill>
              </p:spPr>
              <p:txBody>
                <a:bodyPr/>
                <a:lstStyle/>
                <a:p>
                  <a:r>
                    <a:rPr lang="en-US">
                      <a:noFill/>
                    </a:rPr>
                    <a:t> </a:t>
                  </a:r>
                </a:p>
              </p:txBody>
            </p:sp>
          </mc:Fallback>
        </mc:AlternateContent>
        <p:cxnSp>
          <p:nvCxnSpPr>
            <p:cNvPr id="48" name="Straight Connector 47">
              <a:extLst>
                <a:ext uri="{FF2B5EF4-FFF2-40B4-BE49-F238E27FC236}">
                  <a16:creationId xmlns:a16="http://schemas.microsoft.com/office/drawing/2014/main" id="{74F5A703-5138-DEA6-E1B1-367F5E05F9F3}"/>
                </a:ext>
              </a:extLst>
            </p:cNvPr>
            <p:cNvCxnSpPr>
              <a:cxnSpLocks/>
            </p:cNvCxnSpPr>
            <p:nvPr/>
          </p:nvCxnSpPr>
          <p:spPr>
            <a:xfrm flipV="1">
              <a:off x="4587240" y="9706682"/>
              <a:ext cx="0" cy="3238448"/>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9938346-2F97-6587-CBD2-CD498B3FF14C}"/>
                </a:ext>
              </a:extLst>
            </p:cNvPr>
            <p:cNvCxnSpPr>
              <a:cxnSpLocks/>
            </p:cNvCxnSpPr>
            <p:nvPr/>
          </p:nvCxnSpPr>
          <p:spPr>
            <a:xfrm flipV="1">
              <a:off x="3916680" y="9591827"/>
              <a:ext cx="0" cy="1963992"/>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5778</TotalTime>
  <Words>329</Words>
  <Application>Microsoft Office PowerPoint</Application>
  <PresentationFormat>Custom</PresentationFormat>
  <Paragraphs>59</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Open Sans Hebrew</vt:lpstr>
      <vt:lpstr>Tahoma</vt:lpstr>
      <vt:lpstr>Office Theme</vt:lpstr>
      <vt:lpstr>Document</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Shay Dotan</cp:lastModifiedBy>
  <cp:revision>60</cp:revision>
  <cp:lastPrinted>2019-12-23T14:46:09Z</cp:lastPrinted>
  <dcterms:created xsi:type="dcterms:W3CDTF">2019-12-02T06:50:52Z</dcterms:created>
  <dcterms:modified xsi:type="dcterms:W3CDTF">2025-05-25T06:24:12Z</dcterms:modified>
</cp:coreProperties>
</file>