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1" r:id="rId7"/>
    <p:sldId id="262" r:id="rId8"/>
    <p:sldId id="275" r:id="rId9"/>
    <p:sldId id="276" r:id="rId10"/>
    <p:sldId id="277" r:id="rId11"/>
    <p:sldId id="279" r:id="rId12"/>
    <p:sldId id="281" r:id="rId13"/>
    <p:sldId id="282" r:id="rId14"/>
    <p:sldId id="283" r:id="rId15"/>
    <p:sldId id="263" r:id="rId16"/>
    <p:sldId id="264" r:id="rId17"/>
    <p:sldId id="265" r:id="rId18"/>
    <p:sldId id="273" r:id="rId19"/>
    <p:sldId id="285" r:id="rId20"/>
    <p:sldId id="284" r:id="rId21"/>
    <p:sldId id="266" r:id="rId22"/>
    <p:sldId id="286" r:id="rId23"/>
    <p:sldId id="287" r:id="rId24"/>
    <p:sldId id="288" r:id="rId25"/>
    <p:sldId id="289" r:id="rId26"/>
    <p:sldId id="290" r:id="rId27"/>
    <p:sldId id="291" r:id="rId28"/>
    <p:sldId id="292" r:id="rId29"/>
    <p:sldId id="294" r:id="rId30"/>
    <p:sldId id="295" r:id="rId31"/>
    <p:sldId id="300" r:id="rId32"/>
    <p:sldId id="301" r:id="rId33"/>
    <p:sldId id="302" r:id="rId34"/>
    <p:sldId id="304" r:id="rId35"/>
    <p:sldId id="305" r:id="rId36"/>
    <p:sldId id="306" r:id="rId37"/>
    <p:sldId id="297" r:id="rId38"/>
    <p:sldId id="299" r:id="rId39"/>
    <p:sldId id="303" r:id="rId40"/>
    <p:sldId id="307" r:id="rId41"/>
    <p:sldId id="308" r:id="rId42"/>
    <p:sldId id="309" r:id="rId43"/>
    <p:sldId id="31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etu Pundir" initials="NP" lastIdx="1" clrIdx="0">
    <p:extLst>
      <p:ext uri="{19B8F6BF-5375-455C-9EA6-DF929625EA0E}">
        <p15:presenceInfo xmlns:p15="http://schemas.microsoft.com/office/powerpoint/2012/main" userId="b6dd1c5db79c05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EF413D"/>
    <a:srgbClr val="F43F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660"/>
  </p:normalViewPr>
  <p:slideViewPr>
    <p:cSldViewPr snapToGrid="0">
      <p:cViewPr>
        <p:scale>
          <a:sx n="67" d="100"/>
          <a:sy n="67"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Variation of RMSE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676940560038206"/>
          <c:y val="9.4774708822350257E-2"/>
          <c:w val="0.83428703434173079"/>
          <c:h val="0.578369833055977"/>
        </c:manualLayout>
      </c:layout>
      <c:lineChart>
        <c:grouping val="standard"/>
        <c:varyColors val="0"/>
        <c:ser>
          <c:idx val="0"/>
          <c:order val="0"/>
          <c:tx>
            <c:strRef>
              <c:f>Sheet1!$E$23</c:f>
              <c:strCache>
                <c:ptCount val="1"/>
                <c:pt idx="0">
                  <c:v>RMSE( Rating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Sheet1!$D$24:$D$33</c:f>
              <c:strCache>
                <c:ptCount val="10"/>
                <c:pt idx="0">
                  <c:v>SVDpp</c:v>
                </c:pt>
                <c:pt idx="1">
                  <c:v>SVD</c:v>
                </c:pt>
                <c:pt idx="2">
                  <c:v>SlopeOne</c:v>
                </c:pt>
                <c:pt idx="3">
                  <c:v>KNNWithMeans</c:v>
                </c:pt>
                <c:pt idx="4">
                  <c:v>KNNBaseline</c:v>
                </c:pt>
                <c:pt idx="5">
                  <c:v>KNNWithZScore</c:v>
                </c:pt>
                <c:pt idx="6">
                  <c:v>BaselineOnly</c:v>
                </c:pt>
                <c:pt idx="7">
                  <c:v>NMF</c:v>
                </c:pt>
                <c:pt idx="8">
                  <c:v>CoClustering</c:v>
                </c:pt>
                <c:pt idx="9">
                  <c:v>KNNBasic</c:v>
                </c:pt>
              </c:strCache>
            </c:strRef>
          </c:cat>
          <c:val>
            <c:numRef>
              <c:f>Sheet1!$E$24:$E$33</c:f>
              <c:numCache>
                <c:formatCode>0.00</c:formatCode>
                <c:ptCount val="10"/>
                <c:pt idx="0">
                  <c:v>0.76939999999999997</c:v>
                </c:pt>
                <c:pt idx="1">
                  <c:v>0.78059400000000001</c:v>
                </c:pt>
                <c:pt idx="2">
                  <c:v>0.80542999999999998</c:v>
                </c:pt>
                <c:pt idx="3">
                  <c:v>0.80581700000000001</c:v>
                </c:pt>
                <c:pt idx="4">
                  <c:v>0.80793700000000002</c:v>
                </c:pt>
                <c:pt idx="5">
                  <c:v>0.80929200000000001</c:v>
                </c:pt>
                <c:pt idx="6">
                  <c:v>0.80953399999999998</c:v>
                </c:pt>
                <c:pt idx="7">
                  <c:v>0.81161899999999998</c:v>
                </c:pt>
                <c:pt idx="8">
                  <c:v>0.81681599999999999</c:v>
                </c:pt>
                <c:pt idx="9">
                  <c:v>0.85296400000000006</c:v>
                </c:pt>
              </c:numCache>
            </c:numRef>
          </c:val>
          <c:smooth val="0"/>
          <c:extLst>
            <c:ext xmlns:c16="http://schemas.microsoft.com/office/drawing/2014/chart" uri="{C3380CC4-5D6E-409C-BE32-E72D297353CC}">
              <c16:uniqueId val="{00000000-2FE7-436D-8AE0-C0053089CE39}"/>
            </c:ext>
          </c:extLst>
        </c:ser>
        <c:ser>
          <c:idx val="1"/>
          <c:order val="1"/>
          <c:tx>
            <c:strRef>
              <c:f>Sheet1!$F$23</c:f>
              <c:strCache>
                <c:ptCount val="1"/>
                <c:pt idx="0">
                  <c:v>RMSE ( Rating &amp; Movies ) 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Sheet1!$D$24:$D$33</c:f>
              <c:strCache>
                <c:ptCount val="10"/>
                <c:pt idx="0">
                  <c:v>SVDpp</c:v>
                </c:pt>
                <c:pt idx="1">
                  <c:v>SVD</c:v>
                </c:pt>
                <c:pt idx="2">
                  <c:v>SlopeOne</c:v>
                </c:pt>
                <c:pt idx="3">
                  <c:v>KNNWithMeans</c:v>
                </c:pt>
                <c:pt idx="4">
                  <c:v>KNNBaseline</c:v>
                </c:pt>
                <c:pt idx="5">
                  <c:v>KNNWithZScore</c:v>
                </c:pt>
                <c:pt idx="6">
                  <c:v>BaselineOnly</c:v>
                </c:pt>
                <c:pt idx="7">
                  <c:v>NMF</c:v>
                </c:pt>
                <c:pt idx="8">
                  <c:v>CoClustering</c:v>
                </c:pt>
                <c:pt idx="9">
                  <c:v>KNNBasic</c:v>
                </c:pt>
              </c:strCache>
            </c:strRef>
          </c:cat>
          <c:val>
            <c:numRef>
              <c:f>Sheet1!$F$24:$F$33</c:f>
              <c:numCache>
                <c:formatCode>0.00</c:formatCode>
                <c:ptCount val="10"/>
                <c:pt idx="0">
                  <c:v>0.75885499999999995</c:v>
                </c:pt>
                <c:pt idx="1">
                  <c:v>0.76519300000000001</c:v>
                </c:pt>
                <c:pt idx="2">
                  <c:v>0.80691999999999997</c:v>
                </c:pt>
                <c:pt idx="3">
                  <c:v>0.78297799999999995</c:v>
                </c:pt>
                <c:pt idx="4">
                  <c:v>0.78448300000000004</c:v>
                </c:pt>
                <c:pt idx="5">
                  <c:v>0.78880799999999995</c:v>
                </c:pt>
                <c:pt idx="6">
                  <c:v>0.80479299999999998</c:v>
                </c:pt>
                <c:pt idx="7">
                  <c:v>0.79931600000000003</c:v>
                </c:pt>
                <c:pt idx="8">
                  <c:v>0.80858300000000005</c:v>
                </c:pt>
                <c:pt idx="9">
                  <c:v>0.80712799999999996</c:v>
                </c:pt>
              </c:numCache>
            </c:numRef>
          </c:val>
          <c:smooth val="0"/>
          <c:extLst>
            <c:ext xmlns:c16="http://schemas.microsoft.com/office/drawing/2014/chart" uri="{C3380CC4-5D6E-409C-BE32-E72D297353CC}">
              <c16:uniqueId val="{00000001-2FE7-436D-8AE0-C0053089CE39}"/>
            </c:ext>
          </c:extLst>
        </c:ser>
        <c:ser>
          <c:idx val="2"/>
          <c:order val="2"/>
          <c:tx>
            <c:strRef>
              <c:f>Sheet1!$G$23</c:f>
              <c:strCache>
                <c:ptCount val="1"/>
                <c:pt idx="0">
                  <c:v>RMSE ( Rating &amp; Movies) B</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Sheet1!$D$24:$D$33</c:f>
              <c:strCache>
                <c:ptCount val="10"/>
                <c:pt idx="0">
                  <c:v>SVDpp</c:v>
                </c:pt>
                <c:pt idx="1">
                  <c:v>SVD</c:v>
                </c:pt>
                <c:pt idx="2">
                  <c:v>SlopeOne</c:v>
                </c:pt>
                <c:pt idx="3">
                  <c:v>KNNWithMeans</c:v>
                </c:pt>
                <c:pt idx="4">
                  <c:v>KNNBaseline</c:v>
                </c:pt>
                <c:pt idx="5">
                  <c:v>KNNWithZScore</c:v>
                </c:pt>
                <c:pt idx="6">
                  <c:v>BaselineOnly</c:v>
                </c:pt>
                <c:pt idx="7">
                  <c:v>NMF</c:v>
                </c:pt>
                <c:pt idx="8">
                  <c:v>CoClustering</c:v>
                </c:pt>
                <c:pt idx="9">
                  <c:v>KNNBasic</c:v>
                </c:pt>
              </c:strCache>
            </c:strRef>
          </c:cat>
          <c:val>
            <c:numRef>
              <c:f>Sheet1!$G$24:$G$33</c:f>
              <c:numCache>
                <c:formatCode>0.00</c:formatCode>
                <c:ptCount val="10"/>
                <c:pt idx="0">
                  <c:v>0.72066699999999995</c:v>
                </c:pt>
                <c:pt idx="1">
                  <c:v>0.71624600000000005</c:v>
                </c:pt>
                <c:pt idx="2">
                  <c:v>0.804566</c:v>
                </c:pt>
                <c:pt idx="3">
                  <c:v>0.76973100000000005</c:v>
                </c:pt>
                <c:pt idx="4">
                  <c:v>0.76856100000000005</c:v>
                </c:pt>
                <c:pt idx="5">
                  <c:v>0.77546099999999996</c:v>
                </c:pt>
                <c:pt idx="6">
                  <c:v>0.80474599999999996</c:v>
                </c:pt>
                <c:pt idx="7">
                  <c:v>0.79937999999999998</c:v>
                </c:pt>
                <c:pt idx="8">
                  <c:v>0.80827400000000005</c:v>
                </c:pt>
                <c:pt idx="9">
                  <c:v>0.78348200000000001</c:v>
                </c:pt>
              </c:numCache>
            </c:numRef>
          </c:val>
          <c:smooth val="0"/>
          <c:extLst>
            <c:ext xmlns:c16="http://schemas.microsoft.com/office/drawing/2014/chart" uri="{C3380CC4-5D6E-409C-BE32-E72D297353CC}">
              <c16:uniqueId val="{00000002-2FE7-436D-8AE0-C0053089CE39}"/>
            </c:ext>
          </c:extLst>
        </c:ser>
        <c:dLbls>
          <c:showLegendKey val="0"/>
          <c:showVal val="0"/>
          <c:showCatName val="0"/>
          <c:showSerName val="0"/>
          <c:showPercent val="0"/>
          <c:showBubbleSize val="0"/>
        </c:dLbls>
        <c:marker val="1"/>
        <c:smooth val="0"/>
        <c:axId val="880409944"/>
        <c:axId val="880418800"/>
      </c:lineChart>
      <c:catAx>
        <c:axId val="880409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Collaborative</a:t>
                </a:r>
                <a:r>
                  <a:rPr lang="en-US" b="1" baseline="0"/>
                  <a:t> Filtering Models</a:t>
                </a:r>
                <a:endParaRPr lang="en-US"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418800"/>
        <c:crosses val="autoZero"/>
        <c:auto val="1"/>
        <c:lblAlgn val="ctr"/>
        <c:lblOffset val="100"/>
        <c:noMultiLvlLbl val="0"/>
      </c:catAx>
      <c:valAx>
        <c:axId val="880418800"/>
        <c:scaling>
          <c:orientation val="minMax"/>
          <c:min val="0.70000000000000007"/>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409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Variation of MAE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Sheet1!$L$23</c:f>
              <c:strCache>
                <c:ptCount val="1"/>
                <c:pt idx="0">
                  <c:v>MAE ( Rating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Sheet1!$K$24:$K$33</c:f>
              <c:strCache>
                <c:ptCount val="10"/>
                <c:pt idx="0">
                  <c:v>SVDpp</c:v>
                </c:pt>
                <c:pt idx="1">
                  <c:v>SVD</c:v>
                </c:pt>
                <c:pt idx="2">
                  <c:v>SlopeOne</c:v>
                </c:pt>
                <c:pt idx="3">
                  <c:v>KNNWithMeans</c:v>
                </c:pt>
                <c:pt idx="4">
                  <c:v>KNNBaseline</c:v>
                </c:pt>
                <c:pt idx="5">
                  <c:v>KNNWithZScore</c:v>
                </c:pt>
                <c:pt idx="6">
                  <c:v>BaselineOnly</c:v>
                </c:pt>
                <c:pt idx="7">
                  <c:v>NMF</c:v>
                </c:pt>
                <c:pt idx="8">
                  <c:v>CoClustering</c:v>
                </c:pt>
                <c:pt idx="9">
                  <c:v>KNNBasic</c:v>
                </c:pt>
              </c:strCache>
            </c:strRef>
          </c:cat>
          <c:val>
            <c:numRef>
              <c:f>Sheet1!$L$24:$L$33</c:f>
              <c:numCache>
                <c:formatCode>0.00</c:formatCode>
                <c:ptCount val="10"/>
                <c:pt idx="0">
                  <c:v>0.58477599999999996</c:v>
                </c:pt>
                <c:pt idx="1">
                  <c:v>0.59418199999999999</c:v>
                </c:pt>
                <c:pt idx="2">
                  <c:v>0.61489300000000002</c:v>
                </c:pt>
                <c:pt idx="3">
                  <c:v>0.61638199999999999</c:v>
                </c:pt>
                <c:pt idx="4">
                  <c:v>0.61816899999999997</c:v>
                </c:pt>
                <c:pt idx="5">
                  <c:v>0.61510299999999996</c:v>
                </c:pt>
                <c:pt idx="6">
                  <c:v>0.61932600000000004</c:v>
                </c:pt>
                <c:pt idx="7">
                  <c:v>0.62175499999999995</c:v>
                </c:pt>
                <c:pt idx="8">
                  <c:v>0.63708600000000004</c:v>
                </c:pt>
                <c:pt idx="9">
                  <c:v>0.65086100000000002</c:v>
                </c:pt>
              </c:numCache>
            </c:numRef>
          </c:val>
          <c:smooth val="0"/>
          <c:extLst>
            <c:ext xmlns:c16="http://schemas.microsoft.com/office/drawing/2014/chart" uri="{C3380CC4-5D6E-409C-BE32-E72D297353CC}">
              <c16:uniqueId val="{00000000-6901-4802-93A5-DD7E52499119}"/>
            </c:ext>
          </c:extLst>
        </c:ser>
        <c:ser>
          <c:idx val="1"/>
          <c:order val="1"/>
          <c:tx>
            <c:strRef>
              <c:f>Sheet1!$M$23</c:f>
              <c:strCache>
                <c:ptCount val="1"/>
                <c:pt idx="0">
                  <c:v>MAE ( Rating &amp; Movies ) 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Sheet1!$K$24:$K$33</c:f>
              <c:strCache>
                <c:ptCount val="10"/>
                <c:pt idx="0">
                  <c:v>SVDpp</c:v>
                </c:pt>
                <c:pt idx="1">
                  <c:v>SVD</c:v>
                </c:pt>
                <c:pt idx="2">
                  <c:v>SlopeOne</c:v>
                </c:pt>
                <c:pt idx="3">
                  <c:v>KNNWithMeans</c:v>
                </c:pt>
                <c:pt idx="4">
                  <c:v>KNNBaseline</c:v>
                </c:pt>
                <c:pt idx="5">
                  <c:v>KNNWithZScore</c:v>
                </c:pt>
                <c:pt idx="6">
                  <c:v>BaselineOnly</c:v>
                </c:pt>
                <c:pt idx="7">
                  <c:v>NMF</c:v>
                </c:pt>
                <c:pt idx="8">
                  <c:v>CoClustering</c:v>
                </c:pt>
                <c:pt idx="9">
                  <c:v>KNNBasic</c:v>
                </c:pt>
              </c:strCache>
            </c:strRef>
          </c:cat>
          <c:val>
            <c:numRef>
              <c:f>Sheet1!$M$24:$M$33</c:f>
              <c:numCache>
                <c:formatCode>0.00</c:formatCode>
                <c:ptCount val="10"/>
                <c:pt idx="0">
                  <c:v>0.57639899999999999</c:v>
                </c:pt>
                <c:pt idx="1">
                  <c:v>0.58195200000000002</c:v>
                </c:pt>
                <c:pt idx="2">
                  <c:v>0.61620600000000003</c:v>
                </c:pt>
                <c:pt idx="3">
                  <c:v>0.59751900000000002</c:v>
                </c:pt>
                <c:pt idx="4">
                  <c:v>0.597275</c:v>
                </c:pt>
                <c:pt idx="5">
                  <c:v>0.59579199999999999</c:v>
                </c:pt>
                <c:pt idx="6">
                  <c:v>0.61502199999999996</c:v>
                </c:pt>
                <c:pt idx="7">
                  <c:v>0.61069600000000002</c:v>
                </c:pt>
                <c:pt idx="8">
                  <c:v>0.63084499999999999</c:v>
                </c:pt>
                <c:pt idx="9">
                  <c:v>0.61139100000000002</c:v>
                </c:pt>
              </c:numCache>
            </c:numRef>
          </c:val>
          <c:smooth val="0"/>
          <c:extLst>
            <c:ext xmlns:c16="http://schemas.microsoft.com/office/drawing/2014/chart" uri="{C3380CC4-5D6E-409C-BE32-E72D297353CC}">
              <c16:uniqueId val="{00000001-6901-4802-93A5-DD7E52499119}"/>
            </c:ext>
          </c:extLst>
        </c:ser>
        <c:ser>
          <c:idx val="2"/>
          <c:order val="2"/>
          <c:tx>
            <c:strRef>
              <c:f>Sheet1!$N$23</c:f>
              <c:strCache>
                <c:ptCount val="1"/>
                <c:pt idx="0">
                  <c:v>MAE ( Rating &amp; Movies) B</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Sheet1!$K$24:$K$33</c:f>
              <c:strCache>
                <c:ptCount val="10"/>
                <c:pt idx="0">
                  <c:v>SVDpp</c:v>
                </c:pt>
                <c:pt idx="1">
                  <c:v>SVD</c:v>
                </c:pt>
                <c:pt idx="2">
                  <c:v>SlopeOne</c:v>
                </c:pt>
                <c:pt idx="3">
                  <c:v>KNNWithMeans</c:v>
                </c:pt>
                <c:pt idx="4">
                  <c:v>KNNBaseline</c:v>
                </c:pt>
                <c:pt idx="5">
                  <c:v>KNNWithZScore</c:v>
                </c:pt>
                <c:pt idx="6">
                  <c:v>BaselineOnly</c:v>
                </c:pt>
                <c:pt idx="7">
                  <c:v>NMF</c:v>
                </c:pt>
                <c:pt idx="8">
                  <c:v>CoClustering</c:v>
                </c:pt>
                <c:pt idx="9">
                  <c:v>KNNBasic</c:v>
                </c:pt>
              </c:strCache>
            </c:strRef>
          </c:cat>
          <c:val>
            <c:numRef>
              <c:f>Sheet1!$N$24:$N$33</c:f>
              <c:numCache>
                <c:formatCode>0.00</c:formatCode>
                <c:ptCount val="10"/>
                <c:pt idx="0">
                  <c:v>0.54530500000000004</c:v>
                </c:pt>
                <c:pt idx="1">
                  <c:v>0.54202799999999995</c:v>
                </c:pt>
                <c:pt idx="2">
                  <c:v>0.61405500000000002</c:v>
                </c:pt>
                <c:pt idx="3">
                  <c:v>0.58691499999999996</c:v>
                </c:pt>
                <c:pt idx="4">
                  <c:v>0.58515499999999998</c:v>
                </c:pt>
                <c:pt idx="5">
                  <c:v>0.58405200000000002</c:v>
                </c:pt>
                <c:pt idx="6">
                  <c:v>0.61499300000000001</c:v>
                </c:pt>
                <c:pt idx="7">
                  <c:v>0.61069700000000005</c:v>
                </c:pt>
                <c:pt idx="8">
                  <c:v>0.63036899999999996</c:v>
                </c:pt>
                <c:pt idx="9">
                  <c:v>0.59379199999999999</c:v>
                </c:pt>
              </c:numCache>
            </c:numRef>
          </c:val>
          <c:smooth val="0"/>
          <c:extLst>
            <c:ext xmlns:c16="http://schemas.microsoft.com/office/drawing/2014/chart" uri="{C3380CC4-5D6E-409C-BE32-E72D297353CC}">
              <c16:uniqueId val="{00000002-6901-4802-93A5-DD7E52499119}"/>
            </c:ext>
          </c:extLst>
        </c:ser>
        <c:dLbls>
          <c:showLegendKey val="0"/>
          <c:showVal val="0"/>
          <c:showCatName val="0"/>
          <c:showSerName val="0"/>
          <c:showPercent val="0"/>
          <c:showBubbleSize val="0"/>
        </c:dLbls>
        <c:marker val="1"/>
        <c:smooth val="0"/>
        <c:axId val="861717176"/>
        <c:axId val="861716520"/>
      </c:lineChart>
      <c:catAx>
        <c:axId val="861717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Collaborative Filtering Models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1716520"/>
        <c:crosses val="autoZero"/>
        <c:auto val="1"/>
        <c:lblAlgn val="ctr"/>
        <c:lblOffset val="100"/>
        <c:noMultiLvlLbl val="0"/>
      </c:catAx>
      <c:valAx>
        <c:axId val="861716520"/>
        <c:scaling>
          <c:orientation val="minMax"/>
          <c:min val="0.52"/>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1717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EF89F-4BE9-4B88-8CA5-BE65F871910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0FD7E69-8009-46B5-A94D-C6C858A91A6B}">
      <dgm:prSet phldrT="[Text]" custT="1"/>
      <dgm:spPr/>
      <dgm:t>
        <a:bodyPr/>
        <a:lstStyle/>
        <a:p>
          <a:pPr algn="ctr"/>
          <a:r>
            <a:rPr lang="en-US" sz="1800" b="1"/>
            <a:t>Recommendation system</a:t>
          </a:r>
        </a:p>
      </dgm:t>
    </dgm:pt>
    <dgm:pt modelId="{F9F5DC77-FC9D-4ACA-B341-619BBA920CCF}" type="parTrans" cxnId="{1B6E9709-2731-4DD3-96B4-FD24010765E2}">
      <dgm:prSet/>
      <dgm:spPr/>
      <dgm:t>
        <a:bodyPr/>
        <a:lstStyle/>
        <a:p>
          <a:pPr algn="ctr"/>
          <a:endParaRPr lang="en-US"/>
        </a:p>
      </dgm:t>
    </dgm:pt>
    <dgm:pt modelId="{497C3EC9-2FEC-4C49-99EB-6659028CD27F}" type="sibTrans" cxnId="{1B6E9709-2731-4DD3-96B4-FD24010765E2}">
      <dgm:prSet/>
      <dgm:spPr/>
      <dgm:t>
        <a:bodyPr/>
        <a:lstStyle/>
        <a:p>
          <a:pPr algn="ctr"/>
          <a:endParaRPr lang="en-US"/>
        </a:p>
      </dgm:t>
    </dgm:pt>
    <dgm:pt modelId="{2D194959-DADC-4DC1-829C-31C7B886D331}">
      <dgm:prSet phldrT="[Text]" custT="1"/>
      <dgm:spPr/>
      <dgm:t>
        <a:bodyPr/>
        <a:lstStyle/>
        <a:p>
          <a:pPr algn="ctr"/>
          <a:r>
            <a:rPr lang="en-US" sz="1800" b="1" dirty="0"/>
            <a:t>Collaborative filtering (CF)</a:t>
          </a:r>
        </a:p>
      </dgm:t>
    </dgm:pt>
    <dgm:pt modelId="{C45BCC77-C40B-42E8-A2C3-52FF16648CF5}" type="parTrans" cxnId="{A28BD7B4-6238-4035-A4E6-D3E554FA05A3}">
      <dgm:prSet/>
      <dgm:spPr/>
      <dgm:t>
        <a:bodyPr/>
        <a:lstStyle/>
        <a:p>
          <a:pPr algn="ctr"/>
          <a:endParaRPr lang="en-US"/>
        </a:p>
      </dgm:t>
    </dgm:pt>
    <dgm:pt modelId="{216BBE89-ADF4-41BD-9C32-80B8E5DE6D25}" type="sibTrans" cxnId="{A28BD7B4-6238-4035-A4E6-D3E554FA05A3}">
      <dgm:prSet/>
      <dgm:spPr/>
      <dgm:t>
        <a:bodyPr/>
        <a:lstStyle/>
        <a:p>
          <a:pPr algn="ctr"/>
          <a:endParaRPr lang="en-US"/>
        </a:p>
      </dgm:t>
    </dgm:pt>
    <dgm:pt modelId="{655CA175-E2E8-437A-968A-D56514E96189}">
      <dgm:prSet phldrT="[Text]" custT="1"/>
      <dgm:spPr/>
      <dgm:t>
        <a:bodyPr/>
        <a:lstStyle/>
        <a:p>
          <a:pPr algn="ctr"/>
          <a:r>
            <a:rPr lang="en-US" sz="1800" b="1"/>
            <a:t>memory-based CF</a:t>
          </a:r>
        </a:p>
      </dgm:t>
    </dgm:pt>
    <dgm:pt modelId="{2700803A-4A2B-4163-8E8F-8B2DD2DABD69}" type="parTrans" cxnId="{69F10493-2FF0-4F03-B2FF-9B826FC5F7C2}">
      <dgm:prSet/>
      <dgm:spPr/>
      <dgm:t>
        <a:bodyPr/>
        <a:lstStyle/>
        <a:p>
          <a:pPr algn="ctr"/>
          <a:endParaRPr lang="en-US"/>
        </a:p>
      </dgm:t>
    </dgm:pt>
    <dgm:pt modelId="{88EB7AA3-BBD3-4B83-8087-57742632DBC8}" type="sibTrans" cxnId="{69F10493-2FF0-4F03-B2FF-9B826FC5F7C2}">
      <dgm:prSet/>
      <dgm:spPr/>
      <dgm:t>
        <a:bodyPr/>
        <a:lstStyle/>
        <a:p>
          <a:pPr algn="ctr"/>
          <a:endParaRPr lang="en-US"/>
        </a:p>
      </dgm:t>
    </dgm:pt>
    <dgm:pt modelId="{ECEAF634-8302-4BF2-BBD4-D493D0B4DAB1}">
      <dgm:prSet phldrT="[Text]" custT="1"/>
      <dgm:spPr/>
      <dgm:t>
        <a:bodyPr/>
        <a:lstStyle/>
        <a:p>
          <a:pPr algn="ctr"/>
          <a:r>
            <a:rPr lang="en-US" sz="1800" b="1"/>
            <a:t>Hybrid filtering</a:t>
          </a:r>
        </a:p>
      </dgm:t>
    </dgm:pt>
    <dgm:pt modelId="{832FF0B7-083E-4D2D-BEC3-87EDAF308D11}" type="parTrans" cxnId="{C4375334-01E3-4000-AE7F-5DDFA7DA5BA1}">
      <dgm:prSet/>
      <dgm:spPr/>
      <dgm:t>
        <a:bodyPr/>
        <a:lstStyle/>
        <a:p>
          <a:pPr algn="ctr"/>
          <a:endParaRPr lang="en-US"/>
        </a:p>
      </dgm:t>
    </dgm:pt>
    <dgm:pt modelId="{0C88B0FA-0007-4BEF-A1B4-76051C88811B}" type="sibTrans" cxnId="{C4375334-01E3-4000-AE7F-5DDFA7DA5BA1}">
      <dgm:prSet/>
      <dgm:spPr/>
      <dgm:t>
        <a:bodyPr/>
        <a:lstStyle/>
        <a:p>
          <a:pPr algn="ctr"/>
          <a:endParaRPr lang="en-US"/>
        </a:p>
      </dgm:t>
    </dgm:pt>
    <dgm:pt modelId="{92E6AC6A-6236-4066-88A5-246F949D496A}">
      <dgm:prSet phldrT="[Text]" custT="1"/>
      <dgm:spPr/>
      <dgm:t>
        <a:bodyPr/>
        <a:lstStyle/>
        <a:p>
          <a:pPr algn="ctr"/>
          <a:r>
            <a:rPr lang="en-US" sz="1800" b="1"/>
            <a:t>weighted Hybrid</a:t>
          </a:r>
        </a:p>
      </dgm:t>
    </dgm:pt>
    <dgm:pt modelId="{680B09A5-FCB6-493B-8F93-EB55CBEF77A3}" type="parTrans" cxnId="{C05A7F04-3E9F-4739-A3DB-75A2C634782D}">
      <dgm:prSet/>
      <dgm:spPr/>
      <dgm:t>
        <a:bodyPr/>
        <a:lstStyle/>
        <a:p>
          <a:pPr algn="ctr"/>
          <a:endParaRPr lang="en-US"/>
        </a:p>
      </dgm:t>
    </dgm:pt>
    <dgm:pt modelId="{56710AA8-E541-41DA-888A-0D6A6891971C}" type="sibTrans" cxnId="{C05A7F04-3E9F-4739-A3DB-75A2C634782D}">
      <dgm:prSet/>
      <dgm:spPr/>
      <dgm:t>
        <a:bodyPr/>
        <a:lstStyle/>
        <a:p>
          <a:pPr algn="ctr"/>
          <a:endParaRPr lang="en-US"/>
        </a:p>
      </dgm:t>
    </dgm:pt>
    <dgm:pt modelId="{134CD844-CA11-4E77-B84C-9AA33BD54EF0}">
      <dgm:prSet custT="1"/>
      <dgm:spPr/>
      <dgm:t>
        <a:bodyPr/>
        <a:lstStyle/>
        <a:p>
          <a:pPr algn="ctr"/>
          <a:r>
            <a:rPr lang="en-US" sz="1800" b="1"/>
            <a:t>mixed hybrid</a:t>
          </a:r>
        </a:p>
      </dgm:t>
    </dgm:pt>
    <dgm:pt modelId="{CBF18A93-B77F-4F9D-90A0-360609C7D31E}" type="parTrans" cxnId="{81024063-B905-4641-8760-CBA8B753BD3E}">
      <dgm:prSet/>
      <dgm:spPr/>
      <dgm:t>
        <a:bodyPr/>
        <a:lstStyle/>
        <a:p>
          <a:pPr algn="ctr"/>
          <a:endParaRPr lang="en-US"/>
        </a:p>
      </dgm:t>
    </dgm:pt>
    <dgm:pt modelId="{7AB58ECD-82EB-4F46-8EF6-770B62CACFFB}" type="sibTrans" cxnId="{81024063-B905-4641-8760-CBA8B753BD3E}">
      <dgm:prSet/>
      <dgm:spPr/>
      <dgm:t>
        <a:bodyPr/>
        <a:lstStyle/>
        <a:p>
          <a:pPr algn="ctr"/>
          <a:endParaRPr lang="en-US"/>
        </a:p>
      </dgm:t>
    </dgm:pt>
    <dgm:pt modelId="{1F4287B8-DCD9-4AF9-AE0C-B6836D26FE61}">
      <dgm:prSet phldrT="[Text]" custT="1"/>
      <dgm:spPr/>
      <dgm:t>
        <a:bodyPr/>
        <a:lstStyle/>
        <a:p>
          <a:pPr algn="ctr"/>
          <a:r>
            <a:rPr lang="en-US" sz="1800" b="1"/>
            <a:t>model-based CF</a:t>
          </a:r>
        </a:p>
      </dgm:t>
    </dgm:pt>
    <dgm:pt modelId="{65120BD2-A327-490A-9073-DE8AC931AFB8}" type="parTrans" cxnId="{BB18657D-E617-4C06-9C58-BA6FA87A8D36}">
      <dgm:prSet/>
      <dgm:spPr/>
      <dgm:t>
        <a:bodyPr/>
        <a:lstStyle/>
        <a:p>
          <a:endParaRPr lang="en-US"/>
        </a:p>
      </dgm:t>
    </dgm:pt>
    <dgm:pt modelId="{91D6697E-7D1B-44D6-8D95-564BE7D6BEBF}" type="sibTrans" cxnId="{BB18657D-E617-4C06-9C58-BA6FA87A8D36}">
      <dgm:prSet/>
      <dgm:spPr/>
      <dgm:t>
        <a:bodyPr/>
        <a:lstStyle/>
        <a:p>
          <a:endParaRPr lang="en-US"/>
        </a:p>
      </dgm:t>
    </dgm:pt>
    <dgm:pt modelId="{7263B562-D221-46F6-8010-814A7233E357}">
      <dgm:prSet phldrT="[Text]" custT="1"/>
      <dgm:spPr/>
      <dgm:t>
        <a:bodyPr/>
        <a:lstStyle/>
        <a:p>
          <a:pPr algn="ctr"/>
          <a:r>
            <a:rPr lang="en-US" sz="1800" b="1"/>
            <a:t>User-based CF</a:t>
          </a:r>
        </a:p>
      </dgm:t>
    </dgm:pt>
    <dgm:pt modelId="{453CD0AA-DF4D-49F4-B55D-A04A37148D16}" type="parTrans" cxnId="{45A2F750-98F2-433B-A979-0248BBEB9CF2}">
      <dgm:prSet/>
      <dgm:spPr/>
      <dgm:t>
        <a:bodyPr/>
        <a:lstStyle/>
        <a:p>
          <a:endParaRPr lang="en-US"/>
        </a:p>
      </dgm:t>
    </dgm:pt>
    <dgm:pt modelId="{97A7F394-7235-48D4-BA57-FCBEB8E9ED67}" type="sibTrans" cxnId="{45A2F750-98F2-433B-A979-0248BBEB9CF2}">
      <dgm:prSet/>
      <dgm:spPr/>
      <dgm:t>
        <a:bodyPr/>
        <a:lstStyle/>
        <a:p>
          <a:endParaRPr lang="en-US"/>
        </a:p>
      </dgm:t>
    </dgm:pt>
    <dgm:pt modelId="{502B214A-2501-458E-B0BB-2A3F090EB5B3}">
      <dgm:prSet phldrT="[Text]" custT="1"/>
      <dgm:spPr/>
      <dgm:t>
        <a:bodyPr/>
        <a:lstStyle/>
        <a:p>
          <a:pPr algn="ctr"/>
          <a:r>
            <a:rPr lang="en-US" sz="1800" b="1"/>
            <a:t>Item-based CF</a:t>
          </a:r>
        </a:p>
      </dgm:t>
    </dgm:pt>
    <dgm:pt modelId="{BC9C622D-433D-4381-BC52-6590BD0E1AE8}" type="sibTrans" cxnId="{8677A8C1-26B6-467B-AC9E-2DFEEB59BF34}">
      <dgm:prSet/>
      <dgm:spPr/>
      <dgm:t>
        <a:bodyPr/>
        <a:lstStyle/>
        <a:p>
          <a:endParaRPr lang="en-US"/>
        </a:p>
      </dgm:t>
    </dgm:pt>
    <dgm:pt modelId="{796C7A09-6F46-4989-ABED-DC57074432F1}" type="parTrans" cxnId="{8677A8C1-26B6-467B-AC9E-2DFEEB59BF34}">
      <dgm:prSet/>
      <dgm:spPr/>
      <dgm:t>
        <a:bodyPr/>
        <a:lstStyle/>
        <a:p>
          <a:endParaRPr lang="en-US"/>
        </a:p>
      </dgm:t>
    </dgm:pt>
    <dgm:pt modelId="{6689AEC7-240C-41F5-8BC2-22510CA2D9D4}">
      <dgm:prSet phldrT="[Text]" custT="1"/>
      <dgm:spPr/>
      <dgm:t>
        <a:bodyPr/>
        <a:lstStyle/>
        <a:p>
          <a:pPr algn="ctr"/>
          <a:r>
            <a:rPr lang="en-US" sz="1800" b="1"/>
            <a:t>Content-based Filtering</a:t>
          </a:r>
        </a:p>
      </dgm:t>
    </dgm:pt>
    <dgm:pt modelId="{427EFE0C-32E3-4470-8E57-A13465482DA5}" type="parTrans" cxnId="{B7BAB609-9876-4849-9ABC-11027F535597}">
      <dgm:prSet/>
      <dgm:spPr/>
      <dgm:t>
        <a:bodyPr/>
        <a:lstStyle/>
        <a:p>
          <a:endParaRPr lang="en-US"/>
        </a:p>
      </dgm:t>
    </dgm:pt>
    <dgm:pt modelId="{298C9487-682E-4E3A-BB02-66B7C1628C34}" type="sibTrans" cxnId="{B7BAB609-9876-4849-9ABC-11027F535597}">
      <dgm:prSet/>
      <dgm:spPr/>
      <dgm:t>
        <a:bodyPr/>
        <a:lstStyle/>
        <a:p>
          <a:endParaRPr lang="en-US"/>
        </a:p>
      </dgm:t>
    </dgm:pt>
    <dgm:pt modelId="{D313F0E4-4606-44BB-946C-144BAB0FE891}">
      <dgm:prSet phldrT="[Text]" custT="1"/>
      <dgm:spPr/>
      <dgm:t>
        <a:bodyPr/>
        <a:lstStyle/>
        <a:p>
          <a:pPr algn="ctr"/>
          <a:r>
            <a:rPr lang="en-US" sz="1800" b="1"/>
            <a:t>Matrix Factorization - SVD, SVD++</a:t>
          </a:r>
        </a:p>
      </dgm:t>
    </dgm:pt>
    <dgm:pt modelId="{AFAE92AD-669D-460E-A695-61DAB5E263AC}" type="parTrans" cxnId="{9BC552D1-5C26-4EA7-8CDB-51BF8BA2B786}">
      <dgm:prSet/>
      <dgm:spPr/>
      <dgm:t>
        <a:bodyPr/>
        <a:lstStyle/>
        <a:p>
          <a:endParaRPr lang="en-US"/>
        </a:p>
      </dgm:t>
    </dgm:pt>
    <dgm:pt modelId="{C9627D38-BA07-4892-B5E6-8BB97604719E}" type="sibTrans" cxnId="{9BC552D1-5C26-4EA7-8CDB-51BF8BA2B786}">
      <dgm:prSet/>
      <dgm:spPr/>
      <dgm:t>
        <a:bodyPr/>
        <a:lstStyle/>
        <a:p>
          <a:endParaRPr lang="en-US"/>
        </a:p>
      </dgm:t>
    </dgm:pt>
    <dgm:pt modelId="{972B38B3-1C03-4888-BF88-9BB7E4C69701}">
      <dgm:prSet phldrT="[Text]" custT="1"/>
      <dgm:spPr/>
      <dgm:t>
        <a:bodyPr/>
        <a:lstStyle/>
        <a:p>
          <a:pPr algn="ctr"/>
          <a:r>
            <a:rPr lang="en-US" sz="1800" b="1"/>
            <a:t>Deep Learning</a:t>
          </a:r>
        </a:p>
      </dgm:t>
    </dgm:pt>
    <dgm:pt modelId="{D1B9B0F8-20E7-4F65-9A61-090581A08524}" type="parTrans" cxnId="{F53A8A81-63CA-427B-9ECA-4E746B6078B8}">
      <dgm:prSet/>
      <dgm:spPr/>
      <dgm:t>
        <a:bodyPr/>
        <a:lstStyle/>
        <a:p>
          <a:endParaRPr lang="en-US"/>
        </a:p>
      </dgm:t>
    </dgm:pt>
    <dgm:pt modelId="{7D2EB4CD-9FB0-45DB-9D4A-47733ACD6303}" type="sibTrans" cxnId="{F53A8A81-63CA-427B-9ECA-4E746B6078B8}">
      <dgm:prSet/>
      <dgm:spPr/>
      <dgm:t>
        <a:bodyPr/>
        <a:lstStyle/>
        <a:p>
          <a:endParaRPr lang="en-US"/>
        </a:p>
      </dgm:t>
    </dgm:pt>
    <dgm:pt modelId="{80DAC9AA-889C-4E5A-BA33-7EB554304B9E}">
      <dgm:prSet phldrT="[Text]" custT="1"/>
      <dgm:spPr/>
      <dgm:t>
        <a:bodyPr/>
        <a:lstStyle/>
        <a:p>
          <a:pPr algn="ctr"/>
          <a:r>
            <a:rPr lang="en-US" sz="1800" b="1"/>
            <a:t>KNN clustering</a:t>
          </a:r>
        </a:p>
      </dgm:t>
    </dgm:pt>
    <dgm:pt modelId="{5C87819F-202B-4931-B072-1DE5A77365C2}" type="parTrans" cxnId="{878A3444-1CAF-4F72-88A4-D7F832CFED2E}">
      <dgm:prSet/>
      <dgm:spPr/>
      <dgm:t>
        <a:bodyPr/>
        <a:lstStyle/>
        <a:p>
          <a:endParaRPr lang="en-US"/>
        </a:p>
      </dgm:t>
    </dgm:pt>
    <dgm:pt modelId="{4D46CCCB-5F58-4A37-8B42-DC4DB8879A7C}" type="sibTrans" cxnId="{878A3444-1CAF-4F72-88A4-D7F832CFED2E}">
      <dgm:prSet/>
      <dgm:spPr/>
      <dgm:t>
        <a:bodyPr/>
        <a:lstStyle/>
        <a:p>
          <a:endParaRPr lang="en-US"/>
        </a:p>
      </dgm:t>
    </dgm:pt>
    <dgm:pt modelId="{E01827D5-DF2E-444F-B4ED-00C27365B7FD}" type="pres">
      <dgm:prSet presAssocID="{3F1EF89F-4BE9-4B88-8CA5-BE65F8719102}" presName="hierChild1" presStyleCnt="0">
        <dgm:presLayoutVars>
          <dgm:chPref val="1"/>
          <dgm:dir/>
          <dgm:animOne val="branch"/>
          <dgm:animLvl val="lvl"/>
          <dgm:resizeHandles/>
        </dgm:presLayoutVars>
      </dgm:prSet>
      <dgm:spPr/>
    </dgm:pt>
    <dgm:pt modelId="{DA2DC46C-F240-4B52-8803-0CE96C18831C}" type="pres">
      <dgm:prSet presAssocID="{C0FD7E69-8009-46B5-A94D-C6C858A91A6B}" presName="hierRoot1" presStyleCnt="0"/>
      <dgm:spPr/>
    </dgm:pt>
    <dgm:pt modelId="{940D24B1-C7D2-43EC-9007-1A24FCD747EE}" type="pres">
      <dgm:prSet presAssocID="{C0FD7E69-8009-46B5-A94D-C6C858A91A6B}" presName="composite" presStyleCnt="0"/>
      <dgm:spPr/>
    </dgm:pt>
    <dgm:pt modelId="{62372D8E-3E08-42C2-BCDF-7D89E37D3DF7}" type="pres">
      <dgm:prSet presAssocID="{C0FD7E69-8009-46B5-A94D-C6C858A91A6B}" presName="background" presStyleLbl="node0" presStyleIdx="0" presStyleCnt="1"/>
      <dgm:spPr/>
    </dgm:pt>
    <dgm:pt modelId="{D3354DA9-C008-4333-B58E-4515407740CD}" type="pres">
      <dgm:prSet presAssocID="{C0FD7E69-8009-46B5-A94D-C6C858A91A6B}" presName="text" presStyleLbl="fgAcc0" presStyleIdx="0" presStyleCnt="1" custScaleX="420289" custScaleY="216489" custLinFactNeighborX="-2041" custLinFactNeighborY="-66043">
        <dgm:presLayoutVars>
          <dgm:chPref val="3"/>
        </dgm:presLayoutVars>
      </dgm:prSet>
      <dgm:spPr/>
    </dgm:pt>
    <dgm:pt modelId="{617E169A-FEAF-445F-89C5-CF6AB2844BD1}" type="pres">
      <dgm:prSet presAssocID="{C0FD7E69-8009-46B5-A94D-C6C858A91A6B}" presName="hierChild2" presStyleCnt="0"/>
      <dgm:spPr/>
    </dgm:pt>
    <dgm:pt modelId="{6236D963-527C-4810-8BB1-53B1228A3F06}" type="pres">
      <dgm:prSet presAssocID="{427EFE0C-32E3-4470-8E57-A13465482DA5}" presName="Name10" presStyleLbl="parChTrans1D2" presStyleIdx="0" presStyleCnt="3"/>
      <dgm:spPr/>
    </dgm:pt>
    <dgm:pt modelId="{C92DA2B5-AF54-4F62-82C4-A9EDC2A623F8}" type="pres">
      <dgm:prSet presAssocID="{6689AEC7-240C-41F5-8BC2-22510CA2D9D4}" presName="hierRoot2" presStyleCnt="0"/>
      <dgm:spPr/>
    </dgm:pt>
    <dgm:pt modelId="{DDB9C214-9213-45AC-92CC-F63E09132B20}" type="pres">
      <dgm:prSet presAssocID="{6689AEC7-240C-41F5-8BC2-22510CA2D9D4}" presName="composite2" presStyleCnt="0"/>
      <dgm:spPr/>
    </dgm:pt>
    <dgm:pt modelId="{4340EAD8-68A9-48D7-895A-29E036D0F342}" type="pres">
      <dgm:prSet presAssocID="{6689AEC7-240C-41F5-8BC2-22510CA2D9D4}" presName="background2" presStyleLbl="node2" presStyleIdx="0" presStyleCnt="3"/>
      <dgm:spPr/>
    </dgm:pt>
    <dgm:pt modelId="{D328989B-1D19-40A5-97CB-2FA3FFE326B6}" type="pres">
      <dgm:prSet presAssocID="{6689AEC7-240C-41F5-8BC2-22510CA2D9D4}" presName="text2" presStyleLbl="fgAcc2" presStyleIdx="0" presStyleCnt="3" custScaleX="344566" custScaleY="141140" custLinFactNeighborX="7399" custLinFactNeighborY="-5003">
        <dgm:presLayoutVars>
          <dgm:chPref val="3"/>
        </dgm:presLayoutVars>
      </dgm:prSet>
      <dgm:spPr/>
    </dgm:pt>
    <dgm:pt modelId="{509BB99C-0CFC-4957-907C-3457C2FD1460}" type="pres">
      <dgm:prSet presAssocID="{6689AEC7-240C-41F5-8BC2-22510CA2D9D4}" presName="hierChild3" presStyleCnt="0"/>
      <dgm:spPr/>
    </dgm:pt>
    <dgm:pt modelId="{4E0D91CC-58DB-4510-A274-34DFA7508562}" type="pres">
      <dgm:prSet presAssocID="{C45BCC77-C40B-42E8-A2C3-52FF16648CF5}" presName="Name10" presStyleLbl="parChTrans1D2" presStyleIdx="1" presStyleCnt="3"/>
      <dgm:spPr/>
    </dgm:pt>
    <dgm:pt modelId="{4B04D605-5A54-478B-8F6A-3740C0760164}" type="pres">
      <dgm:prSet presAssocID="{2D194959-DADC-4DC1-829C-31C7B886D331}" presName="hierRoot2" presStyleCnt="0"/>
      <dgm:spPr/>
    </dgm:pt>
    <dgm:pt modelId="{919D49E2-46CB-463E-9BA5-D6F1434C2659}" type="pres">
      <dgm:prSet presAssocID="{2D194959-DADC-4DC1-829C-31C7B886D331}" presName="composite2" presStyleCnt="0"/>
      <dgm:spPr/>
    </dgm:pt>
    <dgm:pt modelId="{2A08636E-F1CC-49D9-8568-17C2110F94E8}" type="pres">
      <dgm:prSet presAssocID="{2D194959-DADC-4DC1-829C-31C7B886D331}" presName="background2" presStyleLbl="node2" presStyleIdx="1" presStyleCnt="3"/>
      <dgm:spPr/>
    </dgm:pt>
    <dgm:pt modelId="{D1D4EB77-AB86-41EF-BF83-811332500F62}" type="pres">
      <dgm:prSet presAssocID="{2D194959-DADC-4DC1-829C-31C7B886D331}" presName="text2" presStyleLbl="fgAcc2" presStyleIdx="1" presStyleCnt="3" custScaleX="323418" custScaleY="135225" custLinFactNeighborX="39040" custLinFactNeighborY="-6091">
        <dgm:presLayoutVars>
          <dgm:chPref val="3"/>
        </dgm:presLayoutVars>
      </dgm:prSet>
      <dgm:spPr/>
    </dgm:pt>
    <dgm:pt modelId="{181012F8-292B-47DD-ADFF-7345B83B6A83}" type="pres">
      <dgm:prSet presAssocID="{2D194959-DADC-4DC1-829C-31C7B886D331}" presName="hierChild3" presStyleCnt="0"/>
      <dgm:spPr/>
    </dgm:pt>
    <dgm:pt modelId="{AC506EFB-2FA5-47D3-B07A-0D6B8747719D}" type="pres">
      <dgm:prSet presAssocID="{2700803A-4A2B-4163-8E8F-8B2DD2DABD69}" presName="Name17" presStyleLbl="parChTrans1D3" presStyleIdx="0" presStyleCnt="4"/>
      <dgm:spPr/>
    </dgm:pt>
    <dgm:pt modelId="{9D2AC336-B2BC-4B67-9EBD-964AA7ABA91D}" type="pres">
      <dgm:prSet presAssocID="{655CA175-E2E8-437A-968A-D56514E96189}" presName="hierRoot3" presStyleCnt="0"/>
      <dgm:spPr/>
    </dgm:pt>
    <dgm:pt modelId="{8E47D31C-0DA5-4E37-86D4-8D71D7ACF5E6}" type="pres">
      <dgm:prSet presAssocID="{655CA175-E2E8-437A-968A-D56514E96189}" presName="composite3" presStyleCnt="0"/>
      <dgm:spPr/>
    </dgm:pt>
    <dgm:pt modelId="{2CB3FD62-CE0D-41CC-A47D-C7E420FF0420}" type="pres">
      <dgm:prSet presAssocID="{655CA175-E2E8-437A-968A-D56514E96189}" presName="background3" presStyleLbl="node3" presStyleIdx="0" presStyleCnt="4"/>
      <dgm:spPr/>
    </dgm:pt>
    <dgm:pt modelId="{4B3CE936-1A9A-43D5-B336-88A85E381EDD}" type="pres">
      <dgm:prSet presAssocID="{655CA175-E2E8-437A-968A-D56514E96189}" presName="text3" presStyleLbl="fgAcc3" presStyleIdx="0" presStyleCnt="4" custScaleX="184870" custScaleY="154035" custLinFactNeighborX="34475" custLinFactNeighborY="58826">
        <dgm:presLayoutVars>
          <dgm:chPref val="3"/>
        </dgm:presLayoutVars>
      </dgm:prSet>
      <dgm:spPr/>
    </dgm:pt>
    <dgm:pt modelId="{E3013C88-0DC1-460A-BCE0-29785914074A}" type="pres">
      <dgm:prSet presAssocID="{655CA175-E2E8-437A-968A-D56514E96189}" presName="hierChild4" presStyleCnt="0"/>
      <dgm:spPr/>
    </dgm:pt>
    <dgm:pt modelId="{44671094-3880-479C-9B2F-1EECE0CC81E5}" type="pres">
      <dgm:prSet presAssocID="{453CD0AA-DF4D-49F4-B55D-A04A37148D16}" presName="Name23" presStyleLbl="parChTrans1D4" presStyleIdx="0" presStyleCnt="5"/>
      <dgm:spPr/>
    </dgm:pt>
    <dgm:pt modelId="{369A6BF7-F8CB-4252-90DC-6196C7BF0581}" type="pres">
      <dgm:prSet presAssocID="{7263B562-D221-46F6-8010-814A7233E357}" presName="hierRoot4" presStyleCnt="0"/>
      <dgm:spPr/>
    </dgm:pt>
    <dgm:pt modelId="{2390E6E8-4B9D-4602-BD51-10E2F9459DA3}" type="pres">
      <dgm:prSet presAssocID="{7263B562-D221-46F6-8010-814A7233E357}" presName="composite4" presStyleCnt="0"/>
      <dgm:spPr/>
    </dgm:pt>
    <dgm:pt modelId="{B6CC7344-1CC3-480F-9D1A-82E314546532}" type="pres">
      <dgm:prSet presAssocID="{7263B562-D221-46F6-8010-814A7233E357}" presName="background4" presStyleLbl="node4" presStyleIdx="0" presStyleCnt="5"/>
      <dgm:spPr/>
    </dgm:pt>
    <dgm:pt modelId="{FCEF726A-22A1-4473-AAA4-F1FB0022E258}" type="pres">
      <dgm:prSet presAssocID="{7263B562-D221-46F6-8010-814A7233E357}" presName="text4" presStyleLbl="fgAcc4" presStyleIdx="0" presStyleCnt="5" custScaleX="233504" custScaleY="146244" custLinFactNeighborX="-11921" custLinFactNeighborY="92180">
        <dgm:presLayoutVars>
          <dgm:chPref val="3"/>
        </dgm:presLayoutVars>
      </dgm:prSet>
      <dgm:spPr/>
    </dgm:pt>
    <dgm:pt modelId="{01D9AB87-4F31-4ED4-A5BA-B4762191DFDC}" type="pres">
      <dgm:prSet presAssocID="{7263B562-D221-46F6-8010-814A7233E357}" presName="hierChild5" presStyleCnt="0"/>
      <dgm:spPr/>
    </dgm:pt>
    <dgm:pt modelId="{A49643ED-DDC6-4D13-A31F-10C8F8FBF61A}" type="pres">
      <dgm:prSet presAssocID="{796C7A09-6F46-4989-ABED-DC57074432F1}" presName="Name23" presStyleLbl="parChTrans1D4" presStyleIdx="1" presStyleCnt="5"/>
      <dgm:spPr/>
    </dgm:pt>
    <dgm:pt modelId="{B344B0F6-FC88-4A16-89B3-7EA7CD4300E6}" type="pres">
      <dgm:prSet presAssocID="{502B214A-2501-458E-B0BB-2A3F090EB5B3}" presName="hierRoot4" presStyleCnt="0"/>
      <dgm:spPr/>
    </dgm:pt>
    <dgm:pt modelId="{C2C5C405-46D2-47B8-90E8-4CF39C40C90E}" type="pres">
      <dgm:prSet presAssocID="{502B214A-2501-458E-B0BB-2A3F090EB5B3}" presName="composite4" presStyleCnt="0"/>
      <dgm:spPr/>
    </dgm:pt>
    <dgm:pt modelId="{744E3DA9-C7B3-4E42-864B-D1899C14DB23}" type="pres">
      <dgm:prSet presAssocID="{502B214A-2501-458E-B0BB-2A3F090EB5B3}" presName="background4" presStyleLbl="node4" presStyleIdx="1" presStyleCnt="5"/>
      <dgm:spPr/>
    </dgm:pt>
    <dgm:pt modelId="{4B95B682-3EBF-480A-B280-01701FAD2319}" type="pres">
      <dgm:prSet presAssocID="{502B214A-2501-458E-B0BB-2A3F090EB5B3}" presName="text4" presStyleLbl="fgAcc4" presStyleIdx="1" presStyleCnt="5" custScaleX="218135" custScaleY="146244" custLinFactNeighborX="1012" custLinFactNeighborY="92908">
        <dgm:presLayoutVars>
          <dgm:chPref val="3"/>
        </dgm:presLayoutVars>
      </dgm:prSet>
      <dgm:spPr/>
    </dgm:pt>
    <dgm:pt modelId="{E09DEC62-29B7-4F9C-A6A3-5D734CDDD5FB}" type="pres">
      <dgm:prSet presAssocID="{502B214A-2501-458E-B0BB-2A3F090EB5B3}" presName="hierChild5" presStyleCnt="0"/>
      <dgm:spPr/>
    </dgm:pt>
    <dgm:pt modelId="{FD10177F-7B3A-416C-85A8-ED75226BF6F2}" type="pres">
      <dgm:prSet presAssocID="{65120BD2-A327-490A-9073-DE8AC931AFB8}" presName="Name17" presStyleLbl="parChTrans1D3" presStyleIdx="1" presStyleCnt="4"/>
      <dgm:spPr/>
    </dgm:pt>
    <dgm:pt modelId="{A9E0348D-9C17-474C-B57D-F93AAD70F5B4}" type="pres">
      <dgm:prSet presAssocID="{1F4287B8-DCD9-4AF9-AE0C-B6836D26FE61}" presName="hierRoot3" presStyleCnt="0"/>
      <dgm:spPr/>
    </dgm:pt>
    <dgm:pt modelId="{B3851219-871E-44D3-B8D2-AF9FC06FF52E}" type="pres">
      <dgm:prSet presAssocID="{1F4287B8-DCD9-4AF9-AE0C-B6836D26FE61}" presName="composite3" presStyleCnt="0"/>
      <dgm:spPr/>
    </dgm:pt>
    <dgm:pt modelId="{388942DC-6535-434F-8247-C13FA1BF0776}" type="pres">
      <dgm:prSet presAssocID="{1F4287B8-DCD9-4AF9-AE0C-B6836D26FE61}" presName="background3" presStyleLbl="node3" presStyleIdx="1" presStyleCnt="4"/>
      <dgm:spPr/>
    </dgm:pt>
    <dgm:pt modelId="{44FD9ABA-7065-4FFF-9A9E-6C71250733C7}" type="pres">
      <dgm:prSet presAssocID="{1F4287B8-DCD9-4AF9-AE0C-B6836D26FE61}" presName="text3" presStyleLbl="fgAcc3" presStyleIdx="1" presStyleCnt="4" custScaleX="329376" custScaleY="143346" custLinFactNeighborX="1012" custLinFactNeighborY="57899">
        <dgm:presLayoutVars>
          <dgm:chPref val="3"/>
        </dgm:presLayoutVars>
      </dgm:prSet>
      <dgm:spPr/>
    </dgm:pt>
    <dgm:pt modelId="{5D496036-77FE-4E9B-86DD-4D0EBB72FDE0}" type="pres">
      <dgm:prSet presAssocID="{1F4287B8-DCD9-4AF9-AE0C-B6836D26FE61}" presName="hierChild4" presStyleCnt="0"/>
      <dgm:spPr/>
    </dgm:pt>
    <dgm:pt modelId="{6F813E85-41D3-4071-AF9B-9BC829230A24}" type="pres">
      <dgm:prSet presAssocID="{AFAE92AD-669D-460E-A695-61DAB5E263AC}" presName="Name23" presStyleLbl="parChTrans1D4" presStyleIdx="2" presStyleCnt="5"/>
      <dgm:spPr/>
    </dgm:pt>
    <dgm:pt modelId="{8B2348C2-6AE4-4F97-8A85-BA66F7831DB1}" type="pres">
      <dgm:prSet presAssocID="{D313F0E4-4606-44BB-946C-144BAB0FE891}" presName="hierRoot4" presStyleCnt="0"/>
      <dgm:spPr/>
    </dgm:pt>
    <dgm:pt modelId="{8972F123-88E4-4B48-AC99-7EB1B5A56B10}" type="pres">
      <dgm:prSet presAssocID="{D313F0E4-4606-44BB-946C-144BAB0FE891}" presName="composite4" presStyleCnt="0"/>
      <dgm:spPr/>
    </dgm:pt>
    <dgm:pt modelId="{42753B12-3B5C-4F44-BF86-FB4118994295}" type="pres">
      <dgm:prSet presAssocID="{D313F0E4-4606-44BB-946C-144BAB0FE891}" presName="background4" presStyleLbl="node4" presStyleIdx="2" presStyleCnt="5"/>
      <dgm:spPr/>
    </dgm:pt>
    <dgm:pt modelId="{638952FC-218F-4AEE-8F1A-28AA8AD14A06}" type="pres">
      <dgm:prSet presAssocID="{D313F0E4-4606-44BB-946C-144BAB0FE891}" presName="text4" presStyleLbl="fgAcc4" presStyleIdx="2" presStyleCnt="5" custScaleX="248020" custScaleY="193611" custLinFactNeighborX="1012" custLinFactNeighborY="78337">
        <dgm:presLayoutVars>
          <dgm:chPref val="3"/>
        </dgm:presLayoutVars>
      </dgm:prSet>
      <dgm:spPr/>
    </dgm:pt>
    <dgm:pt modelId="{977ED236-C8A7-482C-875A-C3D5DEB5F8EB}" type="pres">
      <dgm:prSet presAssocID="{D313F0E4-4606-44BB-946C-144BAB0FE891}" presName="hierChild5" presStyleCnt="0"/>
      <dgm:spPr/>
    </dgm:pt>
    <dgm:pt modelId="{D5121D05-03BA-468F-B84D-55C8A01E0FA5}" type="pres">
      <dgm:prSet presAssocID="{D1B9B0F8-20E7-4F65-9A61-090581A08524}" presName="Name23" presStyleLbl="parChTrans1D4" presStyleIdx="3" presStyleCnt="5"/>
      <dgm:spPr/>
    </dgm:pt>
    <dgm:pt modelId="{E5AD0B80-50B7-484F-BBFE-D90D1BA7559F}" type="pres">
      <dgm:prSet presAssocID="{972B38B3-1C03-4888-BF88-9BB7E4C69701}" presName="hierRoot4" presStyleCnt="0"/>
      <dgm:spPr/>
    </dgm:pt>
    <dgm:pt modelId="{379E1C0A-8446-4B87-BC74-D4931261C16F}" type="pres">
      <dgm:prSet presAssocID="{972B38B3-1C03-4888-BF88-9BB7E4C69701}" presName="composite4" presStyleCnt="0"/>
      <dgm:spPr/>
    </dgm:pt>
    <dgm:pt modelId="{21BFFD4F-651D-415F-8C18-C725359186C7}" type="pres">
      <dgm:prSet presAssocID="{972B38B3-1C03-4888-BF88-9BB7E4C69701}" presName="background4" presStyleLbl="node4" presStyleIdx="3" presStyleCnt="5"/>
      <dgm:spPr/>
    </dgm:pt>
    <dgm:pt modelId="{0BBCDF23-4FB8-4B53-8811-4D007332857B}" type="pres">
      <dgm:prSet presAssocID="{972B38B3-1C03-4888-BF88-9BB7E4C69701}" presName="text4" presStyleLbl="fgAcc4" presStyleIdx="3" presStyleCnt="5" custScaleX="185780" custScaleY="179096" custLinFactNeighborX="9071" custLinFactNeighborY="84657">
        <dgm:presLayoutVars>
          <dgm:chPref val="3"/>
        </dgm:presLayoutVars>
      </dgm:prSet>
      <dgm:spPr/>
    </dgm:pt>
    <dgm:pt modelId="{C1F5D491-1084-4C26-BEE8-BA666BE286C7}" type="pres">
      <dgm:prSet presAssocID="{972B38B3-1C03-4888-BF88-9BB7E4C69701}" presName="hierChild5" presStyleCnt="0"/>
      <dgm:spPr/>
    </dgm:pt>
    <dgm:pt modelId="{8B611462-49F4-4F05-BE54-33E2694777F1}" type="pres">
      <dgm:prSet presAssocID="{5C87819F-202B-4931-B072-1DE5A77365C2}" presName="Name23" presStyleLbl="parChTrans1D4" presStyleIdx="4" presStyleCnt="5"/>
      <dgm:spPr/>
    </dgm:pt>
    <dgm:pt modelId="{191B7A5F-BBA6-4061-80A3-7B5883F6D990}" type="pres">
      <dgm:prSet presAssocID="{80DAC9AA-889C-4E5A-BA33-7EB554304B9E}" presName="hierRoot4" presStyleCnt="0"/>
      <dgm:spPr/>
    </dgm:pt>
    <dgm:pt modelId="{8DCB7840-E9EC-4D91-8DDE-ADE2804F698E}" type="pres">
      <dgm:prSet presAssocID="{80DAC9AA-889C-4E5A-BA33-7EB554304B9E}" presName="composite4" presStyleCnt="0"/>
      <dgm:spPr/>
    </dgm:pt>
    <dgm:pt modelId="{77971843-BD7B-494A-8C14-8AF7C05ECD5E}" type="pres">
      <dgm:prSet presAssocID="{80DAC9AA-889C-4E5A-BA33-7EB554304B9E}" presName="background4" presStyleLbl="node4" presStyleIdx="4" presStyleCnt="5"/>
      <dgm:spPr/>
    </dgm:pt>
    <dgm:pt modelId="{17A2852F-3023-4D6E-9932-0AC8D9704C25}" type="pres">
      <dgm:prSet presAssocID="{80DAC9AA-889C-4E5A-BA33-7EB554304B9E}" presName="text4" presStyleLbl="fgAcc4" presStyleIdx="4" presStyleCnt="5" custScaleX="261865" custScaleY="149120" custLinFactNeighborX="53659" custLinFactNeighborY="78602">
        <dgm:presLayoutVars>
          <dgm:chPref val="3"/>
        </dgm:presLayoutVars>
      </dgm:prSet>
      <dgm:spPr/>
    </dgm:pt>
    <dgm:pt modelId="{F43F4BE2-8103-458D-A79F-DFF1F9558326}" type="pres">
      <dgm:prSet presAssocID="{80DAC9AA-889C-4E5A-BA33-7EB554304B9E}" presName="hierChild5" presStyleCnt="0"/>
      <dgm:spPr/>
    </dgm:pt>
    <dgm:pt modelId="{82F1F4B5-5FEB-41C6-A26B-B3CE7418C971}" type="pres">
      <dgm:prSet presAssocID="{832FF0B7-083E-4D2D-BEC3-87EDAF308D11}" presName="Name10" presStyleLbl="parChTrans1D2" presStyleIdx="2" presStyleCnt="3"/>
      <dgm:spPr/>
    </dgm:pt>
    <dgm:pt modelId="{AF411540-C15B-4273-A208-0F647AFBDA47}" type="pres">
      <dgm:prSet presAssocID="{ECEAF634-8302-4BF2-BBD4-D493D0B4DAB1}" presName="hierRoot2" presStyleCnt="0"/>
      <dgm:spPr/>
    </dgm:pt>
    <dgm:pt modelId="{CB1A3C7F-3C46-4AF2-A593-DF6BC4DDE846}" type="pres">
      <dgm:prSet presAssocID="{ECEAF634-8302-4BF2-BBD4-D493D0B4DAB1}" presName="composite2" presStyleCnt="0"/>
      <dgm:spPr/>
    </dgm:pt>
    <dgm:pt modelId="{1F7FFBAB-2FAE-4BB7-9D8E-22D89963E9D4}" type="pres">
      <dgm:prSet presAssocID="{ECEAF634-8302-4BF2-BBD4-D493D0B4DAB1}" presName="background2" presStyleLbl="node2" presStyleIdx="2" presStyleCnt="3"/>
      <dgm:spPr/>
    </dgm:pt>
    <dgm:pt modelId="{D579A438-7CA8-4CA7-B615-DA23720C8AE1}" type="pres">
      <dgm:prSet presAssocID="{ECEAF634-8302-4BF2-BBD4-D493D0B4DAB1}" presName="text2" presStyleLbl="fgAcc2" presStyleIdx="2" presStyleCnt="3" custScaleX="314526" custScaleY="99169" custLinFactNeighborX="1012" custLinFactNeighborY="-8355">
        <dgm:presLayoutVars>
          <dgm:chPref val="3"/>
        </dgm:presLayoutVars>
      </dgm:prSet>
      <dgm:spPr/>
    </dgm:pt>
    <dgm:pt modelId="{567ED0A5-CA61-4A96-A92D-E1607B484BAE}" type="pres">
      <dgm:prSet presAssocID="{ECEAF634-8302-4BF2-BBD4-D493D0B4DAB1}" presName="hierChild3" presStyleCnt="0"/>
      <dgm:spPr/>
    </dgm:pt>
    <dgm:pt modelId="{48570F46-2ABD-4A5D-9190-04FFD404E00E}" type="pres">
      <dgm:prSet presAssocID="{680B09A5-FCB6-493B-8F93-EB55CBEF77A3}" presName="Name17" presStyleLbl="parChTrans1D3" presStyleIdx="2" presStyleCnt="4"/>
      <dgm:spPr/>
    </dgm:pt>
    <dgm:pt modelId="{98286E4E-31AE-4F4E-8E37-0A44F50FEAF7}" type="pres">
      <dgm:prSet presAssocID="{92E6AC6A-6236-4066-88A5-246F949D496A}" presName="hierRoot3" presStyleCnt="0"/>
      <dgm:spPr/>
    </dgm:pt>
    <dgm:pt modelId="{1CA34F14-8678-418B-9B6E-8A5243D8059A}" type="pres">
      <dgm:prSet presAssocID="{92E6AC6A-6236-4066-88A5-246F949D496A}" presName="composite3" presStyleCnt="0"/>
      <dgm:spPr/>
    </dgm:pt>
    <dgm:pt modelId="{07C19FA0-7D74-42E0-8960-5D333740DAEA}" type="pres">
      <dgm:prSet presAssocID="{92E6AC6A-6236-4066-88A5-246F949D496A}" presName="background3" presStyleLbl="node3" presStyleIdx="2" presStyleCnt="4"/>
      <dgm:spPr/>
    </dgm:pt>
    <dgm:pt modelId="{1B9D3CB3-C8E1-4F9A-8741-044250E9D17F}" type="pres">
      <dgm:prSet presAssocID="{92E6AC6A-6236-4066-88A5-246F949D496A}" presName="text3" presStyleLbl="fgAcc3" presStyleIdx="2" presStyleCnt="4" custScaleX="195851" custScaleY="150980" custLinFactNeighborX="4641" custLinFactNeighborY="62968">
        <dgm:presLayoutVars>
          <dgm:chPref val="3"/>
        </dgm:presLayoutVars>
      </dgm:prSet>
      <dgm:spPr/>
    </dgm:pt>
    <dgm:pt modelId="{7BAD0FEA-916E-4B1A-8499-DB91E3B8ECB4}" type="pres">
      <dgm:prSet presAssocID="{92E6AC6A-6236-4066-88A5-246F949D496A}" presName="hierChild4" presStyleCnt="0"/>
      <dgm:spPr/>
    </dgm:pt>
    <dgm:pt modelId="{27773434-7662-42A1-AEC4-91433CB3511E}" type="pres">
      <dgm:prSet presAssocID="{CBF18A93-B77F-4F9D-90A0-360609C7D31E}" presName="Name17" presStyleLbl="parChTrans1D3" presStyleIdx="3" presStyleCnt="4"/>
      <dgm:spPr/>
    </dgm:pt>
    <dgm:pt modelId="{CA2B94F0-83D8-475F-AE72-82B0EC4E7EB4}" type="pres">
      <dgm:prSet presAssocID="{134CD844-CA11-4E77-B84C-9AA33BD54EF0}" presName="hierRoot3" presStyleCnt="0"/>
      <dgm:spPr/>
    </dgm:pt>
    <dgm:pt modelId="{B08D1C49-B6AA-454F-A780-43547A17E89E}" type="pres">
      <dgm:prSet presAssocID="{134CD844-CA11-4E77-B84C-9AA33BD54EF0}" presName="composite3" presStyleCnt="0"/>
      <dgm:spPr/>
    </dgm:pt>
    <dgm:pt modelId="{6825941D-FF83-4264-8C92-8F3D448968D9}" type="pres">
      <dgm:prSet presAssocID="{134CD844-CA11-4E77-B84C-9AA33BD54EF0}" presName="background3" presStyleLbl="node3" presStyleIdx="3" presStyleCnt="4"/>
      <dgm:spPr/>
    </dgm:pt>
    <dgm:pt modelId="{A9164181-155A-41C8-BC41-9BE0C6FB12F7}" type="pres">
      <dgm:prSet presAssocID="{134CD844-CA11-4E77-B84C-9AA33BD54EF0}" presName="text3" presStyleLbl="fgAcc3" presStyleIdx="3" presStyleCnt="4" custScaleX="193454" custScaleY="158774" custLinFactNeighborX="260" custLinFactNeighborY="64950">
        <dgm:presLayoutVars>
          <dgm:chPref val="3"/>
        </dgm:presLayoutVars>
      </dgm:prSet>
      <dgm:spPr/>
    </dgm:pt>
    <dgm:pt modelId="{A68A1ADC-0040-406C-BF76-2648677FCEDC}" type="pres">
      <dgm:prSet presAssocID="{134CD844-CA11-4E77-B84C-9AA33BD54EF0}" presName="hierChild4" presStyleCnt="0"/>
      <dgm:spPr/>
    </dgm:pt>
  </dgm:ptLst>
  <dgm:cxnLst>
    <dgm:cxn modelId="{C05A7F04-3E9F-4739-A3DB-75A2C634782D}" srcId="{ECEAF634-8302-4BF2-BBD4-D493D0B4DAB1}" destId="{92E6AC6A-6236-4066-88A5-246F949D496A}" srcOrd="0" destOrd="0" parTransId="{680B09A5-FCB6-493B-8F93-EB55CBEF77A3}" sibTransId="{56710AA8-E541-41DA-888A-0D6A6891971C}"/>
    <dgm:cxn modelId="{1B6E9709-2731-4DD3-96B4-FD24010765E2}" srcId="{3F1EF89F-4BE9-4B88-8CA5-BE65F8719102}" destId="{C0FD7E69-8009-46B5-A94D-C6C858A91A6B}" srcOrd="0" destOrd="0" parTransId="{F9F5DC77-FC9D-4ACA-B341-619BBA920CCF}" sibTransId="{497C3EC9-2FEC-4C49-99EB-6659028CD27F}"/>
    <dgm:cxn modelId="{B7BAB609-9876-4849-9ABC-11027F535597}" srcId="{C0FD7E69-8009-46B5-A94D-C6C858A91A6B}" destId="{6689AEC7-240C-41F5-8BC2-22510CA2D9D4}" srcOrd="0" destOrd="0" parTransId="{427EFE0C-32E3-4470-8E57-A13465482DA5}" sibTransId="{298C9487-682E-4E3A-BB02-66B7C1628C34}"/>
    <dgm:cxn modelId="{88B8940B-01E4-42BC-B227-2707560DFFAC}" type="presOf" srcId="{680B09A5-FCB6-493B-8F93-EB55CBEF77A3}" destId="{48570F46-2ABD-4A5D-9190-04FFD404E00E}" srcOrd="0" destOrd="0" presId="urn:microsoft.com/office/officeart/2005/8/layout/hierarchy1"/>
    <dgm:cxn modelId="{056C6910-429E-4E6F-94A6-15277D7B492D}" type="presOf" srcId="{453CD0AA-DF4D-49F4-B55D-A04A37148D16}" destId="{44671094-3880-479C-9B2F-1EECE0CC81E5}" srcOrd="0" destOrd="0" presId="urn:microsoft.com/office/officeart/2005/8/layout/hierarchy1"/>
    <dgm:cxn modelId="{58775C29-4F0F-4ED0-8933-012C365B9A53}" type="presOf" srcId="{502B214A-2501-458E-B0BB-2A3F090EB5B3}" destId="{4B95B682-3EBF-480A-B280-01701FAD2319}" srcOrd="0" destOrd="0" presId="urn:microsoft.com/office/officeart/2005/8/layout/hierarchy1"/>
    <dgm:cxn modelId="{29278430-6D89-4319-B9A0-4567407F4033}" type="presOf" srcId="{D1B9B0F8-20E7-4F65-9A61-090581A08524}" destId="{D5121D05-03BA-468F-B84D-55C8A01E0FA5}" srcOrd="0" destOrd="0" presId="urn:microsoft.com/office/officeart/2005/8/layout/hierarchy1"/>
    <dgm:cxn modelId="{C4375334-01E3-4000-AE7F-5DDFA7DA5BA1}" srcId="{C0FD7E69-8009-46B5-A94D-C6C858A91A6B}" destId="{ECEAF634-8302-4BF2-BBD4-D493D0B4DAB1}" srcOrd="2" destOrd="0" parTransId="{832FF0B7-083E-4D2D-BEC3-87EDAF308D11}" sibTransId="{0C88B0FA-0007-4BEF-A1B4-76051C88811B}"/>
    <dgm:cxn modelId="{42BB0E3D-0A76-4974-9552-90CFD8BED5E9}" type="presOf" srcId="{427EFE0C-32E3-4470-8E57-A13465482DA5}" destId="{6236D963-527C-4810-8BB1-53B1228A3F06}" srcOrd="0" destOrd="0" presId="urn:microsoft.com/office/officeart/2005/8/layout/hierarchy1"/>
    <dgm:cxn modelId="{6661413D-EC33-4A55-8542-7D6FA109DFC0}" type="presOf" srcId="{CBF18A93-B77F-4F9D-90A0-360609C7D31E}" destId="{27773434-7662-42A1-AEC4-91433CB3511E}" srcOrd="0" destOrd="0" presId="urn:microsoft.com/office/officeart/2005/8/layout/hierarchy1"/>
    <dgm:cxn modelId="{81024063-B905-4641-8760-CBA8B753BD3E}" srcId="{ECEAF634-8302-4BF2-BBD4-D493D0B4DAB1}" destId="{134CD844-CA11-4E77-B84C-9AA33BD54EF0}" srcOrd="1" destOrd="0" parTransId="{CBF18A93-B77F-4F9D-90A0-360609C7D31E}" sibTransId="{7AB58ECD-82EB-4F46-8EF6-770B62CACFFB}"/>
    <dgm:cxn modelId="{878A3444-1CAF-4F72-88A4-D7F832CFED2E}" srcId="{1F4287B8-DCD9-4AF9-AE0C-B6836D26FE61}" destId="{80DAC9AA-889C-4E5A-BA33-7EB554304B9E}" srcOrd="2" destOrd="0" parTransId="{5C87819F-202B-4931-B072-1DE5A77365C2}" sibTransId="{4D46CCCB-5F58-4A37-8B42-DC4DB8879A7C}"/>
    <dgm:cxn modelId="{72E53048-51A4-415C-A21B-D13FA50B8571}" type="presOf" srcId="{92E6AC6A-6236-4066-88A5-246F949D496A}" destId="{1B9D3CB3-C8E1-4F9A-8741-044250E9D17F}" srcOrd="0" destOrd="0" presId="urn:microsoft.com/office/officeart/2005/8/layout/hierarchy1"/>
    <dgm:cxn modelId="{9A3E2E4A-F229-4F68-85F4-27BD336C3519}" type="presOf" srcId="{6689AEC7-240C-41F5-8BC2-22510CA2D9D4}" destId="{D328989B-1D19-40A5-97CB-2FA3FFE326B6}" srcOrd="0" destOrd="0" presId="urn:microsoft.com/office/officeart/2005/8/layout/hierarchy1"/>
    <dgm:cxn modelId="{45A2F750-98F2-433B-A979-0248BBEB9CF2}" srcId="{655CA175-E2E8-437A-968A-D56514E96189}" destId="{7263B562-D221-46F6-8010-814A7233E357}" srcOrd="0" destOrd="0" parTransId="{453CD0AA-DF4D-49F4-B55D-A04A37148D16}" sibTransId="{97A7F394-7235-48D4-BA57-FCBEB8E9ED67}"/>
    <dgm:cxn modelId="{BB18657D-E617-4C06-9C58-BA6FA87A8D36}" srcId="{2D194959-DADC-4DC1-829C-31C7B886D331}" destId="{1F4287B8-DCD9-4AF9-AE0C-B6836D26FE61}" srcOrd="1" destOrd="0" parTransId="{65120BD2-A327-490A-9073-DE8AC931AFB8}" sibTransId="{91D6697E-7D1B-44D6-8D95-564BE7D6BEBF}"/>
    <dgm:cxn modelId="{F53A8A81-63CA-427B-9ECA-4E746B6078B8}" srcId="{1F4287B8-DCD9-4AF9-AE0C-B6836D26FE61}" destId="{972B38B3-1C03-4888-BF88-9BB7E4C69701}" srcOrd="1" destOrd="0" parTransId="{D1B9B0F8-20E7-4F65-9A61-090581A08524}" sibTransId="{7D2EB4CD-9FB0-45DB-9D4A-47733ACD6303}"/>
    <dgm:cxn modelId="{9086BB8B-FD95-444E-AE7C-9C8EE0AA07EB}" type="presOf" srcId="{2D194959-DADC-4DC1-829C-31C7B886D331}" destId="{D1D4EB77-AB86-41EF-BF83-811332500F62}" srcOrd="0" destOrd="0" presId="urn:microsoft.com/office/officeart/2005/8/layout/hierarchy1"/>
    <dgm:cxn modelId="{93CD0A8F-6A09-43C6-9654-67C305F92565}" type="presOf" srcId="{C45BCC77-C40B-42E8-A2C3-52FF16648CF5}" destId="{4E0D91CC-58DB-4510-A274-34DFA7508562}" srcOrd="0" destOrd="0" presId="urn:microsoft.com/office/officeart/2005/8/layout/hierarchy1"/>
    <dgm:cxn modelId="{69F10493-2FF0-4F03-B2FF-9B826FC5F7C2}" srcId="{2D194959-DADC-4DC1-829C-31C7B886D331}" destId="{655CA175-E2E8-437A-968A-D56514E96189}" srcOrd="0" destOrd="0" parTransId="{2700803A-4A2B-4163-8E8F-8B2DD2DABD69}" sibTransId="{88EB7AA3-BBD3-4B83-8087-57742632DBC8}"/>
    <dgm:cxn modelId="{862FEAA3-5240-4805-AE10-C1307FA36648}" type="presOf" srcId="{1F4287B8-DCD9-4AF9-AE0C-B6836D26FE61}" destId="{44FD9ABA-7065-4FFF-9A9E-6C71250733C7}" srcOrd="0" destOrd="0" presId="urn:microsoft.com/office/officeart/2005/8/layout/hierarchy1"/>
    <dgm:cxn modelId="{5E3E43A4-EE03-4D4B-9C48-0A9A224D5026}" type="presOf" srcId="{655CA175-E2E8-437A-968A-D56514E96189}" destId="{4B3CE936-1A9A-43D5-B336-88A85E381EDD}" srcOrd="0" destOrd="0" presId="urn:microsoft.com/office/officeart/2005/8/layout/hierarchy1"/>
    <dgm:cxn modelId="{70BA3EAC-9928-49F3-B28E-C2505E7F3220}" type="presOf" srcId="{972B38B3-1C03-4888-BF88-9BB7E4C69701}" destId="{0BBCDF23-4FB8-4B53-8811-4D007332857B}" srcOrd="0" destOrd="0" presId="urn:microsoft.com/office/officeart/2005/8/layout/hierarchy1"/>
    <dgm:cxn modelId="{A28BD7B4-6238-4035-A4E6-D3E554FA05A3}" srcId="{C0FD7E69-8009-46B5-A94D-C6C858A91A6B}" destId="{2D194959-DADC-4DC1-829C-31C7B886D331}" srcOrd="1" destOrd="0" parTransId="{C45BCC77-C40B-42E8-A2C3-52FF16648CF5}" sibTransId="{216BBE89-ADF4-41BD-9C32-80B8E5DE6D25}"/>
    <dgm:cxn modelId="{F59B2EB5-2153-4B76-8B53-A521CF23EFE7}" type="presOf" srcId="{ECEAF634-8302-4BF2-BBD4-D493D0B4DAB1}" destId="{D579A438-7CA8-4CA7-B615-DA23720C8AE1}" srcOrd="0" destOrd="0" presId="urn:microsoft.com/office/officeart/2005/8/layout/hierarchy1"/>
    <dgm:cxn modelId="{48E2EFB6-63B7-45EF-8A17-00482B7446EE}" type="presOf" srcId="{5C87819F-202B-4931-B072-1DE5A77365C2}" destId="{8B611462-49F4-4F05-BE54-33E2694777F1}" srcOrd="0" destOrd="0" presId="urn:microsoft.com/office/officeart/2005/8/layout/hierarchy1"/>
    <dgm:cxn modelId="{B2C38BBC-1DCB-4169-898A-714584006CEB}" type="presOf" srcId="{134CD844-CA11-4E77-B84C-9AA33BD54EF0}" destId="{A9164181-155A-41C8-BC41-9BE0C6FB12F7}" srcOrd="0" destOrd="0" presId="urn:microsoft.com/office/officeart/2005/8/layout/hierarchy1"/>
    <dgm:cxn modelId="{8677A8C1-26B6-467B-AC9E-2DFEEB59BF34}" srcId="{655CA175-E2E8-437A-968A-D56514E96189}" destId="{502B214A-2501-458E-B0BB-2A3F090EB5B3}" srcOrd="1" destOrd="0" parTransId="{796C7A09-6F46-4989-ABED-DC57074432F1}" sibTransId="{BC9C622D-433D-4381-BC52-6590BD0E1AE8}"/>
    <dgm:cxn modelId="{F05725C2-7561-4165-BE88-60716C1EC7B7}" type="presOf" srcId="{832FF0B7-083E-4D2D-BEC3-87EDAF308D11}" destId="{82F1F4B5-5FEB-41C6-A26B-B3CE7418C971}" srcOrd="0" destOrd="0" presId="urn:microsoft.com/office/officeart/2005/8/layout/hierarchy1"/>
    <dgm:cxn modelId="{44AC3ECB-5C19-4F61-B6B3-A7E8C678C040}" type="presOf" srcId="{C0FD7E69-8009-46B5-A94D-C6C858A91A6B}" destId="{D3354DA9-C008-4333-B58E-4515407740CD}" srcOrd="0" destOrd="0" presId="urn:microsoft.com/office/officeart/2005/8/layout/hierarchy1"/>
    <dgm:cxn modelId="{0F0E68CD-FE87-4996-8E9E-7FEF68F2CCFE}" type="presOf" srcId="{D313F0E4-4606-44BB-946C-144BAB0FE891}" destId="{638952FC-218F-4AEE-8F1A-28AA8AD14A06}" srcOrd="0" destOrd="0" presId="urn:microsoft.com/office/officeart/2005/8/layout/hierarchy1"/>
    <dgm:cxn modelId="{9BC552D1-5C26-4EA7-8CDB-51BF8BA2B786}" srcId="{1F4287B8-DCD9-4AF9-AE0C-B6836D26FE61}" destId="{D313F0E4-4606-44BB-946C-144BAB0FE891}" srcOrd="0" destOrd="0" parTransId="{AFAE92AD-669D-460E-A695-61DAB5E263AC}" sibTransId="{C9627D38-BA07-4892-B5E6-8BB97604719E}"/>
    <dgm:cxn modelId="{9A8D76D8-88A1-4364-A319-30C593DF3900}" type="presOf" srcId="{80DAC9AA-889C-4E5A-BA33-7EB554304B9E}" destId="{17A2852F-3023-4D6E-9932-0AC8D9704C25}" srcOrd="0" destOrd="0" presId="urn:microsoft.com/office/officeart/2005/8/layout/hierarchy1"/>
    <dgm:cxn modelId="{02EB94D8-B004-43E1-B07F-38C9A603EF60}" type="presOf" srcId="{2700803A-4A2B-4163-8E8F-8B2DD2DABD69}" destId="{AC506EFB-2FA5-47D3-B07A-0D6B8747719D}" srcOrd="0" destOrd="0" presId="urn:microsoft.com/office/officeart/2005/8/layout/hierarchy1"/>
    <dgm:cxn modelId="{EC44E9E0-6237-4148-B77D-B25F11203EB9}" type="presOf" srcId="{7263B562-D221-46F6-8010-814A7233E357}" destId="{FCEF726A-22A1-4473-AAA4-F1FB0022E258}" srcOrd="0" destOrd="0" presId="urn:microsoft.com/office/officeart/2005/8/layout/hierarchy1"/>
    <dgm:cxn modelId="{8EE941E9-9759-4415-B10E-A5425B36FED9}" type="presOf" srcId="{3F1EF89F-4BE9-4B88-8CA5-BE65F8719102}" destId="{E01827D5-DF2E-444F-B4ED-00C27365B7FD}" srcOrd="0" destOrd="0" presId="urn:microsoft.com/office/officeart/2005/8/layout/hierarchy1"/>
    <dgm:cxn modelId="{390582F0-B3BE-4793-A011-7083F14FCB80}" type="presOf" srcId="{AFAE92AD-669D-460E-A695-61DAB5E263AC}" destId="{6F813E85-41D3-4071-AF9B-9BC829230A24}" srcOrd="0" destOrd="0" presId="urn:microsoft.com/office/officeart/2005/8/layout/hierarchy1"/>
    <dgm:cxn modelId="{455CA9F1-2B74-4ADA-9724-F94C89CD2966}" type="presOf" srcId="{65120BD2-A327-490A-9073-DE8AC931AFB8}" destId="{FD10177F-7B3A-416C-85A8-ED75226BF6F2}" srcOrd="0" destOrd="0" presId="urn:microsoft.com/office/officeart/2005/8/layout/hierarchy1"/>
    <dgm:cxn modelId="{0618AFFB-37BE-4DAE-9704-C5CC001645F6}" type="presOf" srcId="{796C7A09-6F46-4989-ABED-DC57074432F1}" destId="{A49643ED-DDC6-4D13-A31F-10C8F8FBF61A}" srcOrd="0" destOrd="0" presId="urn:microsoft.com/office/officeart/2005/8/layout/hierarchy1"/>
    <dgm:cxn modelId="{3B7934EE-F474-44DD-B800-66CE4DE13A35}" type="presParOf" srcId="{E01827D5-DF2E-444F-B4ED-00C27365B7FD}" destId="{DA2DC46C-F240-4B52-8803-0CE96C18831C}" srcOrd="0" destOrd="0" presId="urn:microsoft.com/office/officeart/2005/8/layout/hierarchy1"/>
    <dgm:cxn modelId="{8A77A049-3A00-46E0-ADB0-D669311391C3}" type="presParOf" srcId="{DA2DC46C-F240-4B52-8803-0CE96C18831C}" destId="{940D24B1-C7D2-43EC-9007-1A24FCD747EE}" srcOrd="0" destOrd="0" presId="urn:microsoft.com/office/officeart/2005/8/layout/hierarchy1"/>
    <dgm:cxn modelId="{4F2482DD-DBBC-4D50-AA70-55107E5DB824}" type="presParOf" srcId="{940D24B1-C7D2-43EC-9007-1A24FCD747EE}" destId="{62372D8E-3E08-42C2-BCDF-7D89E37D3DF7}" srcOrd="0" destOrd="0" presId="urn:microsoft.com/office/officeart/2005/8/layout/hierarchy1"/>
    <dgm:cxn modelId="{29C010C3-30FB-4D54-ACC3-E86002767BA8}" type="presParOf" srcId="{940D24B1-C7D2-43EC-9007-1A24FCD747EE}" destId="{D3354DA9-C008-4333-B58E-4515407740CD}" srcOrd="1" destOrd="0" presId="urn:microsoft.com/office/officeart/2005/8/layout/hierarchy1"/>
    <dgm:cxn modelId="{D265A55A-A615-4E61-9E05-547B9FED7A7F}" type="presParOf" srcId="{DA2DC46C-F240-4B52-8803-0CE96C18831C}" destId="{617E169A-FEAF-445F-89C5-CF6AB2844BD1}" srcOrd="1" destOrd="0" presId="urn:microsoft.com/office/officeart/2005/8/layout/hierarchy1"/>
    <dgm:cxn modelId="{3D61F59E-2F04-4A36-AB9C-A9E65106579A}" type="presParOf" srcId="{617E169A-FEAF-445F-89C5-CF6AB2844BD1}" destId="{6236D963-527C-4810-8BB1-53B1228A3F06}" srcOrd="0" destOrd="0" presId="urn:microsoft.com/office/officeart/2005/8/layout/hierarchy1"/>
    <dgm:cxn modelId="{C2A85837-3600-4B77-BFE6-64569DE6C4C8}" type="presParOf" srcId="{617E169A-FEAF-445F-89C5-CF6AB2844BD1}" destId="{C92DA2B5-AF54-4F62-82C4-A9EDC2A623F8}" srcOrd="1" destOrd="0" presId="urn:microsoft.com/office/officeart/2005/8/layout/hierarchy1"/>
    <dgm:cxn modelId="{15DFF1DE-18A8-4EB2-BE29-78B2F0857206}" type="presParOf" srcId="{C92DA2B5-AF54-4F62-82C4-A9EDC2A623F8}" destId="{DDB9C214-9213-45AC-92CC-F63E09132B20}" srcOrd="0" destOrd="0" presId="urn:microsoft.com/office/officeart/2005/8/layout/hierarchy1"/>
    <dgm:cxn modelId="{190C1A0E-D828-4DD2-B2EC-9E02A17FEF6C}" type="presParOf" srcId="{DDB9C214-9213-45AC-92CC-F63E09132B20}" destId="{4340EAD8-68A9-48D7-895A-29E036D0F342}" srcOrd="0" destOrd="0" presId="urn:microsoft.com/office/officeart/2005/8/layout/hierarchy1"/>
    <dgm:cxn modelId="{7B4DF99E-ED67-4C6A-892A-472713E101F7}" type="presParOf" srcId="{DDB9C214-9213-45AC-92CC-F63E09132B20}" destId="{D328989B-1D19-40A5-97CB-2FA3FFE326B6}" srcOrd="1" destOrd="0" presId="urn:microsoft.com/office/officeart/2005/8/layout/hierarchy1"/>
    <dgm:cxn modelId="{322981F5-4496-42EB-B719-3D2AFDC8C4F4}" type="presParOf" srcId="{C92DA2B5-AF54-4F62-82C4-A9EDC2A623F8}" destId="{509BB99C-0CFC-4957-907C-3457C2FD1460}" srcOrd="1" destOrd="0" presId="urn:microsoft.com/office/officeart/2005/8/layout/hierarchy1"/>
    <dgm:cxn modelId="{CDD4CD79-0943-4B04-8D69-B1EA7F02E24A}" type="presParOf" srcId="{617E169A-FEAF-445F-89C5-CF6AB2844BD1}" destId="{4E0D91CC-58DB-4510-A274-34DFA7508562}" srcOrd="2" destOrd="0" presId="urn:microsoft.com/office/officeart/2005/8/layout/hierarchy1"/>
    <dgm:cxn modelId="{B45C387B-5D18-449C-AB23-DB87C465FF4E}" type="presParOf" srcId="{617E169A-FEAF-445F-89C5-CF6AB2844BD1}" destId="{4B04D605-5A54-478B-8F6A-3740C0760164}" srcOrd="3" destOrd="0" presId="urn:microsoft.com/office/officeart/2005/8/layout/hierarchy1"/>
    <dgm:cxn modelId="{D12347E7-3D08-486B-9D49-C3FE0E1E5ED9}" type="presParOf" srcId="{4B04D605-5A54-478B-8F6A-3740C0760164}" destId="{919D49E2-46CB-463E-9BA5-D6F1434C2659}" srcOrd="0" destOrd="0" presId="urn:microsoft.com/office/officeart/2005/8/layout/hierarchy1"/>
    <dgm:cxn modelId="{F6727B93-58CC-4232-9CC8-F0CA58C77857}" type="presParOf" srcId="{919D49E2-46CB-463E-9BA5-D6F1434C2659}" destId="{2A08636E-F1CC-49D9-8568-17C2110F94E8}" srcOrd="0" destOrd="0" presId="urn:microsoft.com/office/officeart/2005/8/layout/hierarchy1"/>
    <dgm:cxn modelId="{3F518D94-F9A1-4DB3-9243-79C3D02D60B7}" type="presParOf" srcId="{919D49E2-46CB-463E-9BA5-D6F1434C2659}" destId="{D1D4EB77-AB86-41EF-BF83-811332500F62}" srcOrd="1" destOrd="0" presId="urn:microsoft.com/office/officeart/2005/8/layout/hierarchy1"/>
    <dgm:cxn modelId="{2C5C24FA-7487-4FD0-9367-653F46E3759E}" type="presParOf" srcId="{4B04D605-5A54-478B-8F6A-3740C0760164}" destId="{181012F8-292B-47DD-ADFF-7345B83B6A83}" srcOrd="1" destOrd="0" presId="urn:microsoft.com/office/officeart/2005/8/layout/hierarchy1"/>
    <dgm:cxn modelId="{8D6BF879-FCAD-4DCA-88DB-B1700877D1BF}" type="presParOf" srcId="{181012F8-292B-47DD-ADFF-7345B83B6A83}" destId="{AC506EFB-2FA5-47D3-B07A-0D6B8747719D}" srcOrd="0" destOrd="0" presId="urn:microsoft.com/office/officeart/2005/8/layout/hierarchy1"/>
    <dgm:cxn modelId="{A031AAF8-8C0B-4B65-AB85-86D9D200553E}" type="presParOf" srcId="{181012F8-292B-47DD-ADFF-7345B83B6A83}" destId="{9D2AC336-B2BC-4B67-9EBD-964AA7ABA91D}" srcOrd="1" destOrd="0" presId="urn:microsoft.com/office/officeart/2005/8/layout/hierarchy1"/>
    <dgm:cxn modelId="{84FF1822-CF54-40B0-852F-1496F5CF633A}" type="presParOf" srcId="{9D2AC336-B2BC-4B67-9EBD-964AA7ABA91D}" destId="{8E47D31C-0DA5-4E37-86D4-8D71D7ACF5E6}" srcOrd="0" destOrd="0" presId="urn:microsoft.com/office/officeart/2005/8/layout/hierarchy1"/>
    <dgm:cxn modelId="{900CCEFB-AB65-48E2-AC39-227FD7DA5A0E}" type="presParOf" srcId="{8E47D31C-0DA5-4E37-86D4-8D71D7ACF5E6}" destId="{2CB3FD62-CE0D-41CC-A47D-C7E420FF0420}" srcOrd="0" destOrd="0" presId="urn:microsoft.com/office/officeart/2005/8/layout/hierarchy1"/>
    <dgm:cxn modelId="{215BA555-9412-4E6D-A794-4C546587A734}" type="presParOf" srcId="{8E47D31C-0DA5-4E37-86D4-8D71D7ACF5E6}" destId="{4B3CE936-1A9A-43D5-B336-88A85E381EDD}" srcOrd="1" destOrd="0" presId="urn:microsoft.com/office/officeart/2005/8/layout/hierarchy1"/>
    <dgm:cxn modelId="{090DD2BC-D949-4FFA-831A-A2D83E799041}" type="presParOf" srcId="{9D2AC336-B2BC-4B67-9EBD-964AA7ABA91D}" destId="{E3013C88-0DC1-460A-BCE0-29785914074A}" srcOrd="1" destOrd="0" presId="urn:microsoft.com/office/officeart/2005/8/layout/hierarchy1"/>
    <dgm:cxn modelId="{6155E858-F1B3-4CCD-8A79-A79C714471A4}" type="presParOf" srcId="{E3013C88-0DC1-460A-BCE0-29785914074A}" destId="{44671094-3880-479C-9B2F-1EECE0CC81E5}" srcOrd="0" destOrd="0" presId="urn:microsoft.com/office/officeart/2005/8/layout/hierarchy1"/>
    <dgm:cxn modelId="{88C3E2A6-F5BE-4596-AE36-82AA27559F68}" type="presParOf" srcId="{E3013C88-0DC1-460A-BCE0-29785914074A}" destId="{369A6BF7-F8CB-4252-90DC-6196C7BF0581}" srcOrd="1" destOrd="0" presId="urn:microsoft.com/office/officeart/2005/8/layout/hierarchy1"/>
    <dgm:cxn modelId="{E48265BC-3358-4696-A788-9D882770414C}" type="presParOf" srcId="{369A6BF7-F8CB-4252-90DC-6196C7BF0581}" destId="{2390E6E8-4B9D-4602-BD51-10E2F9459DA3}" srcOrd="0" destOrd="0" presId="urn:microsoft.com/office/officeart/2005/8/layout/hierarchy1"/>
    <dgm:cxn modelId="{0A83DEEF-7CD0-45FA-B0BB-210F057C0884}" type="presParOf" srcId="{2390E6E8-4B9D-4602-BD51-10E2F9459DA3}" destId="{B6CC7344-1CC3-480F-9D1A-82E314546532}" srcOrd="0" destOrd="0" presId="urn:microsoft.com/office/officeart/2005/8/layout/hierarchy1"/>
    <dgm:cxn modelId="{3D6C6401-8D11-4049-9A26-6DF5A81414BE}" type="presParOf" srcId="{2390E6E8-4B9D-4602-BD51-10E2F9459DA3}" destId="{FCEF726A-22A1-4473-AAA4-F1FB0022E258}" srcOrd="1" destOrd="0" presId="urn:microsoft.com/office/officeart/2005/8/layout/hierarchy1"/>
    <dgm:cxn modelId="{E2A8E136-C83E-439E-AD79-56F2A7233D07}" type="presParOf" srcId="{369A6BF7-F8CB-4252-90DC-6196C7BF0581}" destId="{01D9AB87-4F31-4ED4-A5BA-B4762191DFDC}" srcOrd="1" destOrd="0" presId="urn:microsoft.com/office/officeart/2005/8/layout/hierarchy1"/>
    <dgm:cxn modelId="{33B989C8-4324-4319-AEA5-EE10BF4AA068}" type="presParOf" srcId="{E3013C88-0DC1-460A-BCE0-29785914074A}" destId="{A49643ED-DDC6-4D13-A31F-10C8F8FBF61A}" srcOrd="2" destOrd="0" presId="urn:microsoft.com/office/officeart/2005/8/layout/hierarchy1"/>
    <dgm:cxn modelId="{5099D451-0F76-47AB-8CE9-FAD56521B213}" type="presParOf" srcId="{E3013C88-0DC1-460A-BCE0-29785914074A}" destId="{B344B0F6-FC88-4A16-89B3-7EA7CD4300E6}" srcOrd="3" destOrd="0" presId="urn:microsoft.com/office/officeart/2005/8/layout/hierarchy1"/>
    <dgm:cxn modelId="{ACAAE652-0A1D-4654-838E-201FD6B050E5}" type="presParOf" srcId="{B344B0F6-FC88-4A16-89B3-7EA7CD4300E6}" destId="{C2C5C405-46D2-47B8-90E8-4CF39C40C90E}" srcOrd="0" destOrd="0" presId="urn:microsoft.com/office/officeart/2005/8/layout/hierarchy1"/>
    <dgm:cxn modelId="{56B74652-7419-4671-891E-A4A57FF2B497}" type="presParOf" srcId="{C2C5C405-46D2-47B8-90E8-4CF39C40C90E}" destId="{744E3DA9-C7B3-4E42-864B-D1899C14DB23}" srcOrd="0" destOrd="0" presId="urn:microsoft.com/office/officeart/2005/8/layout/hierarchy1"/>
    <dgm:cxn modelId="{E5CD16C5-38F2-4F55-9080-515A84B62C93}" type="presParOf" srcId="{C2C5C405-46D2-47B8-90E8-4CF39C40C90E}" destId="{4B95B682-3EBF-480A-B280-01701FAD2319}" srcOrd="1" destOrd="0" presId="urn:microsoft.com/office/officeart/2005/8/layout/hierarchy1"/>
    <dgm:cxn modelId="{C97DBA89-3A55-4928-9F05-9FA973B9C265}" type="presParOf" srcId="{B344B0F6-FC88-4A16-89B3-7EA7CD4300E6}" destId="{E09DEC62-29B7-4F9C-A6A3-5D734CDDD5FB}" srcOrd="1" destOrd="0" presId="urn:microsoft.com/office/officeart/2005/8/layout/hierarchy1"/>
    <dgm:cxn modelId="{58BAF87A-1388-432B-9E25-AD04CEAA0861}" type="presParOf" srcId="{181012F8-292B-47DD-ADFF-7345B83B6A83}" destId="{FD10177F-7B3A-416C-85A8-ED75226BF6F2}" srcOrd="2" destOrd="0" presId="urn:microsoft.com/office/officeart/2005/8/layout/hierarchy1"/>
    <dgm:cxn modelId="{72DB4504-B4D3-41ED-B87B-D08380E22C85}" type="presParOf" srcId="{181012F8-292B-47DD-ADFF-7345B83B6A83}" destId="{A9E0348D-9C17-474C-B57D-F93AAD70F5B4}" srcOrd="3" destOrd="0" presId="urn:microsoft.com/office/officeart/2005/8/layout/hierarchy1"/>
    <dgm:cxn modelId="{FA8AE317-78E6-4109-A690-1C4A1E1A40EB}" type="presParOf" srcId="{A9E0348D-9C17-474C-B57D-F93AAD70F5B4}" destId="{B3851219-871E-44D3-B8D2-AF9FC06FF52E}" srcOrd="0" destOrd="0" presId="urn:microsoft.com/office/officeart/2005/8/layout/hierarchy1"/>
    <dgm:cxn modelId="{F5DD859F-9545-4EC5-B956-C6E43532847C}" type="presParOf" srcId="{B3851219-871E-44D3-B8D2-AF9FC06FF52E}" destId="{388942DC-6535-434F-8247-C13FA1BF0776}" srcOrd="0" destOrd="0" presId="urn:microsoft.com/office/officeart/2005/8/layout/hierarchy1"/>
    <dgm:cxn modelId="{FE81098D-E73C-47E9-8F3B-95421995F3A1}" type="presParOf" srcId="{B3851219-871E-44D3-B8D2-AF9FC06FF52E}" destId="{44FD9ABA-7065-4FFF-9A9E-6C71250733C7}" srcOrd="1" destOrd="0" presId="urn:microsoft.com/office/officeart/2005/8/layout/hierarchy1"/>
    <dgm:cxn modelId="{327A559D-1308-4AAA-825B-3AB98A4259F6}" type="presParOf" srcId="{A9E0348D-9C17-474C-B57D-F93AAD70F5B4}" destId="{5D496036-77FE-4E9B-86DD-4D0EBB72FDE0}" srcOrd="1" destOrd="0" presId="urn:microsoft.com/office/officeart/2005/8/layout/hierarchy1"/>
    <dgm:cxn modelId="{B29A1907-AFD5-4B7F-AF71-3AC2CF3478A0}" type="presParOf" srcId="{5D496036-77FE-4E9B-86DD-4D0EBB72FDE0}" destId="{6F813E85-41D3-4071-AF9B-9BC829230A24}" srcOrd="0" destOrd="0" presId="urn:microsoft.com/office/officeart/2005/8/layout/hierarchy1"/>
    <dgm:cxn modelId="{01186E55-B752-4936-937B-5095B1DF0C18}" type="presParOf" srcId="{5D496036-77FE-4E9B-86DD-4D0EBB72FDE0}" destId="{8B2348C2-6AE4-4F97-8A85-BA66F7831DB1}" srcOrd="1" destOrd="0" presId="urn:microsoft.com/office/officeart/2005/8/layout/hierarchy1"/>
    <dgm:cxn modelId="{37EC4A0C-5777-4F9F-BCA4-D26F9449D321}" type="presParOf" srcId="{8B2348C2-6AE4-4F97-8A85-BA66F7831DB1}" destId="{8972F123-88E4-4B48-AC99-7EB1B5A56B10}" srcOrd="0" destOrd="0" presId="urn:microsoft.com/office/officeart/2005/8/layout/hierarchy1"/>
    <dgm:cxn modelId="{E3849B25-4666-40F4-B28F-1AD4BC2075E2}" type="presParOf" srcId="{8972F123-88E4-4B48-AC99-7EB1B5A56B10}" destId="{42753B12-3B5C-4F44-BF86-FB4118994295}" srcOrd="0" destOrd="0" presId="urn:microsoft.com/office/officeart/2005/8/layout/hierarchy1"/>
    <dgm:cxn modelId="{0F9004F0-478B-4F5E-8FD3-0BE066D27F2B}" type="presParOf" srcId="{8972F123-88E4-4B48-AC99-7EB1B5A56B10}" destId="{638952FC-218F-4AEE-8F1A-28AA8AD14A06}" srcOrd="1" destOrd="0" presId="urn:microsoft.com/office/officeart/2005/8/layout/hierarchy1"/>
    <dgm:cxn modelId="{78F3FC33-0594-4428-A3C8-EF4D5FF895DF}" type="presParOf" srcId="{8B2348C2-6AE4-4F97-8A85-BA66F7831DB1}" destId="{977ED236-C8A7-482C-875A-C3D5DEB5F8EB}" srcOrd="1" destOrd="0" presId="urn:microsoft.com/office/officeart/2005/8/layout/hierarchy1"/>
    <dgm:cxn modelId="{D8A923AF-FCF0-491A-A3E9-2B6331B3EAA3}" type="presParOf" srcId="{5D496036-77FE-4E9B-86DD-4D0EBB72FDE0}" destId="{D5121D05-03BA-468F-B84D-55C8A01E0FA5}" srcOrd="2" destOrd="0" presId="urn:microsoft.com/office/officeart/2005/8/layout/hierarchy1"/>
    <dgm:cxn modelId="{D1C6DF3A-67F5-4EC3-8943-2E75A4C8ABE0}" type="presParOf" srcId="{5D496036-77FE-4E9B-86DD-4D0EBB72FDE0}" destId="{E5AD0B80-50B7-484F-BBFE-D90D1BA7559F}" srcOrd="3" destOrd="0" presId="urn:microsoft.com/office/officeart/2005/8/layout/hierarchy1"/>
    <dgm:cxn modelId="{993E4C5C-9B6C-4B1B-B456-4CDF4AFCC1CD}" type="presParOf" srcId="{E5AD0B80-50B7-484F-BBFE-D90D1BA7559F}" destId="{379E1C0A-8446-4B87-BC74-D4931261C16F}" srcOrd="0" destOrd="0" presId="urn:microsoft.com/office/officeart/2005/8/layout/hierarchy1"/>
    <dgm:cxn modelId="{BA05FA41-8C1B-4AFB-B8AC-FB57AC790180}" type="presParOf" srcId="{379E1C0A-8446-4B87-BC74-D4931261C16F}" destId="{21BFFD4F-651D-415F-8C18-C725359186C7}" srcOrd="0" destOrd="0" presId="urn:microsoft.com/office/officeart/2005/8/layout/hierarchy1"/>
    <dgm:cxn modelId="{AB1334F2-54C5-49A8-B668-BA246B1970E2}" type="presParOf" srcId="{379E1C0A-8446-4B87-BC74-D4931261C16F}" destId="{0BBCDF23-4FB8-4B53-8811-4D007332857B}" srcOrd="1" destOrd="0" presId="urn:microsoft.com/office/officeart/2005/8/layout/hierarchy1"/>
    <dgm:cxn modelId="{3552E37B-43B7-48CE-8D0A-2E9525C8B16C}" type="presParOf" srcId="{E5AD0B80-50B7-484F-BBFE-D90D1BA7559F}" destId="{C1F5D491-1084-4C26-BEE8-BA666BE286C7}" srcOrd="1" destOrd="0" presId="urn:microsoft.com/office/officeart/2005/8/layout/hierarchy1"/>
    <dgm:cxn modelId="{CFB9ECB3-7735-4DFD-94E9-E46470F1AB6F}" type="presParOf" srcId="{5D496036-77FE-4E9B-86DD-4D0EBB72FDE0}" destId="{8B611462-49F4-4F05-BE54-33E2694777F1}" srcOrd="4" destOrd="0" presId="urn:microsoft.com/office/officeart/2005/8/layout/hierarchy1"/>
    <dgm:cxn modelId="{F4175C62-20BA-44FB-A9A1-4EFA64466DC4}" type="presParOf" srcId="{5D496036-77FE-4E9B-86DD-4D0EBB72FDE0}" destId="{191B7A5F-BBA6-4061-80A3-7B5883F6D990}" srcOrd="5" destOrd="0" presId="urn:microsoft.com/office/officeart/2005/8/layout/hierarchy1"/>
    <dgm:cxn modelId="{FF1C36E0-B693-4426-BEA7-4A93C7CD100B}" type="presParOf" srcId="{191B7A5F-BBA6-4061-80A3-7B5883F6D990}" destId="{8DCB7840-E9EC-4D91-8DDE-ADE2804F698E}" srcOrd="0" destOrd="0" presId="urn:microsoft.com/office/officeart/2005/8/layout/hierarchy1"/>
    <dgm:cxn modelId="{D2A8055B-F015-448E-B6AB-4F3AA2A4AA87}" type="presParOf" srcId="{8DCB7840-E9EC-4D91-8DDE-ADE2804F698E}" destId="{77971843-BD7B-494A-8C14-8AF7C05ECD5E}" srcOrd="0" destOrd="0" presId="urn:microsoft.com/office/officeart/2005/8/layout/hierarchy1"/>
    <dgm:cxn modelId="{F1AFA246-F20D-4C75-A048-282E82FEF7BA}" type="presParOf" srcId="{8DCB7840-E9EC-4D91-8DDE-ADE2804F698E}" destId="{17A2852F-3023-4D6E-9932-0AC8D9704C25}" srcOrd="1" destOrd="0" presId="urn:microsoft.com/office/officeart/2005/8/layout/hierarchy1"/>
    <dgm:cxn modelId="{D6039D1E-50AC-4976-B012-D26610C3B927}" type="presParOf" srcId="{191B7A5F-BBA6-4061-80A3-7B5883F6D990}" destId="{F43F4BE2-8103-458D-A79F-DFF1F9558326}" srcOrd="1" destOrd="0" presId="urn:microsoft.com/office/officeart/2005/8/layout/hierarchy1"/>
    <dgm:cxn modelId="{FE011CF6-E892-4970-A27E-32FB53DC2E8B}" type="presParOf" srcId="{617E169A-FEAF-445F-89C5-CF6AB2844BD1}" destId="{82F1F4B5-5FEB-41C6-A26B-B3CE7418C971}" srcOrd="4" destOrd="0" presId="urn:microsoft.com/office/officeart/2005/8/layout/hierarchy1"/>
    <dgm:cxn modelId="{7B8F022C-E6C7-46CB-89ED-794026058B65}" type="presParOf" srcId="{617E169A-FEAF-445F-89C5-CF6AB2844BD1}" destId="{AF411540-C15B-4273-A208-0F647AFBDA47}" srcOrd="5" destOrd="0" presId="urn:microsoft.com/office/officeart/2005/8/layout/hierarchy1"/>
    <dgm:cxn modelId="{0F392374-1253-42DA-B14C-CB1CD00A8BF4}" type="presParOf" srcId="{AF411540-C15B-4273-A208-0F647AFBDA47}" destId="{CB1A3C7F-3C46-4AF2-A593-DF6BC4DDE846}" srcOrd="0" destOrd="0" presId="urn:microsoft.com/office/officeart/2005/8/layout/hierarchy1"/>
    <dgm:cxn modelId="{93D1B38A-A206-40B8-99F9-BCF2FA94DA4B}" type="presParOf" srcId="{CB1A3C7F-3C46-4AF2-A593-DF6BC4DDE846}" destId="{1F7FFBAB-2FAE-4BB7-9D8E-22D89963E9D4}" srcOrd="0" destOrd="0" presId="urn:microsoft.com/office/officeart/2005/8/layout/hierarchy1"/>
    <dgm:cxn modelId="{4B2DE983-D916-47D1-8216-9FEF9840CDC9}" type="presParOf" srcId="{CB1A3C7F-3C46-4AF2-A593-DF6BC4DDE846}" destId="{D579A438-7CA8-4CA7-B615-DA23720C8AE1}" srcOrd="1" destOrd="0" presId="urn:microsoft.com/office/officeart/2005/8/layout/hierarchy1"/>
    <dgm:cxn modelId="{A7287F36-E56F-4D51-B2C7-ED50AF8333EE}" type="presParOf" srcId="{AF411540-C15B-4273-A208-0F647AFBDA47}" destId="{567ED0A5-CA61-4A96-A92D-E1607B484BAE}" srcOrd="1" destOrd="0" presId="urn:microsoft.com/office/officeart/2005/8/layout/hierarchy1"/>
    <dgm:cxn modelId="{6662AF75-84B0-49A9-B213-175B1DEC5265}" type="presParOf" srcId="{567ED0A5-CA61-4A96-A92D-E1607B484BAE}" destId="{48570F46-2ABD-4A5D-9190-04FFD404E00E}" srcOrd="0" destOrd="0" presId="urn:microsoft.com/office/officeart/2005/8/layout/hierarchy1"/>
    <dgm:cxn modelId="{23301AD3-A122-4EBA-AEE4-1F30E60AB61D}" type="presParOf" srcId="{567ED0A5-CA61-4A96-A92D-E1607B484BAE}" destId="{98286E4E-31AE-4F4E-8E37-0A44F50FEAF7}" srcOrd="1" destOrd="0" presId="urn:microsoft.com/office/officeart/2005/8/layout/hierarchy1"/>
    <dgm:cxn modelId="{F43B8C34-4A42-4636-9058-7CE290F37D19}" type="presParOf" srcId="{98286E4E-31AE-4F4E-8E37-0A44F50FEAF7}" destId="{1CA34F14-8678-418B-9B6E-8A5243D8059A}" srcOrd="0" destOrd="0" presId="urn:microsoft.com/office/officeart/2005/8/layout/hierarchy1"/>
    <dgm:cxn modelId="{5C82F4B5-BE5D-4639-8E6B-517F09E9BA99}" type="presParOf" srcId="{1CA34F14-8678-418B-9B6E-8A5243D8059A}" destId="{07C19FA0-7D74-42E0-8960-5D333740DAEA}" srcOrd="0" destOrd="0" presId="urn:microsoft.com/office/officeart/2005/8/layout/hierarchy1"/>
    <dgm:cxn modelId="{23E9AFA0-9942-48AA-B5F0-C885635C7161}" type="presParOf" srcId="{1CA34F14-8678-418B-9B6E-8A5243D8059A}" destId="{1B9D3CB3-C8E1-4F9A-8741-044250E9D17F}" srcOrd="1" destOrd="0" presId="urn:microsoft.com/office/officeart/2005/8/layout/hierarchy1"/>
    <dgm:cxn modelId="{9CEF0D5A-BB32-4E0D-9EE1-EA65D11F0487}" type="presParOf" srcId="{98286E4E-31AE-4F4E-8E37-0A44F50FEAF7}" destId="{7BAD0FEA-916E-4B1A-8499-DB91E3B8ECB4}" srcOrd="1" destOrd="0" presId="urn:microsoft.com/office/officeart/2005/8/layout/hierarchy1"/>
    <dgm:cxn modelId="{431D4635-08C9-423C-AE1B-2219AC9B2213}" type="presParOf" srcId="{567ED0A5-CA61-4A96-A92D-E1607B484BAE}" destId="{27773434-7662-42A1-AEC4-91433CB3511E}" srcOrd="2" destOrd="0" presId="urn:microsoft.com/office/officeart/2005/8/layout/hierarchy1"/>
    <dgm:cxn modelId="{E8C7E5EF-B868-4648-B671-E488279486CD}" type="presParOf" srcId="{567ED0A5-CA61-4A96-A92D-E1607B484BAE}" destId="{CA2B94F0-83D8-475F-AE72-82B0EC4E7EB4}" srcOrd="3" destOrd="0" presId="urn:microsoft.com/office/officeart/2005/8/layout/hierarchy1"/>
    <dgm:cxn modelId="{DD10AB89-C6C6-49E8-B74E-DEED3D106E03}" type="presParOf" srcId="{CA2B94F0-83D8-475F-AE72-82B0EC4E7EB4}" destId="{B08D1C49-B6AA-454F-A780-43547A17E89E}" srcOrd="0" destOrd="0" presId="urn:microsoft.com/office/officeart/2005/8/layout/hierarchy1"/>
    <dgm:cxn modelId="{85B4DD42-6893-4E74-BB0F-A48E4846DDC3}" type="presParOf" srcId="{B08D1C49-B6AA-454F-A780-43547A17E89E}" destId="{6825941D-FF83-4264-8C92-8F3D448968D9}" srcOrd="0" destOrd="0" presId="urn:microsoft.com/office/officeart/2005/8/layout/hierarchy1"/>
    <dgm:cxn modelId="{790A67F2-37B0-42AC-8834-C3DED904ED47}" type="presParOf" srcId="{B08D1C49-B6AA-454F-A780-43547A17E89E}" destId="{A9164181-155A-41C8-BC41-9BE0C6FB12F7}" srcOrd="1" destOrd="0" presId="urn:microsoft.com/office/officeart/2005/8/layout/hierarchy1"/>
    <dgm:cxn modelId="{F8D8AFBD-81C7-4483-972A-3FBA1016D24A}" type="presParOf" srcId="{CA2B94F0-83D8-475F-AE72-82B0EC4E7EB4}" destId="{A68A1ADC-0040-406C-BF76-2648677FCED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73434-7662-42A1-AEC4-91433CB3511E}">
      <dsp:nvSpPr>
        <dsp:cNvPr id="0" name=""/>
        <dsp:cNvSpPr/>
      </dsp:nvSpPr>
      <dsp:spPr>
        <a:xfrm>
          <a:off x="9647044" y="2406857"/>
          <a:ext cx="828544" cy="578701"/>
        </a:xfrm>
        <a:custGeom>
          <a:avLst/>
          <a:gdLst/>
          <a:ahLst/>
          <a:cxnLst/>
          <a:rect l="0" t="0" r="0" b="0"/>
          <a:pathLst>
            <a:path>
              <a:moveTo>
                <a:pt x="0" y="0"/>
              </a:moveTo>
              <a:lnTo>
                <a:pt x="0" y="507818"/>
              </a:lnTo>
              <a:lnTo>
                <a:pt x="828544" y="507818"/>
              </a:lnTo>
              <a:lnTo>
                <a:pt x="828544" y="57870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570F46-2ABD-4A5D-9190-04FFD404E00E}">
      <dsp:nvSpPr>
        <dsp:cNvPr id="0" name=""/>
        <dsp:cNvSpPr/>
      </dsp:nvSpPr>
      <dsp:spPr>
        <a:xfrm>
          <a:off x="8849684" y="2406857"/>
          <a:ext cx="797360" cy="569071"/>
        </a:xfrm>
        <a:custGeom>
          <a:avLst/>
          <a:gdLst/>
          <a:ahLst/>
          <a:cxnLst/>
          <a:rect l="0" t="0" r="0" b="0"/>
          <a:pathLst>
            <a:path>
              <a:moveTo>
                <a:pt x="797360" y="0"/>
              </a:moveTo>
              <a:lnTo>
                <a:pt x="797360" y="498188"/>
              </a:lnTo>
              <a:lnTo>
                <a:pt x="0" y="498188"/>
              </a:lnTo>
              <a:lnTo>
                <a:pt x="0" y="56907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F1F4B5-5FEB-41C6-A26B-B3CE7418C971}">
      <dsp:nvSpPr>
        <dsp:cNvPr id="0" name=""/>
        <dsp:cNvSpPr/>
      </dsp:nvSpPr>
      <dsp:spPr>
        <a:xfrm>
          <a:off x="5635756" y="1422199"/>
          <a:ext cx="4011287" cy="502822"/>
        </a:xfrm>
        <a:custGeom>
          <a:avLst/>
          <a:gdLst/>
          <a:ahLst/>
          <a:cxnLst/>
          <a:rect l="0" t="0" r="0" b="0"/>
          <a:pathLst>
            <a:path>
              <a:moveTo>
                <a:pt x="0" y="0"/>
              </a:moveTo>
              <a:lnTo>
                <a:pt x="0" y="431939"/>
              </a:lnTo>
              <a:lnTo>
                <a:pt x="4011287" y="431939"/>
              </a:lnTo>
              <a:lnTo>
                <a:pt x="4011287" y="50282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611462-49F4-4F05-BE54-33E2694777F1}">
      <dsp:nvSpPr>
        <dsp:cNvPr id="0" name=""/>
        <dsp:cNvSpPr/>
      </dsp:nvSpPr>
      <dsp:spPr>
        <a:xfrm>
          <a:off x="6642483" y="3822965"/>
          <a:ext cx="2232484" cy="323122"/>
        </a:xfrm>
        <a:custGeom>
          <a:avLst/>
          <a:gdLst/>
          <a:ahLst/>
          <a:cxnLst/>
          <a:rect l="0" t="0" r="0" b="0"/>
          <a:pathLst>
            <a:path>
              <a:moveTo>
                <a:pt x="0" y="0"/>
              </a:moveTo>
              <a:lnTo>
                <a:pt x="0" y="252239"/>
              </a:lnTo>
              <a:lnTo>
                <a:pt x="2232484" y="252239"/>
              </a:lnTo>
              <a:lnTo>
                <a:pt x="2232484" y="32312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121D05-03BA-468F-B84D-55C8A01E0FA5}">
      <dsp:nvSpPr>
        <dsp:cNvPr id="0" name=""/>
        <dsp:cNvSpPr/>
      </dsp:nvSpPr>
      <dsp:spPr>
        <a:xfrm>
          <a:off x="6596763" y="3822965"/>
          <a:ext cx="91440" cy="352542"/>
        </a:xfrm>
        <a:custGeom>
          <a:avLst/>
          <a:gdLst/>
          <a:ahLst/>
          <a:cxnLst/>
          <a:rect l="0" t="0" r="0" b="0"/>
          <a:pathLst>
            <a:path>
              <a:moveTo>
                <a:pt x="45720" y="0"/>
              </a:moveTo>
              <a:lnTo>
                <a:pt x="45720" y="281659"/>
              </a:lnTo>
              <a:lnTo>
                <a:pt x="54415" y="281659"/>
              </a:lnTo>
              <a:lnTo>
                <a:pt x="54415" y="35254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813E85-41D3-4071-AF9B-9BC829230A24}">
      <dsp:nvSpPr>
        <dsp:cNvPr id="0" name=""/>
        <dsp:cNvSpPr/>
      </dsp:nvSpPr>
      <dsp:spPr>
        <a:xfrm>
          <a:off x="4759862" y="3822965"/>
          <a:ext cx="1882621" cy="321835"/>
        </a:xfrm>
        <a:custGeom>
          <a:avLst/>
          <a:gdLst/>
          <a:ahLst/>
          <a:cxnLst/>
          <a:rect l="0" t="0" r="0" b="0"/>
          <a:pathLst>
            <a:path>
              <a:moveTo>
                <a:pt x="1882621" y="0"/>
              </a:moveTo>
              <a:lnTo>
                <a:pt x="1882621" y="250952"/>
              </a:lnTo>
              <a:lnTo>
                <a:pt x="0" y="250952"/>
              </a:lnTo>
              <a:lnTo>
                <a:pt x="0" y="32183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10177F-7B3A-416C-85A8-ED75226BF6F2}">
      <dsp:nvSpPr>
        <dsp:cNvPr id="0" name=""/>
        <dsp:cNvSpPr/>
      </dsp:nvSpPr>
      <dsp:spPr>
        <a:xfrm>
          <a:off x="4802676" y="2593043"/>
          <a:ext cx="1839807" cy="533442"/>
        </a:xfrm>
        <a:custGeom>
          <a:avLst/>
          <a:gdLst/>
          <a:ahLst/>
          <a:cxnLst/>
          <a:rect l="0" t="0" r="0" b="0"/>
          <a:pathLst>
            <a:path>
              <a:moveTo>
                <a:pt x="0" y="0"/>
              </a:moveTo>
              <a:lnTo>
                <a:pt x="0" y="462559"/>
              </a:lnTo>
              <a:lnTo>
                <a:pt x="1839807" y="462559"/>
              </a:lnTo>
              <a:lnTo>
                <a:pt x="1839807" y="53344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9643ED-DDC6-4D13-A31F-10C8F8FBF61A}">
      <dsp:nvSpPr>
        <dsp:cNvPr id="0" name=""/>
        <dsp:cNvSpPr/>
      </dsp:nvSpPr>
      <dsp:spPr>
        <a:xfrm>
          <a:off x="2084119" y="3879404"/>
          <a:ext cx="722306" cy="388127"/>
        </a:xfrm>
        <a:custGeom>
          <a:avLst/>
          <a:gdLst/>
          <a:ahLst/>
          <a:cxnLst/>
          <a:rect l="0" t="0" r="0" b="0"/>
          <a:pathLst>
            <a:path>
              <a:moveTo>
                <a:pt x="0" y="0"/>
              </a:moveTo>
              <a:lnTo>
                <a:pt x="0" y="317244"/>
              </a:lnTo>
              <a:lnTo>
                <a:pt x="722306" y="317244"/>
              </a:lnTo>
              <a:lnTo>
                <a:pt x="722306" y="38812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671094-3880-479C-9B2F-1EECE0CC81E5}">
      <dsp:nvSpPr>
        <dsp:cNvPr id="0" name=""/>
        <dsp:cNvSpPr/>
      </dsp:nvSpPr>
      <dsp:spPr>
        <a:xfrm>
          <a:off x="809566" y="3879404"/>
          <a:ext cx="1274552" cy="384590"/>
        </a:xfrm>
        <a:custGeom>
          <a:avLst/>
          <a:gdLst/>
          <a:ahLst/>
          <a:cxnLst/>
          <a:rect l="0" t="0" r="0" b="0"/>
          <a:pathLst>
            <a:path>
              <a:moveTo>
                <a:pt x="1274552" y="0"/>
              </a:moveTo>
              <a:lnTo>
                <a:pt x="1274552" y="313707"/>
              </a:lnTo>
              <a:lnTo>
                <a:pt x="0" y="313707"/>
              </a:lnTo>
              <a:lnTo>
                <a:pt x="0" y="3845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506EFB-2FA5-47D3-B07A-0D6B8747719D}">
      <dsp:nvSpPr>
        <dsp:cNvPr id="0" name=""/>
        <dsp:cNvSpPr/>
      </dsp:nvSpPr>
      <dsp:spPr>
        <a:xfrm>
          <a:off x="2084119" y="2593043"/>
          <a:ext cx="2718556" cy="537946"/>
        </a:xfrm>
        <a:custGeom>
          <a:avLst/>
          <a:gdLst/>
          <a:ahLst/>
          <a:cxnLst/>
          <a:rect l="0" t="0" r="0" b="0"/>
          <a:pathLst>
            <a:path>
              <a:moveTo>
                <a:pt x="2718556" y="0"/>
              </a:moveTo>
              <a:lnTo>
                <a:pt x="2718556" y="467063"/>
              </a:lnTo>
              <a:lnTo>
                <a:pt x="0" y="467063"/>
              </a:lnTo>
              <a:lnTo>
                <a:pt x="0" y="53794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D91CC-58DB-4510-A274-34DFA7508562}">
      <dsp:nvSpPr>
        <dsp:cNvPr id="0" name=""/>
        <dsp:cNvSpPr/>
      </dsp:nvSpPr>
      <dsp:spPr>
        <a:xfrm>
          <a:off x="4802676" y="1422199"/>
          <a:ext cx="833080" cy="513822"/>
        </a:xfrm>
        <a:custGeom>
          <a:avLst/>
          <a:gdLst/>
          <a:ahLst/>
          <a:cxnLst/>
          <a:rect l="0" t="0" r="0" b="0"/>
          <a:pathLst>
            <a:path>
              <a:moveTo>
                <a:pt x="833080" y="0"/>
              </a:moveTo>
              <a:lnTo>
                <a:pt x="833080" y="442939"/>
              </a:lnTo>
              <a:lnTo>
                <a:pt x="0" y="442939"/>
              </a:lnTo>
              <a:lnTo>
                <a:pt x="0" y="51382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36D963-527C-4810-8BB1-53B1228A3F06}">
      <dsp:nvSpPr>
        <dsp:cNvPr id="0" name=""/>
        <dsp:cNvSpPr/>
      </dsp:nvSpPr>
      <dsp:spPr>
        <a:xfrm>
          <a:off x="1834985" y="1422199"/>
          <a:ext cx="3800770" cy="519109"/>
        </a:xfrm>
        <a:custGeom>
          <a:avLst/>
          <a:gdLst/>
          <a:ahLst/>
          <a:cxnLst/>
          <a:rect l="0" t="0" r="0" b="0"/>
          <a:pathLst>
            <a:path>
              <a:moveTo>
                <a:pt x="3800770" y="0"/>
              </a:moveTo>
              <a:lnTo>
                <a:pt x="3800770" y="448226"/>
              </a:lnTo>
              <a:lnTo>
                <a:pt x="0" y="448226"/>
              </a:lnTo>
              <a:lnTo>
                <a:pt x="0" y="5191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372D8E-3E08-42C2-BCDF-7D89E37D3DF7}">
      <dsp:nvSpPr>
        <dsp:cNvPr id="0" name=""/>
        <dsp:cNvSpPr/>
      </dsp:nvSpPr>
      <dsp:spPr>
        <a:xfrm>
          <a:off x="4027827" y="370337"/>
          <a:ext cx="3215859" cy="105186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354DA9-C008-4333-B58E-4515407740CD}">
      <dsp:nvSpPr>
        <dsp:cNvPr id="0" name=""/>
        <dsp:cNvSpPr/>
      </dsp:nvSpPr>
      <dsp:spPr>
        <a:xfrm>
          <a:off x="4112844" y="451104"/>
          <a:ext cx="3215859" cy="105186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Recommendation system</a:t>
          </a:r>
        </a:p>
      </dsp:txBody>
      <dsp:txXfrm>
        <a:off x="4143652" y="481912"/>
        <a:ext cx="3154243" cy="990245"/>
      </dsp:txXfrm>
    </dsp:sp>
    <dsp:sp modelId="{4340EAD8-68A9-48D7-895A-29E036D0F342}">
      <dsp:nvSpPr>
        <dsp:cNvPr id="0" name=""/>
        <dsp:cNvSpPr/>
      </dsp:nvSpPr>
      <dsp:spPr>
        <a:xfrm>
          <a:off x="516754" y="1941308"/>
          <a:ext cx="2636461" cy="68576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28989B-1D19-40A5-97CB-2FA3FFE326B6}">
      <dsp:nvSpPr>
        <dsp:cNvPr id="0" name=""/>
        <dsp:cNvSpPr/>
      </dsp:nvSpPr>
      <dsp:spPr>
        <a:xfrm>
          <a:off x="601772" y="2022074"/>
          <a:ext cx="2636461" cy="68576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Content-based Filtering</a:t>
          </a:r>
        </a:p>
      </dsp:txBody>
      <dsp:txXfrm>
        <a:off x="621857" y="2042159"/>
        <a:ext cx="2596291" cy="645591"/>
      </dsp:txXfrm>
    </dsp:sp>
    <dsp:sp modelId="{2A08636E-F1CC-49D9-8568-17C2110F94E8}">
      <dsp:nvSpPr>
        <dsp:cNvPr id="0" name=""/>
        <dsp:cNvSpPr/>
      </dsp:nvSpPr>
      <dsp:spPr>
        <a:xfrm>
          <a:off x="3565352" y="1936022"/>
          <a:ext cx="2474646" cy="65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4EB77-AB86-41EF-BF83-811332500F62}">
      <dsp:nvSpPr>
        <dsp:cNvPr id="0" name=""/>
        <dsp:cNvSpPr/>
      </dsp:nvSpPr>
      <dsp:spPr>
        <a:xfrm>
          <a:off x="3650370" y="2016788"/>
          <a:ext cx="2474646" cy="65702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Collaborative filtering (CF)</a:t>
          </a:r>
        </a:p>
      </dsp:txBody>
      <dsp:txXfrm>
        <a:off x="3669613" y="2036031"/>
        <a:ext cx="2436160" cy="618535"/>
      </dsp:txXfrm>
    </dsp:sp>
    <dsp:sp modelId="{2CB3FD62-CE0D-41CC-A47D-C7E420FF0420}">
      <dsp:nvSpPr>
        <dsp:cNvPr id="0" name=""/>
        <dsp:cNvSpPr/>
      </dsp:nvSpPr>
      <dsp:spPr>
        <a:xfrm>
          <a:off x="1376849" y="3130990"/>
          <a:ext cx="1414540" cy="74841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3CE936-1A9A-43D5-B336-88A85E381EDD}">
      <dsp:nvSpPr>
        <dsp:cNvPr id="0" name=""/>
        <dsp:cNvSpPr/>
      </dsp:nvSpPr>
      <dsp:spPr>
        <a:xfrm>
          <a:off x="1461866" y="3211756"/>
          <a:ext cx="1414540" cy="74841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memory-based CF</a:t>
          </a:r>
        </a:p>
      </dsp:txBody>
      <dsp:txXfrm>
        <a:off x="1483786" y="3233676"/>
        <a:ext cx="1370700" cy="704574"/>
      </dsp:txXfrm>
    </dsp:sp>
    <dsp:sp modelId="{B6CC7344-1CC3-480F-9D1A-82E314546532}">
      <dsp:nvSpPr>
        <dsp:cNvPr id="0" name=""/>
        <dsp:cNvSpPr/>
      </dsp:nvSpPr>
      <dsp:spPr>
        <a:xfrm>
          <a:off x="-83766" y="4263995"/>
          <a:ext cx="1786665" cy="7105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EF726A-22A1-4473-AAA4-F1FB0022E258}">
      <dsp:nvSpPr>
        <dsp:cNvPr id="0" name=""/>
        <dsp:cNvSpPr/>
      </dsp:nvSpPr>
      <dsp:spPr>
        <a:xfrm>
          <a:off x="1250" y="4344761"/>
          <a:ext cx="1786665" cy="71056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User-based CF</a:t>
          </a:r>
        </a:p>
      </dsp:txBody>
      <dsp:txXfrm>
        <a:off x="22062" y="4365573"/>
        <a:ext cx="1745041" cy="668936"/>
      </dsp:txXfrm>
    </dsp:sp>
    <dsp:sp modelId="{744E3DA9-C7B3-4E42-864B-D1899C14DB23}">
      <dsp:nvSpPr>
        <dsp:cNvPr id="0" name=""/>
        <dsp:cNvSpPr/>
      </dsp:nvSpPr>
      <dsp:spPr>
        <a:xfrm>
          <a:off x="1971891" y="4267532"/>
          <a:ext cx="1669069" cy="7105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5B682-3EBF-480A-B280-01701FAD2319}">
      <dsp:nvSpPr>
        <dsp:cNvPr id="0" name=""/>
        <dsp:cNvSpPr/>
      </dsp:nvSpPr>
      <dsp:spPr>
        <a:xfrm>
          <a:off x="2056908" y="4348298"/>
          <a:ext cx="1669069" cy="71056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Item-based CF</a:t>
          </a:r>
        </a:p>
      </dsp:txBody>
      <dsp:txXfrm>
        <a:off x="2077720" y="4369110"/>
        <a:ext cx="1627445" cy="668936"/>
      </dsp:txXfrm>
    </dsp:sp>
    <dsp:sp modelId="{388942DC-6535-434F-8247-C13FA1BF0776}">
      <dsp:nvSpPr>
        <dsp:cNvPr id="0" name=""/>
        <dsp:cNvSpPr/>
      </dsp:nvSpPr>
      <dsp:spPr>
        <a:xfrm>
          <a:off x="5382366" y="3126486"/>
          <a:ext cx="2520234" cy="69647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FD9ABA-7065-4FFF-9A9E-6C71250733C7}">
      <dsp:nvSpPr>
        <dsp:cNvPr id="0" name=""/>
        <dsp:cNvSpPr/>
      </dsp:nvSpPr>
      <dsp:spPr>
        <a:xfrm>
          <a:off x="5467383" y="3207252"/>
          <a:ext cx="2520234" cy="69647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model-based CF</a:t>
          </a:r>
        </a:p>
      </dsp:txBody>
      <dsp:txXfrm>
        <a:off x="5487782" y="3227651"/>
        <a:ext cx="2479436" cy="655681"/>
      </dsp:txXfrm>
    </dsp:sp>
    <dsp:sp modelId="{42753B12-3B5C-4F44-BF86-FB4118994295}">
      <dsp:nvSpPr>
        <dsp:cNvPr id="0" name=""/>
        <dsp:cNvSpPr/>
      </dsp:nvSpPr>
      <dsp:spPr>
        <a:xfrm>
          <a:off x="3810994" y="4144800"/>
          <a:ext cx="1897735" cy="9407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952FC-218F-4AEE-8F1A-28AA8AD14A06}">
      <dsp:nvSpPr>
        <dsp:cNvPr id="0" name=""/>
        <dsp:cNvSpPr/>
      </dsp:nvSpPr>
      <dsp:spPr>
        <a:xfrm>
          <a:off x="3896011" y="4225567"/>
          <a:ext cx="1897735" cy="9407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Matrix Factorization - SVD, SVD++</a:t>
          </a:r>
        </a:p>
      </dsp:txBody>
      <dsp:txXfrm>
        <a:off x="3923563" y="4253119"/>
        <a:ext cx="1842631" cy="885599"/>
      </dsp:txXfrm>
    </dsp:sp>
    <dsp:sp modelId="{21BFFD4F-651D-415F-8C18-C725359186C7}">
      <dsp:nvSpPr>
        <dsp:cNvPr id="0" name=""/>
        <dsp:cNvSpPr/>
      </dsp:nvSpPr>
      <dsp:spPr>
        <a:xfrm>
          <a:off x="5940428" y="4175507"/>
          <a:ext cx="1421503" cy="87017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CDF23-4FB8-4B53-8811-4D007332857B}">
      <dsp:nvSpPr>
        <dsp:cNvPr id="0" name=""/>
        <dsp:cNvSpPr/>
      </dsp:nvSpPr>
      <dsp:spPr>
        <a:xfrm>
          <a:off x="6025445" y="4256274"/>
          <a:ext cx="1421503" cy="87017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Deep Learning</a:t>
          </a:r>
        </a:p>
      </dsp:txBody>
      <dsp:txXfrm>
        <a:off x="6050932" y="4281761"/>
        <a:ext cx="1370529" cy="819204"/>
      </dsp:txXfrm>
    </dsp:sp>
    <dsp:sp modelId="{77971843-BD7B-494A-8C14-8AF7C05ECD5E}">
      <dsp:nvSpPr>
        <dsp:cNvPr id="0" name=""/>
        <dsp:cNvSpPr/>
      </dsp:nvSpPr>
      <dsp:spPr>
        <a:xfrm>
          <a:off x="7873132" y="4146088"/>
          <a:ext cx="2003671" cy="7245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A2852F-3023-4D6E-9932-0AC8D9704C25}">
      <dsp:nvSpPr>
        <dsp:cNvPr id="0" name=""/>
        <dsp:cNvSpPr/>
      </dsp:nvSpPr>
      <dsp:spPr>
        <a:xfrm>
          <a:off x="7958150" y="4226854"/>
          <a:ext cx="2003671" cy="72453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KNN clustering</a:t>
          </a:r>
        </a:p>
      </dsp:txBody>
      <dsp:txXfrm>
        <a:off x="7979371" y="4248075"/>
        <a:ext cx="1961229" cy="682091"/>
      </dsp:txXfrm>
    </dsp:sp>
    <dsp:sp modelId="{1F7FFBAB-2FAE-4BB7-9D8E-22D89963E9D4}">
      <dsp:nvSpPr>
        <dsp:cNvPr id="0" name=""/>
        <dsp:cNvSpPr/>
      </dsp:nvSpPr>
      <dsp:spPr>
        <a:xfrm>
          <a:off x="8443739" y="1925021"/>
          <a:ext cx="2406608" cy="4818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79A438-7CA8-4CA7-B615-DA23720C8AE1}">
      <dsp:nvSpPr>
        <dsp:cNvPr id="0" name=""/>
        <dsp:cNvSpPr/>
      </dsp:nvSpPr>
      <dsp:spPr>
        <a:xfrm>
          <a:off x="8528757" y="2005788"/>
          <a:ext cx="2406608" cy="4818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Hybrid filtering</a:t>
          </a:r>
        </a:p>
      </dsp:txBody>
      <dsp:txXfrm>
        <a:off x="8542869" y="2019900"/>
        <a:ext cx="2378384" cy="453611"/>
      </dsp:txXfrm>
    </dsp:sp>
    <dsp:sp modelId="{07C19FA0-7D74-42E0-8960-5D333740DAEA}">
      <dsp:nvSpPr>
        <dsp:cNvPr id="0" name=""/>
        <dsp:cNvSpPr/>
      </dsp:nvSpPr>
      <dsp:spPr>
        <a:xfrm>
          <a:off x="8100402" y="2975928"/>
          <a:ext cx="1498562" cy="7335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9D3CB3-C8E1-4F9A-8741-044250E9D17F}">
      <dsp:nvSpPr>
        <dsp:cNvPr id="0" name=""/>
        <dsp:cNvSpPr/>
      </dsp:nvSpPr>
      <dsp:spPr>
        <a:xfrm>
          <a:off x="8185420" y="3056695"/>
          <a:ext cx="1498562" cy="73357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weighted Hybrid</a:t>
          </a:r>
        </a:p>
      </dsp:txBody>
      <dsp:txXfrm>
        <a:off x="8206906" y="3078181"/>
        <a:ext cx="1455590" cy="690598"/>
      </dsp:txXfrm>
    </dsp:sp>
    <dsp:sp modelId="{6825941D-FF83-4264-8C92-8F3D448968D9}">
      <dsp:nvSpPr>
        <dsp:cNvPr id="0" name=""/>
        <dsp:cNvSpPr/>
      </dsp:nvSpPr>
      <dsp:spPr>
        <a:xfrm>
          <a:off x="9735477" y="2985558"/>
          <a:ext cx="1480221" cy="7714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64181-155A-41C8-BC41-9BE0C6FB12F7}">
      <dsp:nvSpPr>
        <dsp:cNvPr id="0" name=""/>
        <dsp:cNvSpPr/>
      </dsp:nvSpPr>
      <dsp:spPr>
        <a:xfrm>
          <a:off x="9820495" y="3066325"/>
          <a:ext cx="1480221" cy="77143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mixed hybrid</a:t>
          </a:r>
        </a:p>
      </dsp:txBody>
      <dsp:txXfrm>
        <a:off x="9843090" y="3088920"/>
        <a:ext cx="1435031" cy="7262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0A03BFB-03D5-4FD1-B33D-E170EF16B60A}" type="datetimeFigureOut">
              <a:rPr lang="en-GB" smtClean="0"/>
              <a:t>23/03/2021</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360613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03BFB-03D5-4FD1-B33D-E170EF16B60A}" type="datetimeFigureOut">
              <a:rPr lang="en-GB" smtClean="0"/>
              <a:t>23/03/2021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2312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03BFB-03D5-4FD1-B33D-E170EF16B60A}" type="datetimeFigureOut">
              <a:rPr lang="en-GB" smtClean="0"/>
              <a:t>23/03/2021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345380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03BFB-03D5-4FD1-B33D-E170EF16B60A}" type="datetimeFigureOut">
              <a:rPr lang="en-GB" smtClean="0"/>
              <a:t>23/03/2021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4797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03BFB-03D5-4FD1-B33D-E170EF16B60A}" type="datetimeFigureOut">
              <a:rPr lang="en-GB" smtClean="0"/>
              <a:t>23/03/2021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2849958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A03BFB-03D5-4FD1-B33D-E170EF16B60A}" type="datetimeFigureOut">
              <a:rPr lang="en-GB" smtClean="0"/>
              <a:t>23/03/2021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701527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A03BFB-03D5-4FD1-B33D-E170EF16B60A}" type="datetimeFigureOut">
              <a:rPr lang="en-GB" smtClean="0"/>
              <a:t>23/03/2021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456017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03BFB-03D5-4FD1-B33D-E170EF16B60A}" type="datetimeFigureOut">
              <a:rPr lang="en-GB" smtClean="0"/>
              <a:t>23/03/2021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2856232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03BFB-03D5-4FD1-B33D-E170EF16B60A}" type="datetimeFigureOut">
              <a:rPr lang="en-GB" smtClean="0"/>
              <a:t>23/03/2021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253390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03BFB-03D5-4FD1-B33D-E170EF16B60A}" type="datetimeFigureOut">
              <a:rPr lang="en-GB" smtClean="0"/>
              <a:t>23/03/2021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130576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A03BFB-03D5-4FD1-B33D-E170EF16B60A}" type="datetimeFigureOut">
              <a:rPr lang="en-GB" smtClean="0"/>
              <a:t>23/03/2021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190227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03BFB-03D5-4FD1-B33D-E170EF16B60A}" type="datetimeFigureOut">
              <a:rPr lang="en-GB" smtClean="0"/>
              <a:t>23/03/2021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43036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03BFB-03D5-4FD1-B33D-E170EF16B60A}" type="datetimeFigureOut">
              <a:rPr lang="en-GB" smtClean="0"/>
              <a:t>23/03/2021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6962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A03BFB-03D5-4FD1-B33D-E170EF16B60A}" type="datetimeFigureOut">
              <a:rPr lang="en-GB" smtClean="0"/>
              <a:t>23/03/2021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380779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03BFB-03D5-4FD1-B33D-E170EF16B60A}" type="datetimeFigureOut">
              <a:rPr lang="en-GB" smtClean="0"/>
              <a:t>23/03/2021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425771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03BFB-03D5-4FD1-B33D-E170EF16B60A}" type="datetimeFigureOut">
              <a:rPr lang="en-GB" smtClean="0"/>
              <a:t>23/03/2021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176108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03BFB-03D5-4FD1-B33D-E170EF16B60A}" type="datetimeFigureOut">
              <a:rPr lang="en-GB" smtClean="0"/>
              <a:t>23/03/2021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5373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bg2"/>
          </a:fgClr>
          <a:bgClr>
            <a:schemeClr val="bg1"/>
          </a:bgClr>
        </a:patt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A03BFB-03D5-4FD1-B33D-E170EF16B60A}" type="datetimeFigureOut">
              <a:rPr lang="en-GB" smtClean="0"/>
              <a:t>23/03/2021</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150BDF-B430-41B8-BC70-C19D1473919D}" type="slidenum">
              <a:rPr lang="en-GB" smtClean="0"/>
              <a:t>‹#›</a:t>
            </a:fld>
            <a:endParaRPr lang="en-GB"/>
          </a:p>
        </p:txBody>
      </p:sp>
    </p:spTree>
    <p:extLst>
      <p:ext uri="{BB962C8B-B14F-4D97-AF65-F5344CB8AC3E}">
        <p14:creationId xmlns:p14="http://schemas.microsoft.com/office/powerpoint/2010/main" val="38419767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25" y="476249"/>
            <a:ext cx="9067800" cy="1512093"/>
          </a:xfrm>
        </p:spPr>
        <p:txBody>
          <a:bodyPr>
            <a:normAutofit fontScale="90000"/>
          </a:bodyPr>
          <a:lstStyle/>
          <a:p>
            <a:pPr algn="ctr"/>
            <a:r>
              <a:rPr lang="en-US" b="1" dirty="0"/>
              <a:t>Building a Recommendation Engine – An empirical case study </a:t>
            </a:r>
            <a:endParaRPr lang="en-GB" b="1" dirty="0">
              <a:solidFill>
                <a:srgbClr val="0070C0"/>
              </a:solidFill>
            </a:endParaRPr>
          </a:p>
        </p:txBody>
      </p:sp>
      <p:sp>
        <p:nvSpPr>
          <p:cNvPr id="3" name="Subtitle 2"/>
          <p:cNvSpPr>
            <a:spLocks noGrp="1"/>
          </p:cNvSpPr>
          <p:nvPr>
            <p:ph type="subTitle" idx="1"/>
          </p:nvPr>
        </p:nvSpPr>
        <p:spPr>
          <a:xfrm>
            <a:off x="6263879" y="5136358"/>
            <a:ext cx="5651896" cy="1028699"/>
          </a:xfrm>
        </p:spPr>
        <p:txBody>
          <a:bodyPr>
            <a:normAutofit/>
          </a:bodyPr>
          <a:lstStyle/>
          <a:p>
            <a:r>
              <a:rPr lang="en-US" sz="1600" dirty="0">
                <a:solidFill>
                  <a:schemeClr val="tx1"/>
                </a:solidFill>
              </a:rPr>
              <a:t>1</a:t>
            </a:r>
            <a:r>
              <a:rPr lang="en-US" sz="1600" cap="none" dirty="0">
                <a:solidFill>
                  <a:schemeClr val="tx1"/>
                </a:solidFill>
              </a:rPr>
              <a:t>st</a:t>
            </a:r>
            <a:r>
              <a:rPr lang="en-US" sz="1600" dirty="0">
                <a:solidFill>
                  <a:schemeClr val="tx1"/>
                </a:solidFill>
              </a:rPr>
              <a:t> S</a:t>
            </a:r>
            <a:r>
              <a:rPr lang="en-US" sz="1600" cap="none" dirty="0">
                <a:solidFill>
                  <a:schemeClr val="tx1"/>
                </a:solidFill>
              </a:rPr>
              <a:t>upervisor</a:t>
            </a:r>
            <a:r>
              <a:rPr lang="en-US" sz="1600" dirty="0">
                <a:solidFill>
                  <a:schemeClr val="tx1"/>
                </a:solidFill>
              </a:rPr>
              <a:t>: </a:t>
            </a:r>
            <a:r>
              <a:rPr lang="en-US" sz="1600" b="1" cap="none" dirty="0">
                <a:solidFill>
                  <a:schemeClr val="tx1"/>
                </a:solidFill>
              </a:rPr>
              <a:t>Prof. Dr. Veit Wohlgemuth </a:t>
            </a:r>
            <a:endParaRPr lang="en-US" sz="1600" b="1" dirty="0">
              <a:solidFill>
                <a:schemeClr val="tx1"/>
              </a:solidFill>
            </a:endParaRPr>
          </a:p>
          <a:p>
            <a:r>
              <a:rPr lang="en-US" sz="1600" dirty="0">
                <a:solidFill>
                  <a:schemeClr val="tx1"/>
                </a:solidFill>
              </a:rPr>
              <a:t>2</a:t>
            </a:r>
            <a:r>
              <a:rPr lang="en-US" sz="1600" cap="none" dirty="0">
                <a:solidFill>
                  <a:schemeClr val="tx1"/>
                </a:solidFill>
              </a:rPr>
              <a:t>nd</a:t>
            </a:r>
            <a:r>
              <a:rPr lang="en-US" sz="1600" dirty="0">
                <a:solidFill>
                  <a:schemeClr val="tx1"/>
                </a:solidFill>
              </a:rPr>
              <a:t> S</a:t>
            </a:r>
            <a:r>
              <a:rPr lang="en-US" sz="1600" cap="none" dirty="0">
                <a:solidFill>
                  <a:schemeClr val="tx1"/>
                </a:solidFill>
              </a:rPr>
              <a:t>upervisor</a:t>
            </a:r>
            <a:r>
              <a:rPr lang="en-US" sz="1600" dirty="0">
                <a:solidFill>
                  <a:schemeClr val="tx1"/>
                </a:solidFill>
              </a:rPr>
              <a:t>: </a:t>
            </a:r>
            <a:r>
              <a:rPr lang="en-US" sz="1600" b="1" cap="none" dirty="0">
                <a:solidFill>
                  <a:schemeClr val="tx1"/>
                </a:solidFill>
              </a:rPr>
              <a:t>Prof. Dr. Tilo Wendler</a:t>
            </a:r>
            <a:endParaRPr lang="en-GB" sz="1600" b="1" dirty="0">
              <a:solidFill>
                <a:schemeClr val="tx1"/>
              </a:solidFill>
            </a:endParaRPr>
          </a:p>
        </p:txBody>
      </p:sp>
      <p:sp>
        <p:nvSpPr>
          <p:cNvPr id="4" name="Subtitle 2">
            <a:extLst>
              <a:ext uri="{FF2B5EF4-FFF2-40B4-BE49-F238E27FC236}">
                <a16:creationId xmlns:a16="http://schemas.microsoft.com/office/drawing/2014/main" id="{301BE3F2-8853-4E2D-ACE4-11C706794513}"/>
              </a:ext>
            </a:extLst>
          </p:cNvPr>
          <p:cNvSpPr txBox="1">
            <a:spLocks/>
          </p:cNvSpPr>
          <p:nvPr/>
        </p:nvSpPr>
        <p:spPr>
          <a:xfrm>
            <a:off x="3895130" y="2719388"/>
            <a:ext cx="5563790" cy="1209674"/>
          </a:xfrm>
          <a:prstGeom prst="rect">
            <a:avLst/>
          </a:prstGeom>
        </p:spPr>
        <p:txBody>
          <a:bodyPr vert="horz" lIns="68580" tIns="34290" rIns="68580" bIns="34290" rtlCol="0">
            <a:normAutofit fontScale="25000" lnSpcReduction="2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gn="l"/>
            <a:r>
              <a:rPr lang="en-GB" sz="6400" b="1" cap="none" dirty="0">
                <a:solidFill>
                  <a:schemeClr val="tx1"/>
                </a:solidFill>
                <a:latin typeface="Calibri" panose="020F0502020204030204" pitchFamily="34" charset="0"/>
                <a:cs typeface="Calibri" panose="020F0502020204030204" pitchFamily="34" charset="0"/>
              </a:rPr>
              <a:t>Neetu Pundir</a:t>
            </a:r>
            <a:r>
              <a:rPr lang="en-GB" sz="6400" b="1" dirty="0">
                <a:solidFill>
                  <a:schemeClr val="tx1"/>
                </a:solidFill>
                <a:latin typeface="Calibri" panose="020F0502020204030204" pitchFamily="34" charset="0"/>
                <a:cs typeface="Calibri" panose="020F0502020204030204" pitchFamily="34" charset="0"/>
              </a:rPr>
              <a:t> </a:t>
            </a:r>
            <a:r>
              <a:rPr lang="en-GB" sz="6400" dirty="0">
                <a:solidFill>
                  <a:schemeClr val="tx1"/>
                </a:solidFill>
                <a:latin typeface="Calibri" panose="020F0502020204030204" pitchFamily="34" charset="0"/>
                <a:cs typeface="Calibri" panose="020F0502020204030204" pitchFamily="34" charset="0"/>
              </a:rPr>
              <a:t>(</a:t>
            </a:r>
            <a:r>
              <a:rPr lang="en-GB" sz="6400" cap="none" dirty="0">
                <a:solidFill>
                  <a:schemeClr val="tx1"/>
                </a:solidFill>
                <a:latin typeface="Calibri" panose="020F0502020204030204" pitchFamily="34" charset="0"/>
                <a:cs typeface="Calibri" panose="020F0502020204030204" pitchFamily="34" charset="0"/>
              </a:rPr>
              <a:t>s0567477</a:t>
            </a:r>
            <a:r>
              <a:rPr lang="en-GB" sz="6400" dirty="0">
                <a:solidFill>
                  <a:schemeClr val="tx1"/>
                </a:solidFill>
                <a:latin typeface="Calibri" panose="020F0502020204030204" pitchFamily="34" charset="0"/>
                <a:cs typeface="Calibri" panose="020F0502020204030204" pitchFamily="34" charset="0"/>
              </a:rPr>
              <a:t>@</a:t>
            </a:r>
            <a:r>
              <a:rPr lang="en-GB" sz="6400" cap="none" dirty="0">
                <a:solidFill>
                  <a:schemeClr val="tx1"/>
                </a:solidFill>
                <a:latin typeface="Calibri" panose="020F0502020204030204" pitchFamily="34" charset="0"/>
                <a:cs typeface="Calibri" panose="020F0502020204030204" pitchFamily="34" charset="0"/>
              </a:rPr>
              <a:t>htw-berlin.de)</a:t>
            </a:r>
            <a:endParaRPr lang="en-GB" sz="6400" dirty="0">
              <a:solidFill>
                <a:schemeClr val="tx1"/>
              </a:solidFill>
              <a:latin typeface="Calibri" panose="020F0502020204030204" pitchFamily="34" charset="0"/>
              <a:cs typeface="Calibri" panose="020F0502020204030204" pitchFamily="34" charset="0"/>
            </a:endParaRPr>
          </a:p>
          <a:p>
            <a:pPr algn="l"/>
            <a:r>
              <a:rPr lang="en-GB" sz="6400" b="1" cap="none" dirty="0">
                <a:solidFill>
                  <a:schemeClr val="tx1"/>
                </a:solidFill>
                <a:latin typeface="Calibri" panose="020F0502020204030204" pitchFamily="34" charset="0"/>
                <a:cs typeface="Calibri" panose="020F0502020204030204" pitchFamily="34" charset="0"/>
              </a:rPr>
              <a:t>Department: </a:t>
            </a:r>
            <a:r>
              <a:rPr lang="en-US" sz="6400" b="1" cap="none" dirty="0">
                <a:solidFill>
                  <a:schemeClr val="tx1"/>
                </a:solidFill>
                <a:latin typeface="Calibri" panose="020F0502020204030204" pitchFamily="34" charset="0"/>
                <a:cs typeface="Calibri" panose="020F0502020204030204" pitchFamily="34" charset="0"/>
              </a:rPr>
              <a:t>Project Management And Data Science</a:t>
            </a:r>
          </a:p>
          <a:p>
            <a:pPr algn="l"/>
            <a:r>
              <a:rPr lang="en-GB" sz="6400" b="1" dirty="0">
                <a:solidFill>
                  <a:schemeClr val="tx1"/>
                </a:solidFill>
                <a:latin typeface="Calibri" panose="020F0502020204030204" pitchFamily="34" charset="0"/>
                <a:cs typeface="Calibri" panose="020F0502020204030204" pitchFamily="34" charset="0"/>
              </a:rPr>
              <a:t>		23.03.2021</a:t>
            </a:r>
          </a:p>
          <a:p>
            <a:endParaRPr lang="en-GB" sz="1650" b="1" dirty="0">
              <a:solidFill>
                <a:schemeClr val="tx1"/>
              </a:solidFill>
            </a:endParaRPr>
          </a:p>
        </p:txBody>
      </p:sp>
    </p:spTree>
    <p:extLst>
      <p:ext uri="{BB962C8B-B14F-4D97-AF65-F5344CB8AC3E}">
        <p14:creationId xmlns:p14="http://schemas.microsoft.com/office/powerpoint/2010/main" val="260020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E88C-A185-480F-A59D-08007AEDAD92}"/>
              </a:ext>
            </a:extLst>
          </p:cNvPr>
          <p:cNvSpPr>
            <a:spLocks noGrp="1"/>
          </p:cNvSpPr>
          <p:nvPr>
            <p:ph type="title"/>
          </p:nvPr>
        </p:nvSpPr>
        <p:spPr>
          <a:xfrm>
            <a:off x="1343432" y="303084"/>
            <a:ext cx="9905998" cy="763715"/>
          </a:xfrm>
        </p:spPr>
        <p:txBody>
          <a:bodyPr/>
          <a:lstStyle/>
          <a:p>
            <a:pPr algn="ctr"/>
            <a:r>
              <a:rPr lang="en-GB" b="1" dirty="0"/>
              <a:t>Exploratory Data Analysis</a:t>
            </a:r>
            <a:endParaRPr lang="en-US" dirty="0"/>
          </a:p>
        </p:txBody>
      </p:sp>
      <p:sp>
        <p:nvSpPr>
          <p:cNvPr id="6" name="Content Placeholder 5">
            <a:extLst>
              <a:ext uri="{FF2B5EF4-FFF2-40B4-BE49-F238E27FC236}">
                <a16:creationId xmlns:a16="http://schemas.microsoft.com/office/drawing/2014/main" id="{738883B8-CFCA-40F9-AE3A-66EF6D230110}"/>
              </a:ext>
            </a:extLst>
          </p:cNvPr>
          <p:cNvSpPr>
            <a:spLocks noGrp="1"/>
          </p:cNvSpPr>
          <p:nvPr>
            <p:ph idx="1"/>
          </p:nvPr>
        </p:nvSpPr>
        <p:spPr>
          <a:xfrm>
            <a:off x="1143000" y="1424763"/>
            <a:ext cx="9905999" cy="4366438"/>
          </a:xfrm>
        </p:spPr>
        <p:txBody>
          <a:bodyPr/>
          <a:lstStyle/>
          <a:p>
            <a:r>
              <a:rPr lang="en-GB" dirty="0">
                <a:solidFill>
                  <a:srgbClr val="000000"/>
                </a:solidFill>
                <a:effectLst/>
                <a:ea typeface="Times New Roman" panose="02020603050405020304" pitchFamily="18" charset="0"/>
              </a:rPr>
              <a:t>Popular genres of movies</a:t>
            </a:r>
          </a:p>
          <a:p>
            <a:pPr marL="0" indent="0">
              <a:buNone/>
            </a:pPr>
            <a:endParaRPr lang="en-US" dirty="0">
              <a:effectLst/>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7F693737-9695-448B-8F08-08A079179C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8513" y="1833758"/>
            <a:ext cx="5757487" cy="4625908"/>
          </a:xfrm>
          <a:prstGeom prst="rect">
            <a:avLst/>
          </a:prstGeom>
          <a:noFill/>
          <a:ln>
            <a:noFill/>
          </a:ln>
        </p:spPr>
      </p:pic>
      <p:pic>
        <p:nvPicPr>
          <p:cNvPr id="5" name="Picture 4">
            <a:extLst>
              <a:ext uri="{FF2B5EF4-FFF2-40B4-BE49-F238E27FC236}">
                <a16:creationId xmlns:a16="http://schemas.microsoft.com/office/drawing/2014/main" id="{672C299A-B3E6-4D4F-85CA-417E37D47B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96050" y="2014734"/>
            <a:ext cx="5174946" cy="2890642"/>
          </a:xfrm>
          <a:prstGeom prst="rect">
            <a:avLst/>
          </a:prstGeom>
          <a:noFill/>
          <a:ln>
            <a:noFill/>
          </a:ln>
        </p:spPr>
      </p:pic>
    </p:spTree>
    <p:extLst>
      <p:ext uri="{BB962C8B-B14F-4D97-AF65-F5344CB8AC3E}">
        <p14:creationId xmlns:p14="http://schemas.microsoft.com/office/powerpoint/2010/main" val="377058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E88C-A185-480F-A59D-08007AEDAD92}"/>
              </a:ext>
            </a:extLst>
          </p:cNvPr>
          <p:cNvSpPr>
            <a:spLocks noGrp="1"/>
          </p:cNvSpPr>
          <p:nvPr>
            <p:ph type="title"/>
          </p:nvPr>
        </p:nvSpPr>
        <p:spPr>
          <a:xfrm>
            <a:off x="1343432" y="303084"/>
            <a:ext cx="9905998" cy="763715"/>
          </a:xfrm>
        </p:spPr>
        <p:txBody>
          <a:bodyPr/>
          <a:lstStyle/>
          <a:p>
            <a:pPr algn="ctr"/>
            <a:r>
              <a:rPr lang="en-GB" b="1" dirty="0"/>
              <a:t>Exploratory Data Analysis</a:t>
            </a:r>
            <a:endParaRPr lang="en-US" dirty="0"/>
          </a:p>
        </p:txBody>
      </p:sp>
      <p:sp>
        <p:nvSpPr>
          <p:cNvPr id="6" name="Content Placeholder 5">
            <a:extLst>
              <a:ext uri="{FF2B5EF4-FFF2-40B4-BE49-F238E27FC236}">
                <a16:creationId xmlns:a16="http://schemas.microsoft.com/office/drawing/2014/main" id="{738883B8-CFCA-40F9-AE3A-66EF6D230110}"/>
              </a:ext>
            </a:extLst>
          </p:cNvPr>
          <p:cNvSpPr>
            <a:spLocks noGrp="1"/>
          </p:cNvSpPr>
          <p:nvPr>
            <p:ph idx="1"/>
          </p:nvPr>
        </p:nvSpPr>
        <p:spPr>
          <a:xfrm>
            <a:off x="1143000" y="1402915"/>
            <a:ext cx="9942534" cy="4388286"/>
          </a:xfrm>
        </p:spPr>
        <p:txBody>
          <a:bodyPr/>
          <a:lstStyle/>
          <a:p>
            <a:r>
              <a:rPr lang="en-GB" dirty="0">
                <a:solidFill>
                  <a:srgbClr val="000000"/>
                </a:solidFill>
                <a:effectLst/>
                <a:ea typeface="Times New Roman" panose="02020603050405020304" pitchFamily="18" charset="0"/>
              </a:rPr>
              <a:t>Trend of movies and Ratings per Genres</a:t>
            </a:r>
          </a:p>
          <a:p>
            <a:endParaRPr lang="en-GB" dirty="0">
              <a:solidFill>
                <a:srgbClr val="000000"/>
              </a:solidFill>
              <a:effectLst/>
              <a:ea typeface="Times New Roman" panose="02020603050405020304" pitchFamily="18" charset="0"/>
            </a:endParaRPr>
          </a:p>
          <a:p>
            <a:pPr marL="0" indent="0">
              <a:buNone/>
            </a:pPr>
            <a:endParaRPr lang="en-US" dirty="0">
              <a:effectLst/>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9EBB0C8B-06A8-4C2A-8218-5D52573269A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999986"/>
            <a:ext cx="9704540" cy="4554930"/>
          </a:xfrm>
          <a:prstGeom prst="rect">
            <a:avLst/>
          </a:prstGeom>
          <a:noFill/>
          <a:ln>
            <a:noFill/>
          </a:ln>
        </p:spPr>
      </p:pic>
    </p:spTree>
    <p:extLst>
      <p:ext uri="{BB962C8B-B14F-4D97-AF65-F5344CB8AC3E}">
        <p14:creationId xmlns:p14="http://schemas.microsoft.com/office/powerpoint/2010/main" val="38314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E88C-A185-480F-A59D-08007AEDAD92}"/>
              </a:ext>
            </a:extLst>
          </p:cNvPr>
          <p:cNvSpPr>
            <a:spLocks noGrp="1"/>
          </p:cNvSpPr>
          <p:nvPr>
            <p:ph type="title"/>
          </p:nvPr>
        </p:nvSpPr>
        <p:spPr>
          <a:xfrm>
            <a:off x="1343432" y="303084"/>
            <a:ext cx="9905998" cy="763715"/>
          </a:xfrm>
        </p:spPr>
        <p:txBody>
          <a:bodyPr/>
          <a:lstStyle/>
          <a:p>
            <a:pPr algn="ctr"/>
            <a:r>
              <a:rPr lang="en-GB" b="1" dirty="0"/>
              <a:t>Exploratory Data Analysis</a:t>
            </a:r>
            <a:endParaRPr lang="en-US" dirty="0"/>
          </a:p>
        </p:txBody>
      </p:sp>
      <p:sp>
        <p:nvSpPr>
          <p:cNvPr id="6" name="Content Placeholder 5">
            <a:extLst>
              <a:ext uri="{FF2B5EF4-FFF2-40B4-BE49-F238E27FC236}">
                <a16:creationId xmlns:a16="http://schemas.microsoft.com/office/drawing/2014/main" id="{738883B8-CFCA-40F9-AE3A-66EF6D230110}"/>
              </a:ext>
            </a:extLst>
          </p:cNvPr>
          <p:cNvSpPr>
            <a:spLocks noGrp="1"/>
          </p:cNvSpPr>
          <p:nvPr>
            <p:ph idx="1"/>
          </p:nvPr>
        </p:nvSpPr>
        <p:spPr>
          <a:xfrm>
            <a:off x="1143000" y="1402914"/>
            <a:ext cx="9942534" cy="4872625"/>
          </a:xfrm>
        </p:spPr>
        <p:txBody>
          <a:bodyPr/>
          <a:lstStyle/>
          <a:p>
            <a:r>
              <a:rPr lang="en-GB" dirty="0">
                <a:solidFill>
                  <a:srgbClr val="000000"/>
                </a:solidFill>
                <a:effectLst/>
                <a:ea typeface="Times New Roman" panose="02020603050405020304" pitchFamily="18" charset="0"/>
              </a:rPr>
              <a:t>Frequently used words in title of movies</a:t>
            </a:r>
          </a:p>
          <a:p>
            <a:endParaRPr lang="en-GB" dirty="0">
              <a:solidFill>
                <a:srgbClr val="000000"/>
              </a:solidFill>
              <a:effectLst/>
              <a:ea typeface="Times New Roman" panose="02020603050405020304" pitchFamily="18" charset="0"/>
            </a:endParaRPr>
          </a:p>
          <a:p>
            <a:endParaRPr lang="en-GB" dirty="0">
              <a:solidFill>
                <a:srgbClr val="000000"/>
              </a:solidFill>
              <a:effectLst/>
              <a:ea typeface="Times New Roman" panose="02020603050405020304" pitchFamily="18" charset="0"/>
            </a:endParaRPr>
          </a:p>
          <a:p>
            <a:pPr marL="0" indent="0">
              <a:buNone/>
            </a:pPr>
            <a:endParaRPr lang="en-US" dirty="0">
              <a:effectLst/>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8C15C84A-2E05-49FF-B952-043C5D40A0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8697" y="2057082"/>
            <a:ext cx="9093896" cy="3892781"/>
          </a:xfrm>
          <a:prstGeom prst="rect">
            <a:avLst/>
          </a:prstGeom>
          <a:noFill/>
          <a:ln>
            <a:noFill/>
          </a:ln>
        </p:spPr>
      </p:pic>
    </p:spTree>
    <p:extLst>
      <p:ext uri="{BB962C8B-B14F-4D97-AF65-F5344CB8AC3E}">
        <p14:creationId xmlns:p14="http://schemas.microsoft.com/office/powerpoint/2010/main" val="126681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E88C-A185-480F-A59D-08007AEDAD92}"/>
              </a:ext>
            </a:extLst>
          </p:cNvPr>
          <p:cNvSpPr>
            <a:spLocks noGrp="1"/>
          </p:cNvSpPr>
          <p:nvPr>
            <p:ph type="title"/>
          </p:nvPr>
        </p:nvSpPr>
        <p:spPr>
          <a:xfrm>
            <a:off x="1343432" y="303084"/>
            <a:ext cx="9905998" cy="763715"/>
          </a:xfrm>
        </p:spPr>
        <p:txBody>
          <a:bodyPr/>
          <a:lstStyle/>
          <a:p>
            <a:pPr algn="ctr"/>
            <a:r>
              <a:rPr lang="en-GB" b="1" dirty="0"/>
              <a:t>Exploratory Data Analysis</a:t>
            </a:r>
            <a:endParaRPr lang="en-US" dirty="0"/>
          </a:p>
        </p:txBody>
      </p:sp>
      <p:sp>
        <p:nvSpPr>
          <p:cNvPr id="6" name="Content Placeholder 5">
            <a:extLst>
              <a:ext uri="{FF2B5EF4-FFF2-40B4-BE49-F238E27FC236}">
                <a16:creationId xmlns:a16="http://schemas.microsoft.com/office/drawing/2014/main" id="{738883B8-CFCA-40F9-AE3A-66EF6D230110}"/>
              </a:ext>
            </a:extLst>
          </p:cNvPr>
          <p:cNvSpPr>
            <a:spLocks noGrp="1"/>
          </p:cNvSpPr>
          <p:nvPr>
            <p:ph idx="1"/>
          </p:nvPr>
        </p:nvSpPr>
        <p:spPr>
          <a:xfrm>
            <a:off x="1143000" y="1402914"/>
            <a:ext cx="9942534" cy="4872625"/>
          </a:xfrm>
        </p:spPr>
        <p:txBody>
          <a:bodyPr/>
          <a:lstStyle/>
          <a:p>
            <a:r>
              <a:rPr lang="en-GB" dirty="0">
                <a:solidFill>
                  <a:srgbClr val="000000"/>
                </a:solidFill>
                <a:effectLst/>
                <a:ea typeface="Times New Roman" panose="02020603050405020304" pitchFamily="18" charset="0"/>
              </a:rPr>
              <a:t>Ratings of movies</a:t>
            </a:r>
          </a:p>
          <a:p>
            <a:endParaRPr lang="en-GB" dirty="0">
              <a:solidFill>
                <a:srgbClr val="000000"/>
              </a:solidFill>
              <a:effectLst/>
              <a:ea typeface="Times New Roman" panose="02020603050405020304" pitchFamily="18" charset="0"/>
            </a:endParaRPr>
          </a:p>
          <a:p>
            <a:endParaRPr lang="en-GB" dirty="0">
              <a:solidFill>
                <a:srgbClr val="000000"/>
              </a:solidFill>
              <a:effectLst/>
              <a:ea typeface="Times New Roman" panose="02020603050405020304" pitchFamily="18" charset="0"/>
            </a:endParaRPr>
          </a:p>
          <a:p>
            <a:endParaRPr lang="en-GB" dirty="0">
              <a:solidFill>
                <a:srgbClr val="000000"/>
              </a:solidFill>
              <a:effectLst/>
              <a:ea typeface="Times New Roman" panose="02020603050405020304" pitchFamily="18" charset="0"/>
            </a:endParaRPr>
          </a:p>
          <a:p>
            <a:pPr marL="0" indent="0">
              <a:buNone/>
            </a:pPr>
            <a:endParaRPr lang="en-US" dirty="0">
              <a:effectLst/>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6F5C36E-E2B8-4AA8-BDE7-AB4ECA618F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16482" y="1665963"/>
            <a:ext cx="8693063" cy="4609576"/>
          </a:xfrm>
          <a:prstGeom prst="rect">
            <a:avLst/>
          </a:prstGeom>
          <a:noFill/>
          <a:ln>
            <a:noFill/>
          </a:ln>
        </p:spPr>
      </p:pic>
    </p:spTree>
    <p:extLst>
      <p:ext uri="{BB962C8B-B14F-4D97-AF65-F5344CB8AC3E}">
        <p14:creationId xmlns:p14="http://schemas.microsoft.com/office/powerpoint/2010/main" val="191044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E88C-A185-480F-A59D-08007AEDAD92}"/>
              </a:ext>
            </a:extLst>
          </p:cNvPr>
          <p:cNvSpPr>
            <a:spLocks noGrp="1"/>
          </p:cNvSpPr>
          <p:nvPr>
            <p:ph type="title"/>
          </p:nvPr>
        </p:nvSpPr>
        <p:spPr>
          <a:xfrm>
            <a:off x="1343432" y="303084"/>
            <a:ext cx="9905998" cy="763715"/>
          </a:xfrm>
        </p:spPr>
        <p:txBody>
          <a:bodyPr/>
          <a:lstStyle/>
          <a:p>
            <a:pPr algn="ctr"/>
            <a:r>
              <a:rPr lang="en-GB" b="1" dirty="0"/>
              <a:t>Exploratory Data Analysis</a:t>
            </a:r>
            <a:endParaRPr lang="en-US" dirty="0"/>
          </a:p>
        </p:txBody>
      </p:sp>
      <p:sp>
        <p:nvSpPr>
          <p:cNvPr id="6" name="Content Placeholder 5">
            <a:extLst>
              <a:ext uri="{FF2B5EF4-FFF2-40B4-BE49-F238E27FC236}">
                <a16:creationId xmlns:a16="http://schemas.microsoft.com/office/drawing/2014/main" id="{738883B8-CFCA-40F9-AE3A-66EF6D230110}"/>
              </a:ext>
            </a:extLst>
          </p:cNvPr>
          <p:cNvSpPr>
            <a:spLocks noGrp="1"/>
          </p:cNvSpPr>
          <p:nvPr>
            <p:ph idx="1"/>
          </p:nvPr>
        </p:nvSpPr>
        <p:spPr>
          <a:xfrm>
            <a:off x="1143000" y="1402914"/>
            <a:ext cx="9942534" cy="4872625"/>
          </a:xfrm>
        </p:spPr>
        <p:txBody>
          <a:bodyPr/>
          <a:lstStyle/>
          <a:p>
            <a:r>
              <a:rPr lang="en-GB" dirty="0">
                <a:solidFill>
                  <a:srgbClr val="000000"/>
                </a:solidFill>
                <a:effectLst/>
                <a:ea typeface="Times New Roman" panose="02020603050405020304" pitchFamily="18" charset="0"/>
              </a:rPr>
              <a:t>Frequently used tags for movies</a:t>
            </a:r>
          </a:p>
          <a:p>
            <a:endParaRPr lang="en-GB" dirty="0">
              <a:solidFill>
                <a:srgbClr val="000000"/>
              </a:solidFill>
              <a:effectLst/>
              <a:ea typeface="Times New Roman" panose="02020603050405020304" pitchFamily="18" charset="0"/>
            </a:endParaRPr>
          </a:p>
          <a:p>
            <a:endParaRPr lang="en-GB" dirty="0">
              <a:solidFill>
                <a:srgbClr val="000000"/>
              </a:solidFill>
              <a:effectLst/>
              <a:ea typeface="Times New Roman" panose="02020603050405020304" pitchFamily="18" charset="0"/>
            </a:endParaRPr>
          </a:p>
          <a:p>
            <a:endParaRPr lang="en-GB" dirty="0">
              <a:solidFill>
                <a:srgbClr val="000000"/>
              </a:solidFill>
              <a:effectLst/>
              <a:ea typeface="Times New Roman" panose="02020603050405020304" pitchFamily="18" charset="0"/>
            </a:endParaRPr>
          </a:p>
          <a:p>
            <a:pPr marL="0" indent="0">
              <a:buNone/>
            </a:pPr>
            <a:endParaRPr lang="en-US" dirty="0">
              <a:effectLst/>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ED02A06C-C29E-431A-9164-9D20CD86AB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3540" y="2057082"/>
            <a:ext cx="8855901" cy="4005515"/>
          </a:xfrm>
          <a:prstGeom prst="rect">
            <a:avLst/>
          </a:prstGeom>
          <a:noFill/>
          <a:ln>
            <a:noFill/>
          </a:ln>
        </p:spPr>
      </p:pic>
    </p:spTree>
    <p:extLst>
      <p:ext uri="{BB962C8B-B14F-4D97-AF65-F5344CB8AC3E}">
        <p14:creationId xmlns:p14="http://schemas.microsoft.com/office/powerpoint/2010/main" val="279248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0EE2-C6BD-4418-B053-501EEFFE34A0}"/>
              </a:ext>
            </a:extLst>
          </p:cNvPr>
          <p:cNvSpPr>
            <a:spLocks noGrp="1"/>
          </p:cNvSpPr>
          <p:nvPr>
            <p:ph type="title"/>
          </p:nvPr>
        </p:nvSpPr>
        <p:spPr>
          <a:xfrm>
            <a:off x="1141413" y="408968"/>
            <a:ext cx="9905998" cy="781657"/>
          </a:xfrm>
        </p:spPr>
        <p:txBody>
          <a:bodyPr/>
          <a:lstStyle/>
          <a:p>
            <a:pPr algn="ctr"/>
            <a:r>
              <a:rPr lang="en-GB" b="1" dirty="0"/>
              <a:t>Types of Recommendation System</a:t>
            </a:r>
            <a:endParaRPr lang="en-US" b="1" dirty="0"/>
          </a:p>
        </p:txBody>
      </p:sp>
      <p:graphicFrame>
        <p:nvGraphicFramePr>
          <p:cNvPr id="4" name="Content Placeholder 3">
            <a:extLst>
              <a:ext uri="{FF2B5EF4-FFF2-40B4-BE49-F238E27FC236}">
                <a16:creationId xmlns:a16="http://schemas.microsoft.com/office/drawing/2014/main" id="{1AA0D2F2-4EEC-4C6A-8CA9-311D1AEE1914}"/>
              </a:ext>
            </a:extLst>
          </p:cNvPr>
          <p:cNvGraphicFramePr>
            <a:graphicFrameLocks noGrp="1"/>
          </p:cNvGraphicFramePr>
          <p:nvPr>
            <p:ph idx="1"/>
            <p:extLst>
              <p:ext uri="{D42A27DB-BD31-4B8C-83A1-F6EECF244321}">
                <p14:modId xmlns:p14="http://schemas.microsoft.com/office/powerpoint/2010/main" val="2971282924"/>
              </p:ext>
            </p:extLst>
          </p:nvPr>
        </p:nvGraphicFramePr>
        <p:xfrm>
          <a:off x="533400" y="1123950"/>
          <a:ext cx="11306175" cy="547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87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0705-000D-40D4-A9BD-FF22E18080F5}"/>
              </a:ext>
            </a:extLst>
          </p:cNvPr>
          <p:cNvSpPr>
            <a:spLocks noGrp="1"/>
          </p:cNvSpPr>
          <p:nvPr>
            <p:ph type="title"/>
          </p:nvPr>
        </p:nvSpPr>
        <p:spPr>
          <a:xfrm>
            <a:off x="1141413" y="618518"/>
            <a:ext cx="9905998" cy="734032"/>
          </a:xfrm>
        </p:spPr>
        <p:txBody>
          <a:bodyPr/>
          <a:lstStyle/>
          <a:p>
            <a:pPr algn="ctr"/>
            <a:r>
              <a:rPr lang="en-GB" b="1" dirty="0"/>
              <a:t> Content based Recommendation system</a:t>
            </a:r>
            <a:endParaRPr lang="en-US" b="1" dirty="0"/>
          </a:p>
        </p:txBody>
      </p:sp>
      <p:sp>
        <p:nvSpPr>
          <p:cNvPr id="86" name="Content Placeholder 85">
            <a:extLst>
              <a:ext uri="{FF2B5EF4-FFF2-40B4-BE49-F238E27FC236}">
                <a16:creationId xmlns:a16="http://schemas.microsoft.com/office/drawing/2014/main" id="{862D9451-7027-4CE1-8386-F30A48BC8D8C}"/>
              </a:ext>
            </a:extLst>
          </p:cNvPr>
          <p:cNvSpPr>
            <a:spLocks noGrp="1"/>
          </p:cNvSpPr>
          <p:nvPr>
            <p:ph idx="1"/>
          </p:nvPr>
        </p:nvSpPr>
        <p:spPr>
          <a:xfrm>
            <a:off x="1141413" y="1767407"/>
            <a:ext cx="6207490" cy="4324350"/>
          </a:xfrm>
        </p:spPr>
        <p:txBody>
          <a:bodyPr/>
          <a:lstStyle/>
          <a:p>
            <a:r>
              <a:rPr lang="en-GB" dirty="0"/>
              <a:t>This model recommend movies using information from description of movies and user profile.</a:t>
            </a:r>
          </a:p>
          <a:p>
            <a:r>
              <a:rPr lang="en-GB" dirty="0"/>
              <a:t>Such as  if user1 seen movie A  (action genre) then system will suggest another movie B of similar genre.</a:t>
            </a:r>
          </a:p>
          <a:p>
            <a:r>
              <a:rPr lang="en-GB" dirty="0"/>
              <a:t>In this technique user preference is matched with item in database and then most similar item is suggested</a:t>
            </a:r>
            <a:endParaRPr lang="en-US" dirty="0"/>
          </a:p>
        </p:txBody>
      </p:sp>
      <p:pic>
        <p:nvPicPr>
          <p:cNvPr id="83" name="Picture 82">
            <a:extLst>
              <a:ext uri="{FF2B5EF4-FFF2-40B4-BE49-F238E27FC236}">
                <a16:creationId xmlns:a16="http://schemas.microsoft.com/office/drawing/2014/main" id="{BDB8240B-923B-4CEE-B9EE-85EE859699FC}"/>
              </a:ext>
            </a:extLst>
          </p:cNvPr>
          <p:cNvPicPr>
            <a:picLocks noChangeAspect="1"/>
          </p:cNvPicPr>
          <p:nvPr/>
        </p:nvPicPr>
        <p:blipFill>
          <a:blip r:embed="rId2"/>
          <a:stretch>
            <a:fillRect/>
          </a:stretch>
        </p:blipFill>
        <p:spPr>
          <a:xfrm>
            <a:off x="7348902" y="1767407"/>
            <a:ext cx="3766774" cy="4324350"/>
          </a:xfrm>
          <a:prstGeom prst="rect">
            <a:avLst/>
          </a:prstGeom>
        </p:spPr>
      </p:pic>
    </p:spTree>
    <p:extLst>
      <p:ext uri="{BB962C8B-B14F-4D97-AF65-F5344CB8AC3E}">
        <p14:creationId xmlns:p14="http://schemas.microsoft.com/office/powerpoint/2010/main" val="227289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0705-000D-40D4-A9BD-FF22E18080F5}"/>
              </a:ext>
            </a:extLst>
          </p:cNvPr>
          <p:cNvSpPr>
            <a:spLocks noGrp="1"/>
          </p:cNvSpPr>
          <p:nvPr>
            <p:ph type="title"/>
          </p:nvPr>
        </p:nvSpPr>
        <p:spPr>
          <a:xfrm>
            <a:off x="1141413" y="180976"/>
            <a:ext cx="9905998" cy="1276350"/>
          </a:xfrm>
        </p:spPr>
        <p:txBody>
          <a:bodyPr/>
          <a:lstStyle/>
          <a:p>
            <a:pPr algn="ctr"/>
            <a:r>
              <a:rPr lang="en-GB" b="1" dirty="0"/>
              <a:t>Content based Recommendation system</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F49A79-4DFF-4E38-8BF5-4976DFF2ACB6}"/>
                  </a:ext>
                </a:extLst>
              </p:cNvPr>
              <p:cNvSpPr>
                <a:spLocks noGrp="1"/>
              </p:cNvSpPr>
              <p:nvPr>
                <p:ph idx="1"/>
              </p:nvPr>
            </p:nvSpPr>
            <p:spPr>
              <a:xfrm>
                <a:off x="1141412" y="1318436"/>
                <a:ext cx="9905999" cy="5358587"/>
              </a:xfrm>
            </p:spPr>
            <p:txBody>
              <a:bodyPr>
                <a:normAutofit fontScale="77500" lnSpcReduction="20000"/>
              </a:bodyPr>
              <a:lstStyle/>
              <a:p>
                <a:pPr algn="just"/>
                <a:r>
                  <a:rPr lang="en-GB" b="1" dirty="0"/>
                  <a:t>Algorithm used: </a:t>
                </a:r>
              </a:p>
              <a:p>
                <a:pPr lvl="1" algn="just"/>
                <a:r>
                  <a:rPr lang="en-GB" dirty="0"/>
                  <a:t>Term Frequency-Inversion Document Frequency (TF-IDF) </a:t>
                </a:r>
              </a:p>
              <a:p>
                <a:pPr lvl="1" algn="just"/>
                <a:r>
                  <a:rPr lang="en-GB" dirty="0"/>
                  <a:t>It gathers information about movie and determine relative importance of movies</a:t>
                </a:r>
              </a:p>
              <a:p>
                <a:pPr lvl="1" algn="just"/>
                <a:r>
                  <a:rPr lang="en-GB" dirty="0"/>
                  <a:t>TF is the count of number of times word appear in a document</a:t>
                </a:r>
              </a:p>
              <a:p>
                <a:pPr lvl="1" algn="just"/>
                <a:r>
                  <a:rPr lang="en-GB" dirty="0"/>
                  <a:t>Since document can be of different length and so is the frequency of occurrence of words so we need to normalise document as per its size</a:t>
                </a:r>
              </a:p>
              <a:p>
                <a:pPr lvl="1" algn="just"/>
                <a:r>
                  <a:rPr lang="en-US" dirty="0"/>
                  <a:t>IDF is the logarithm of total number of documents dividing by number of documents that contain a word</a:t>
                </a:r>
              </a:p>
              <a:p>
                <a:pPr lvl="1" algn="just"/>
                <a:r>
                  <a:rPr lang="en-GB" dirty="0"/>
                  <a:t>After multiplying both TF and IDF we get TF-IDF score</a:t>
                </a:r>
              </a:p>
              <a:p>
                <a:pPr lvl="1" algn="just"/>
                <a:r>
                  <a:rPr lang="en-GB" dirty="0"/>
                  <a:t>So when the score is higher the word is more relevant in the document</a:t>
                </a:r>
              </a:p>
              <a:p>
                <a:pPr lvl="1" algn="just"/>
                <a:r>
                  <a:rPr lang="en-GB" dirty="0"/>
                  <a:t>Finally similarity between users and items  vector from every document is calculated using cosine similarity</a:t>
                </a:r>
              </a:p>
              <a:p>
                <a:pPr marL="457200" lvl="1" indent="0" algn="just">
                  <a:buNone/>
                </a:pPr>
                <a:endParaRPr lang="en-GB" dirty="0"/>
              </a:p>
              <a:p>
                <a:pPr marL="457200" lvl="1" indent="0" algn="ctr">
                  <a:buNone/>
                </a:pPr>
                <a14:m>
                  <m:oMath xmlns:m="http://schemas.openxmlformats.org/officeDocument/2006/math">
                    <m:r>
                      <a:rPr lang="en-GB" sz="1800" i="1" smtClean="0">
                        <a:effectLst/>
                        <a:latin typeface="Cambria Math" panose="02040503050406030204" pitchFamily="18" charset="0"/>
                        <a:ea typeface="Times New Roman" panose="02020603050405020304" pitchFamily="18" charset="0"/>
                      </a:rPr>
                      <m:t>𝑐𝑜𝑠</m:t>
                    </m:r>
                    <m:r>
                      <a:rPr lang="en-GB" sz="1800" i="1" smtClean="0">
                        <a:effectLst/>
                        <a:latin typeface="Cambria Math" panose="02040503050406030204" pitchFamily="18" charset="0"/>
                        <a:ea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rPr>
                        </m:ctrlPr>
                      </m:fPr>
                      <m:num>
                        <m:acc>
                          <m:accPr>
                            <m:chr m:val="⃗"/>
                            <m:ctrlPr>
                              <a:rPr lang="en-US" sz="1800" i="1">
                                <a:effectLst/>
                                <a:latin typeface="Cambria Math" panose="02040503050406030204" pitchFamily="18" charset="0"/>
                                <a:ea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rPr>
                              <m:t>𝑟</m:t>
                            </m:r>
                            <m:r>
                              <a:rPr lang="en-GB" sz="1800" i="1">
                                <a:effectLst/>
                                <a:latin typeface="Cambria Math" panose="02040503050406030204" pitchFamily="18" charset="0"/>
                                <a:ea typeface="Times New Roman" panose="02020603050405020304" pitchFamily="18" charset="0"/>
                              </a:rPr>
                              <m:t>1</m:t>
                            </m:r>
                          </m:e>
                        </m:acc>
                        <m:r>
                          <a:rPr lang="en-GB" sz="1800" i="1">
                            <a:effectLst/>
                            <a:latin typeface="Cambria Math" panose="02040503050406030204" pitchFamily="18" charset="0"/>
                            <a:ea typeface="Times New Roman" panose="02020603050405020304" pitchFamily="18" charset="0"/>
                          </a:rPr>
                          <m:t>.</m:t>
                        </m:r>
                        <m:acc>
                          <m:accPr>
                            <m:chr m:val="⃗"/>
                            <m:ctrlPr>
                              <a:rPr lang="en-US" sz="1800" i="1">
                                <a:effectLst/>
                                <a:latin typeface="Cambria Math" panose="02040503050406030204" pitchFamily="18" charset="0"/>
                                <a:ea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rPr>
                              <m:t>𝑟</m:t>
                            </m:r>
                            <m:r>
                              <a:rPr lang="en-GB" sz="1800" i="1">
                                <a:effectLst/>
                                <a:latin typeface="Cambria Math" panose="02040503050406030204" pitchFamily="18" charset="0"/>
                                <a:ea typeface="Times New Roman" panose="02020603050405020304" pitchFamily="18" charset="0"/>
                              </a:rPr>
                              <m:t>2</m:t>
                            </m:r>
                          </m:e>
                        </m:acc>
                      </m:num>
                      <m:den>
                        <m:r>
                          <a:rPr lang="en-GB" sz="1800" i="1">
                            <a:effectLst/>
                            <a:latin typeface="Cambria Math" panose="02040503050406030204" pitchFamily="18" charset="0"/>
                            <a:ea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rPr>
                          <m:t>𝑟</m:t>
                        </m:r>
                        <m:r>
                          <a:rPr lang="en-GB" sz="1800" i="1">
                            <a:effectLst/>
                            <a:latin typeface="Cambria Math" panose="02040503050406030204" pitchFamily="18" charset="0"/>
                            <a:ea typeface="Times New Roman" panose="02020603050405020304" pitchFamily="18" charset="0"/>
                          </a:rPr>
                          <m:t>1∥∥</m:t>
                        </m:r>
                        <m:r>
                          <a:rPr lang="en-GB" sz="1800" i="1">
                            <a:effectLst/>
                            <a:latin typeface="Cambria Math" panose="02040503050406030204" pitchFamily="18" charset="0"/>
                            <a:ea typeface="Times New Roman" panose="02020603050405020304" pitchFamily="18" charset="0"/>
                          </a:rPr>
                          <m:t>𝑟</m:t>
                        </m:r>
                        <m:r>
                          <a:rPr lang="en-GB" sz="1800" i="1">
                            <a:effectLst/>
                            <a:latin typeface="Cambria Math" panose="02040503050406030204" pitchFamily="18" charset="0"/>
                            <a:ea typeface="Times New Roman" panose="02020603050405020304" pitchFamily="18" charset="0"/>
                          </a:rPr>
                          <m:t>2∥</m:t>
                        </m:r>
                      </m:den>
                    </m:f>
                    <m:r>
                      <a:rPr lang="en-GB" sz="1800" b="0" i="1" smtClean="0">
                        <a:effectLst/>
                        <a:latin typeface="Cambria Math" panose="02040503050406030204" pitchFamily="18" charset="0"/>
                        <a:ea typeface="Times New Roman" panose="02020603050405020304" pitchFamily="18" charset="0"/>
                      </a:rPr>
                      <m:t>  </m:t>
                    </m:r>
                  </m:oMath>
                </a14:m>
                <a:r>
                  <a:rPr lang="en-US" sz="1800" dirty="0">
                    <a:effectLst/>
                    <a:latin typeface="Times New Roman" panose="02020603050405020304" pitchFamily="18" charset="0"/>
                    <a:ea typeface="Times New Roman" panose="02020603050405020304" pitchFamily="18" charset="0"/>
                  </a:rPr>
                  <a:t>, </a:t>
                </a:r>
                <a:r>
                  <a:rPr lang="en-US" sz="2100" dirty="0"/>
                  <a:t>where r1 and r2: two vectors containing word count of two documents </a:t>
                </a:r>
              </a:p>
              <a:p>
                <a:pPr marL="457200" lvl="1" indent="0" algn="just">
                  <a:buNone/>
                </a:pPr>
                <a:endParaRPr lang="en-GB" dirty="0"/>
              </a:p>
              <a:p>
                <a:pPr lvl="1" algn="just"/>
                <a:r>
                  <a:rPr lang="en-GB" sz="2100" dirty="0"/>
                  <a:t>When two vectors are close to each other in vector space model then it implies users are similar to each other and have similar ratings pattern. So, Small cosine angle will map to high similarity (near to 1) unlike large cosine angle (near to -1).</a:t>
                </a:r>
                <a:endParaRPr lang="en-US" sz="2100" dirty="0"/>
              </a:p>
              <a:p>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C0F49A79-4DFF-4E38-8BF5-4976DFF2ACB6}"/>
                  </a:ext>
                </a:extLst>
              </p:cNvPr>
              <p:cNvSpPr>
                <a:spLocks noGrp="1" noRot="1" noChangeAspect="1" noMove="1" noResize="1" noEditPoints="1" noAdjustHandles="1" noChangeArrowheads="1" noChangeShapeType="1" noTextEdit="1"/>
              </p:cNvSpPr>
              <p:nvPr>
                <p:ph idx="1"/>
              </p:nvPr>
            </p:nvSpPr>
            <p:spPr>
              <a:xfrm>
                <a:off x="1141412" y="1318436"/>
                <a:ext cx="9905999" cy="5358587"/>
              </a:xfrm>
              <a:blipFill>
                <a:blip r:embed="rId2"/>
                <a:stretch>
                  <a:fillRect l="-738" t="-1479" r="-369"/>
                </a:stretch>
              </a:blipFill>
            </p:spPr>
            <p:txBody>
              <a:bodyPr/>
              <a:lstStyle/>
              <a:p>
                <a:r>
                  <a:rPr lang="en-US">
                    <a:noFill/>
                  </a:rPr>
                  <a:t> </a:t>
                </a:r>
              </a:p>
            </p:txBody>
          </p:sp>
        </mc:Fallback>
      </mc:AlternateContent>
    </p:spTree>
    <p:extLst>
      <p:ext uri="{BB962C8B-B14F-4D97-AF65-F5344CB8AC3E}">
        <p14:creationId xmlns:p14="http://schemas.microsoft.com/office/powerpoint/2010/main" val="132684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A007-4E35-461A-9E40-54286340ADF4}"/>
              </a:ext>
            </a:extLst>
          </p:cNvPr>
          <p:cNvSpPr>
            <a:spLocks noGrp="1"/>
          </p:cNvSpPr>
          <p:nvPr>
            <p:ph type="title"/>
          </p:nvPr>
        </p:nvSpPr>
        <p:spPr>
          <a:xfrm>
            <a:off x="1143001" y="544090"/>
            <a:ext cx="9905998" cy="806245"/>
          </a:xfrm>
        </p:spPr>
        <p:txBody>
          <a:bodyPr/>
          <a:lstStyle/>
          <a:p>
            <a:pPr algn="ctr"/>
            <a:r>
              <a:rPr lang="en-GB" b="1" dirty="0"/>
              <a:t>Content based Recommendation system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BEC08D-F232-446A-B1CE-7CA3884385C1}"/>
                  </a:ext>
                </a:extLst>
              </p:cNvPr>
              <p:cNvSpPr>
                <a:spLocks noGrp="1"/>
              </p:cNvSpPr>
              <p:nvPr>
                <p:ph idx="1"/>
              </p:nvPr>
            </p:nvSpPr>
            <p:spPr>
              <a:xfrm>
                <a:off x="1141412" y="1637413"/>
                <a:ext cx="9905999" cy="4976037"/>
              </a:xfrm>
            </p:spPr>
            <p:txBody>
              <a:bodyPr/>
              <a:lstStyle/>
              <a:p>
                <a:r>
                  <a:rPr lang="en-GB" dirty="0"/>
                  <a:t>Metric used </a:t>
                </a:r>
              </a:p>
              <a:p>
                <a:pPr lvl="1"/>
                <a:r>
                  <a:rPr lang="en-GB" dirty="0"/>
                  <a:t>To evaluate performance hit ratio is used</a:t>
                </a:r>
              </a:p>
              <a:p>
                <a:pPr lvl="1"/>
                <a14:m>
                  <m:oMath xmlns:m="http://schemas.openxmlformats.org/officeDocument/2006/math">
                    <m:r>
                      <a:rPr lang="en-GB" sz="1800" i="1" smtClean="0">
                        <a:effectLst/>
                        <a:latin typeface="Cambria Math" panose="02040503050406030204" pitchFamily="18" charset="0"/>
                        <a:ea typeface="Times New Roman" panose="02020603050405020304" pitchFamily="18" charset="0"/>
                      </a:rPr>
                      <m:t>𝐻𝑖𝑡</m:t>
                    </m:r>
                    <m:r>
                      <a:rPr lang="en-GB" sz="1800" i="1" smtClean="0">
                        <a:effectLst/>
                        <a:latin typeface="Cambria Math" panose="02040503050406030204" pitchFamily="18" charset="0"/>
                        <a:ea typeface="Times New Roman" panose="02020603050405020304" pitchFamily="18" charset="0"/>
                      </a:rPr>
                      <m:t> </m:t>
                    </m:r>
                    <m:r>
                      <a:rPr lang="en-GB" sz="1800" i="1" smtClean="0">
                        <a:effectLst/>
                        <a:latin typeface="Cambria Math" panose="02040503050406030204" pitchFamily="18" charset="0"/>
                        <a:ea typeface="Times New Roman" panose="02020603050405020304" pitchFamily="18" charset="0"/>
                      </a:rPr>
                      <m:t>𝑟𝑎𝑡𝑖𝑜</m:t>
                    </m:r>
                    <m:r>
                      <a:rPr lang="en-GB" sz="1800" i="1" smtClean="0">
                        <a:effectLst/>
                        <a:latin typeface="Cambria Math" panose="02040503050406030204" pitchFamily="18" charset="0"/>
                        <a:ea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rPr>
                        </m:ctrlPr>
                      </m:fPr>
                      <m:num>
                        <m:r>
                          <a:rPr lang="en-GB" sz="1800" i="1">
                            <a:effectLst/>
                            <a:latin typeface="Cambria Math" panose="02040503050406030204" pitchFamily="18" charset="0"/>
                            <a:ea typeface="Times New Roman" panose="02020603050405020304" pitchFamily="18" charset="0"/>
                          </a:rPr>
                          <m:t>𝑛𝑢𝑚𝑏𝑒𝑟</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𝑜𝑓</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h𝑖𝑡𝑠</m:t>
                        </m:r>
                      </m:num>
                      <m:den>
                        <m:r>
                          <a:rPr lang="en-GB" sz="1800" i="1">
                            <a:effectLst/>
                            <a:latin typeface="Cambria Math" panose="02040503050406030204" pitchFamily="18" charset="0"/>
                            <a:ea typeface="Times New Roman" panose="02020603050405020304" pitchFamily="18" charset="0"/>
                          </a:rPr>
                          <m:t>𝑡𝑜𝑡𝑎𝑙</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𝑛𝑢𝑚𝑏𝑒𝑟</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𝑜𝑓</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h𝑖𝑡𝑠</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𝑓𝑎𝑢𝑙𝑡𝑠</m:t>
                        </m:r>
                      </m:den>
                    </m:f>
                    <m:r>
                      <a:rPr lang="en-GB" sz="1800" i="1">
                        <a:effectLst/>
                        <a:latin typeface="Cambria Math" panose="02040503050406030204" pitchFamily="18" charset="0"/>
                        <a:ea typeface="Times New Roman" panose="02020603050405020304" pitchFamily="18" charset="0"/>
                      </a:rPr>
                      <m:t>∗100%</m:t>
                    </m:r>
                  </m:oMath>
                </a14:m>
                <a:endParaRPr lang="en-US" sz="1800" dirty="0">
                  <a:effectLst/>
                  <a:latin typeface="Times New Roman" panose="02020603050405020304" pitchFamily="18" charset="0"/>
                  <a:ea typeface="Times New Roman" panose="02020603050405020304" pitchFamily="18" charset="0"/>
                </a:endParaRPr>
              </a:p>
              <a:p>
                <a:pPr lvl="1"/>
                <a:r>
                  <a:rPr lang="en-GB" dirty="0"/>
                  <a:t>When a user entered a search and system predict similar results then it hit is counted as 1 otherwise fault is counted as 1.</a:t>
                </a:r>
              </a:p>
              <a:p>
                <a:pPr lvl="1"/>
                <a:endParaRPr lang="en-GB" dirty="0"/>
              </a:p>
              <a:p>
                <a:endParaRPr lang="en-US" dirty="0"/>
              </a:p>
            </p:txBody>
          </p:sp>
        </mc:Choice>
        <mc:Fallback xmlns="">
          <p:sp>
            <p:nvSpPr>
              <p:cNvPr id="3" name="Content Placeholder 2">
                <a:extLst>
                  <a:ext uri="{FF2B5EF4-FFF2-40B4-BE49-F238E27FC236}">
                    <a16:creationId xmlns:a16="http://schemas.microsoft.com/office/drawing/2014/main" id="{33BEC08D-F232-446A-B1CE-7CA3884385C1}"/>
                  </a:ext>
                </a:extLst>
              </p:cNvPr>
              <p:cNvSpPr>
                <a:spLocks noGrp="1" noRot="1" noChangeAspect="1" noMove="1" noResize="1" noEditPoints="1" noAdjustHandles="1" noChangeArrowheads="1" noChangeShapeType="1" noTextEdit="1"/>
              </p:cNvSpPr>
              <p:nvPr>
                <p:ph idx="1"/>
              </p:nvPr>
            </p:nvSpPr>
            <p:spPr>
              <a:xfrm>
                <a:off x="1141412" y="1637413"/>
                <a:ext cx="9905999" cy="4976037"/>
              </a:xfrm>
              <a:blipFill>
                <a:blip r:embed="rId2"/>
                <a:stretch>
                  <a:fillRect l="-1231" t="-1716"/>
                </a:stretch>
              </a:blipFill>
            </p:spPr>
            <p:txBody>
              <a:bodyPr/>
              <a:lstStyle/>
              <a:p>
                <a:r>
                  <a:rPr lang="en-US">
                    <a:noFill/>
                  </a:rPr>
                  <a:t> </a:t>
                </a:r>
              </a:p>
            </p:txBody>
          </p:sp>
        </mc:Fallback>
      </mc:AlternateContent>
    </p:spTree>
    <p:extLst>
      <p:ext uri="{BB962C8B-B14F-4D97-AF65-F5344CB8AC3E}">
        <p14:creationId xmlns:p14="http://schemas.microsoft.com/office/powerpoint/2010/main" val="1532071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D390-0C09-4B90-8A27-66505BD810B4}"/>
              </a:ext>
            </a:extLst>
          </p:cNvPr>
          <p:cNvSpPr>
            <a:spLocks noGrp="1"/>
          </p:cNvSpPr>
          <p:nvPr>
            <p:ph type="title"/>
          </p:nvPr>
        </p:nvSpPr>
        <p:spPr>
          <a:xfrm>
            <a:off x="1141410" y="444501"/>
            <a:ext cx="9906000" cy="823912"/>
          </a:xfrm>
        </p:spPr>
        <p:txBody>
          <a:bodyPr/>
          <a:lstStyle/>
          <a:p>
            <a:pPr algn="ctr"/>
            <a:r>
              <a:rPr lang="en-GB" b="1" dirty="0"/>
              <a:t>Content based Recommendation system</a:t>
            </a:r>
            <a:endParaRPr lang="en-US" dirty="0"/>
          </a:p>
        </p:txBody>
      </p:sp>
      <p:sp>
        <p:nvSpPr>
          <p:cNvPr id="3" name="Text Placeholder 2">
            <a:extLst>
              <a:ext uri="{FF2B5EF4-FFF2-40B4-BE49-F238E27FC236}">
                <a16:creationId xmlns:a16="http://schemas.microsoft.com/office/drawing/2014/main" id="{7705B16D-B08E-462B-9EA9-FBB15722EC93}"/>
              </a:ext>
            </a:extLst>
          </p:cNvPr>
          <p:cNvSpPr>
            <a:spLocks noGrp="1"/>
          </p:cNvSpPr>
          <p:nvPr>
            <p:ph type="body" idx="1"/>
          </p:nvPr>
        </p:nvSpPr>
        <p:spPr>
          <a:xfrm>
            <a:off x="739036" y="2028863"/>
            <a:ext cx="5052157" cy="611324"/>
          </a:xfrm>
        </p:spPr>
        <p:txBody>
          <a:bodyPr anchor="t">
            <a:normAutofit fontScale="92500" lnSpcReduction="20000"/>
          </a:bodyPr>
          <a:lstStyle/>
          <a:p>
            <a:pPr algn="just"/>
            <a:r>
              <a:rPr lang="en-GB" sz="1800" cap="none" dirty="0"/>
              <a:t>User who searched for "Nina Takes A Lover (1994)" can also watch these movies as they have also same genres </a:t>
            </a:r>
          </a:p>
          <a:p>
            <a:endParaRPr lang="en-US" dirty="0"/>
          </a:p>
        </p:txBody>
      </p:sp>
      <p:pic>
        <p:nvPicPr>
          <p:cNvPr id="7" name="Content Placeholder 6">
            <a:extLst>
              <a:ext uri="{FF2B5EF4-FFF2-40B4-BE49-F238E27FC236}">
                <a16:creationId xmlns:a16="http://schemas.microsoft.com/office/drawing/2014/main" id="{D5A39408-E06E-42E5-B029-98EE75552C97}"/>
              </a:ext>
            </a:extLst>
          </p:cNvPr>
          <p:cNvPicPr>
            <a:picLocks noGrp="1"/>
          </p:cNvPicPr>
          <p:nvPr>
            <p:ph sz="half" idx="2"/>
          </p:nvPr>
        </p:nvPicPr>
        <p:blipFill>
          <a:blip r:embed="rId2"/>
          <a:stretch>
            <a:fillRect/>
          </a:stretch>
        </p:blipFill>
        <p:spPr>
          <a:xfrm>
            <a:off x="1029454" y="2943616"/>
            <a:ext cx="4648200" cy="3469883"/>
          </a:xfrm>
          <a:prstGeom prst="rect">
            <a:avLst/>
          </a:prstGeom>
        </p:spPr>
      </p:pic>
      <p:sp>
        <p:nvSpPr>
          <p:cNvPr id="10" name="TextBox 9">
            <a:extLst>
              <a:ext uri="{FF2B5EF4-FFF2-40B4-BE49-F238E27FC236}">
                <a16:creationId xmlns:a16="http://schemas.microsoft.com/office/drawing/2014/main" id="{DBC9A26F-36E6-44AC-9CBF-1F2C2CAA70B5}"/>
              </a:ext>
            </a:extLst>
          </p:cNvPr>
          <p:cNvSpPr txBox="1"/>
          <p:nvPr/>
        </p:nvSpPr>
        <p:spPr>
          <a:xfrm>
            <a:off x="5273457" y="1204951"/>
            <a:ext cx="3219189" cy="523220"/>
          </a:xfrm>
          <a:prstGeom prst="rect">
            <a:avLst/>
          </a:prstGeom>
          <a:noFill/>
        </p:spPr>
        <p:txBody>
          <a:bodyPr wrap="square" rtlCol="0">
            <a:spAutoFit/>
          </a:bodyPr>
          <a:lstStyle/>
          <a:p>
            <a:r>
              <a:rPr lang="en-GB" sz="2800" b="1" dirty="0"/>
              <a:t>Results</a:t>
            </a:r>
            <a:endParaRPr lang="en-US" sz="2800" b="1" dirty="0"/>
          </a:p>
        </p:txBody>
      </p:sp>
      <p:sp>
        <p:nvSpPr>
          <p:cNvPr id="12" name="Text Placeholder 11">
            <a:extLst>
              <a:ext uri="{FF2B5EF4-FFF2-40B4-BE49-F238E27FC236}">
                <a16:creationId xmlns:a16="http://schemas.microsoft.com/office/drawing/2014/main" id="{4AC21C09-04A1-4ED0-9907-FB071C542708}"/>
              </a:ext>
            </a:extLst>
          </p:cNvPr>
          <p:cNvSpPr>
            <a:spLocks noGrp="1"/>
          </p:cNvSpPr>
          <p:nvPr>
            <p:ph type="body" sz="quarter" idx="3"/>
          </p:nvPr>
        </p:nvSpPr>
        <p:spPr>
          <a:xfrm>
            <a:off x="6172200" y="1728171"/>
            <a:ext cx="5502058" cy="805832"/>
          </a:xfrm>
        </p:spPr>
        <p:txBody>
          <a:bodyPr anchor="t">
            <a:normAutofit fontScale="92500" lnSpcReduction="20000"/>
          </a:bodyPr>
          <a:lstStyle/>
          <a:p>
            <a:endParaRPr lang="en-GB" sz="1900" cap="none" dirty="0"/>
          </a:p>
          <a:p>
            <a:pPr algn="just"/>
            <a:r>
              <a:rPr lang="en-GB" sz="1900" cap="none" dirty="0"/>
              <a:t>Similarly, user who searched for “Saving Private Ryan (1998)" can also watch these movies</a:t>
            </a:r>
          </a:p>
          <a:p>
            <a:endParaRPr lang="en-US" dirty="0"/>
          </a:p>
        </p:txBody>
      </p:sp>
      <p:sp>
        <p:nvSpPr>
          <p:cNvPr id="16" name="Content Placeholder 15">
            <a:extLst>
              <a:ext uri="{FF2B5EF4-FFF2-40B4-BE49-F238E27FC236}">
                <a16:creationId xmlns:a16="http://schemas.microsoft.com/office/drawing/2014/main" id="{D3EB98C9-57DA-49AE-8A2A-26EB90439755}"/>
              </a:ext>
            </a:extLst>
          </p:cNvPr>
          <p:cNvSpPr>
            <a:spLocks noGrp="1"/>
          </p:cNvSpPr>
          <p:nvPr>
            <p:ph sz="quarter" idx="4"/>
          </p:nvPr>
        </p:nvSpPr>
        <p:spPr/>
        <p:txBody>
          <a:bodyPr/>
          <a:lstStyle/>
          <a:p>
            <a:endParaRPr lang="en-US"/>
          </a:p>
        </p:txBody>
      </p:sp>
      <p:pic>
        <p:nvPicPr>
          <p:cNvPr id="18" name="Picture 17">
            <a:extLst>
              <a:ext uri="{FF2B5EF4-FFF2-40B4-BE49-F238E27FC236}">
                <a16:creationId xmlns:a16="http://schemas.microsoft.com/office/drawing/2014/main" id="{19A5E8F0-C244-477A-A751-DD500AE22813}"/>
              </a:ext>
            </a:extLst>
          </p:cNvPr>
          <p:cNvPicPr>
            <a:picLocks noChangeAspect="1"/>
          </p:cNvPicPr>
          <p:nvPr/>
        </p:nvPicPr>
        <p:blipFill>
          <a:blip r:embed="rId3"/>
          <a:stretch>
            <a:fillRect/>
          </a:stretch>
        </p:blipFill>
        <p:spPr>
          <a:xfrm>
            <a:off x="6172200" y="2993761"/>
            <a:ext cx="4990346" cy="3419738"/>
          </a:xfrm>
          <a:prstGeom prst="rect">
            <a:avLst/>
          </a:prstGeom>
        </p:spPr>
      </p:pic>
    </p:spTree>
    <p:extLst>
      <p:ext uri="{BB962C8B-B14F-4D97-AF65-F5344CB8AC3E}">
        <p14:creationId xmlns:p14="http://schemas.microsoft.com/office/powerpoint/2010/main" val="75690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C614-D6CB-4F12-96AF-BAD7D20BEE38}"/>
              </a:ext>
            </a:extLst>
          </p:cNvPr>
          <p:cNvSpPr>
            <a:spLocks noGrp="1"/>
          </p:cNvSpPr>
          <p:nvPr>
            <p:ph type="title"/>
          </p:nvPr>
        </p:nvSpPr>
        <p:spPr>
          <a:xfrm>
            <a:off x="1143001" y="313718"/>
            <a:ext cx="9905998" cy="829282"/>
          </a:xfrm>
        </p:spPr>
        <p:txBody>
          <a:bodyPr/>
          <a:lstStyle/>
          <a:p>
            <a:pPr algn="ctr"/>
            <a:r>
              <a:rPr lang="en-GB" b="1" dirty="0"/>
              <a:t>Agenda of Day</a:t>
            </a:r>
            <a:endParaRPr lang="en-US" b="1" dirty="0"/>
          </a:p>
        </p:txBody>
      </p:sp>
      <p:sp>
        <p:nvSpPr>
          <p:cNvPr id="3" name="Content Placeholder 2">
            <a:extLst>
              <a:ext uri="{FF2B5EF4-FFF2-40B4-BE49-F238E27FC236}">
                <a16:creationId xmlns:a16="http://schemas.microsoft.com/office/drawing/2014/main" id="{CF257095-1D17-45F1-B537-2E6595B44480}"/>
              </a:ext>
            </a:extLst>
          </p:cNvPr>
          <p:cNvSpPr>
            <a:spLocks noGrp="1"/>
          </p:cNvSpPr>
          <p:nvPr>
            <p:ph idx="1"/>
          </p:nvPr>
        </p:nvSpPr>
        <p:spPr>
          <a:xfrm>
            <a:off x="1141412" y="1628776"/>
            <a:ext cx="9905999" cy="5048250"/>
          </a:xfrm>
        </p:spPr>
        <p:txBody>
          <a:bodyPr>
            <a:normAutofit fontScale="77500" lnSpcReduction="20000"/>
          </a:bodyPr>
          <a:lstStyle/>
          <a:p>
            <a:r>
              <a:rPr lang="en-GB" dirty="0"/>
              <a:t>Background of study</a:t>
            </a:r>
          </a:p>
          <a:p>
            <a:r>
              <a:rPr lang="en-GB" dirty="0"/>
              <a:t>Problem Statement</a:t>
            </a:r>
          </a:p>
          <a:p>
            <a:r>
              <a:rPr lang="en-GB" dirty="0"/>
              <a:t>Aim and objective</a:t>
            </a:r>
          </a:p>
          <a:p>
            <a:r>
              <a:rPr lang="en-GB" dirty="0"/>
              <a:t>Research Question</a:t>
            </a:r>
          </a:p>
          <a:p>
            <a:r>
              <a:rPr lang="en-GB" dirty="0"/>
              <a:t>Dataset description </a:t>
            </a:r>
          </a:p>
          <a:p>
            <a:r>
              <a:rPr lang="en-GB" dirty="0"/>
              <a:t>Models and Evaluation metrics	</a:t>
            </a:r>
          </a:p>
          <a:p>
            <a:pPr lvl="2"/>
            <a:r>
              <a:rPr lang="en-GB" dirty="0"/>
              <a:t>Content based filtering</a:t>
            </a:r>
          </a:p>
          <a:p>
            <a:pPr lvl="2"/>
            <a:r>
              <a:rPr lang="en-GB" dirty="0"/>
              <a:t>Collaborative Filtering CF</a:t>
            </a:r>
          </a:p>
          <a:p>
            <a:pPr lvl="2"/>
            <a:r>
              <a:rPr lang="en-GB" dirty="0"/>
              <a:t>SVD</a:t>
            </a:r>
          </a:p>
          <a:p>
            <a:pPr lvl="2"/>
            <a:r>
              <a:rPr lang="en-GB" dirty="0"/>
              <a:t>SVD++</a:t>
            </a:r>
          </a:p>
          <a:p>
            <a:pPr lvl="2"/>
            <a:r>
              <a:rPr lang="en-GB" dirty="0"/>
              <a:t>Deep learning</a:t>
            </a:r>
          </a:p>
          <a:p>
            <a:pPr lvl="2"/>
            <a:r>
              <a:rPr lang="en-GB" dirty="0"/>
              <a:t>Evaluation metrics: Hit ratio &amp; RMSE</a:t>
            </a:r>
          </a:p>
          <a:p>
            <a:r>
              <a:rPr lang="en-GB" dirty="0"/>
              <a:t>Summary</a:t>
            </a:r>
          </a:p>
          <a:p>
            <a:r>
              <a:rPr lang="en-GB" dirty="0"/>
              <a:t>Conclusions and Recommendation</a:t>
            </a:r>
            <a:endParaRPr lang="en-US" dirty="0"/>
          </a:p>
        </p:txBody>
      </p:sp>
    </p:spTree>
    <p:extLst>
      <p:ext uri="{BB962C8B-B14F-4D97-AF65-F5344CB8AC3E}">
        <p14:creationId xmlns:p14="http://schemas.microsoft.com/office/powerpoint/2010/main" val="855376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A007-4E35-461A-9E40-54286340ADF4}"/>
              </a:ext>
            </a:extLst>
          </p:cNvPr>
          <p:cNvSpPr>
            <a:spLocks noGrp="1"/>
          </p:cNvSpPr>
          <p:nvPr>
            <p:ph type="title"/>
          </p:nvPr>
        </p:nvSpPr>
        <p:spPr>
          <a:xfrm>
            <a:off x="1143001" y="544090"/>
            <a:ext cx="9905998" cy="806245"/>
          </a:xfrm>
        </p:spPr>
        <p:txBody>
          <a:bodyPr/>
          <a:lstStyle/>
          <a:p>
            <a:pPr algn="ctr"/>
            <a:r>
              <a:rPr lang="en-GB" b="1" dirty="0"/>
              <a:t>Content based Recommendation system</a:t>
            </a:r>
            <a:endParaRPr lang="en-US" dirty="0"/>
          </a:p>
        </p:txBody>
      </p:sp>
      <p:sp>
        <p:nvSpPr>
          <p:cNvPr id="3" name="Content Placeholder 2">
            <a:extLst>
              <a:ext uri="{FF2B5EF4-FFF2-40B4-BE49-F238E27FC236}">
                <a16:creationId xmlns:a16="http://schemas.microsoft.com/office/drawing/2014/main" id="{33BEC08D-F232-446A-B1CE-7CA3884385C1}"/>
              </a:ext>
            </a:extLst>
          </p:cNvPr>
          <p:cNvSpPr>
            <a:spLocks noGrp="1"/>
          </p:cNvSpPr>
          <p:nvPr>
            <p:ph idx="1"/>
          </p:nvPr>
        </p:nvSpPr>
        <p:spPr>
          <a:xfrm>
            <a:off x="1141412" y="1637413"/>
            <a:ext cx="9905999" cy="4976037"/>
          </a:xfrm>
        </p:spPr>
        <p:txBody>
          <a:bodyPr/>
          <a:lstStyle/>
          <a:p>
            <a:pPr algn="just"/>
            <a:r>
              <a:rPr lang="en-GB" dirty="0"/>
              <a:t>Evaluation Results: Hit ratio obtained for this recommendation system is</a:t>
            </a:r>
          </a:p>
          <a:p>
            <a:pPr lvl="1" algn="just"/>
            <a:r>
              <a:rPr lang="en-GB" dirty="0"/>
              <a:t>Hit: 89.64%</a:t>
            </a:r>
          </a:p>
          <a:p>
            <a:pPr lvl="1" algn="just"/>
            <a:r>
              <a:rPr lang="en-GB" dirty="0"/>
              <a:t>Fault: 10.35%</a:t>
            </a:r>
          </a:p>
          <a:p>
            <a:pPr algn="just"/>
            <a:r>
              <a:rPr lang="en-GB" dirty="0"/>
              <a:t>Limitation of content based Recommendation system</a:t>
            </a:r>
          </a:p>
          <a:p>
            <a:pPr lvl="1" algn="just"/>
            <a:r>
              <a:rPr lang="en-GB" dirty="0"/>
              <a:t>Only suggest movies that are close to certain movie</a:t>
            </a:r>
          </a:p>
          <a:p>
            <a:pPr lvl="1" algn="just"/>
            <a:r>
              <a:rPr lang="en-GB" dirty="0"/>
              <a:t> incapable of capturing varied tastes and provide recommendation across genres</a:t>
            </a:r>
          </a:p>
          <a:p>
            <a:pPr lvl="1" algn="just"/>
            <a:r>
              <a:rPr lang="en-GB" dirty="0"/>
              <a:t>This is not really “Personal engine”  i.e., it doesn’t capture personal taste of user. Anyone querying for movies in content based will get same recommendation list as per genre detail of entered movies regardless of user profile and taste</a:t>
            </a:r>
          </a:p>
          <a:p>
            <a:endParaRPr lang="en-US" dirty="0"/>
          </a:p>
        </p:txBody>
      </p:sp>
    </p:spTree>
    <p:extLst>
      <p:ext uri="{BB962C8B-B14F-4D97-AF65-F5344CB8AC3E}">
        <p14:creationId xmlns:p14="http://schemas.microsoft.com/office/powerpoint/2010/main" val="422533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F47E2F-16C1-4C22-9E10-67D413678651}"/>
              </a:ext>
            </a:extLst>
          </p:cNvPr>
          <p:cNvPicPr>
            <a:picLocks noChangeAspect="1"/>
          </p:cNvPicPr>
          <p:nvPr/>
        </p:nvPicPr>
        <p:blipFill>
          <a:blip r:embed="rId2"/>
          <a:stretch>
            <a:fillRect/>
          </a:stretch>
        </p:blipFill>
        <p:spPr>
          <a:xfrm>
            <a:off x="6096000" y="1648432"/>
            <a:ext cx="5295900" cy="4591050"/>
          </a:xfrm>
          <a:prstGeom prst="rect">
            <a:avLst/>
          </a:prstGeom>
        </p:spPr>
      </p:pic>
      <p:sp>
        <p:nvSpPr>
          <p:cNvPr id="9" name="Title 8">
            <a:extLst>
              <a:ext uri="{FF2B5EF4-FFF2-40B4-BE49-F238E27FC236}">
                <a16:creationId xmlns:a16="http://schemas.microsoft.com/office/drawing/2014/main" id="{3D9480A3-4050-4329-A018-5D69D0D0E65D}"/>
              </a:ext>
            </a:extLst>
          </p:cNvPr>
          <p:cNvSpPr>
            <a:spLocks noGrp="1"/>
          </p:cNvSpPr>
          <p:nvPr>
            <p:ph type="title"/>
          </p:nvPr>
        </p:nvSpPr>
        <p:spPr>
          <a:xfrm>
            <a:off x="1143001" y="132743"/>
            <a:ext cx="9905998" cy="971550"/>
          </a:xfrm>
        </p:spPr>
        <p:txBody>
          <a:bodyPr/>
          <a:lstStyle/>
          <a:p>
            <a:pPr algn="ctr"/>
            <a:r>
              <a:rPr lang="en-GB" b="1" dirty="0"/>
              <a:t>Collaborative filtering (CF)</a:t>
            </a:r>
            <a:endParaRPr lang="en-US" b="1" dirty="0"/>
          </a:p>
        </p:txBody>
      </p:sp>
      <p:sp>
        <p:nvSpPr>
          <p:cNvPr id="10" name="Content Placeholder 9">
            <a:extLst>
              <a:ext uri="{FF2B5EF4-FFF2-40B4-BE49-F238E27FC236}">
                <a16:creationId xmlns:a16="http://schemas.microsoft.com/office/drawing/2014/main" id="{5AFBE48B-6C51-4AFE-A945-DBA55DB0179B}"/>
              </a:ext>
            </a:extLst>
          </p:cNvPr>
          <p:cNvSpPr>
            <a:spLocks noGrp="1"/>
          </p:cNvSpPr>
          <p:nvPr>
            <p:ph idx="1"/>
          </p:nvPr>
        </p:nvSpPr>
        <p:spPr>
          <a:xfrm>
            <a:off x="510362" y="1104293"/>
            <a:ext cx="6579369" cy="5506057"/>
          </a:xfrm>
        </p:spPr>
        <p:txBody>
          <a:bodyPr>
            <a:normAutofit lnSpcReduction="10000"/>
          </a:bodyPr>
          <a:lstStyle/>
          <a:p>
            <a:r>
              <a:rPr lang="en-GB" dirty="0"/>
              <a:t>This model takes users’ past action into consideration and correlate it with other users to make good suggestions.</a:t>
            </a:r>
          </a:p>
          <a:p>
            <a:r>
              <a:rPr lang="en-GB" dirty="0"/>
              <a:t>It is further classified into </a:t>
            </a:r>
          </a:p>
          <a:p>
            <a:pPr lvl="2"/>
            <a:r>
              <a:rPr lang="en-GB" sz="2000" dirty="0"/>
              <a:t>Memory based RS</a:t>
            </a:r>
          </a:p>
          <a:p>
            <a:pPr lvl="3"/>
            <a:r>
              <a:rPr lang="en-GB" sz="2000" dirty="0"/>
              <a:t>User-user CF</a:t>
            </a:r>
          </a:p>
          <a:p>
            <a:pPr lvl="3"/>
            <a:r>
              <a:rPr lang="en-GB" sz="2000" dirty="0"/>
              <a:t>Item-item CF</a:t>
            </a:r>
          </a:p>
          <a:p>
            <a:pPr lvl="2"/>
            <a:r>
              <a:rPr lang="en-GB" sz="2000" dirty="0"/>
              <a:t>Model based RS</a:t>
            </a:r>
          </a:p>
          <a:p>
            <a:pPr lvl="3"/>
            <a:r>
              <a:rPr lang="en-GB" sz="2000" dirty="0"/>
              <a:t>Matrix Factorization SVD</a:t>
            </a:r>
          </a:p>
          <a:p>
            <a:pPr lvl="3"/>
            <a:r>
              <a:rPr lang="en-GB" sz="2000" dirty="0"/>
              <a:t>SVD++</a:t>
            </a:r>
          </a:p>
          <a:p>
            <a:pPr lvl="3"/>
            <a:r>
              <a:rPr lang="en-GB" sz="2000" dirty="0"/>
              <a:t>Deep learning</a:t>
            </a:r>
          </a:p>
          <a:p>
            <a:pPr lvl="3"/>
            <a:r>
              <a:rPr lang="en-GB" sz="2000" dirty="0"/>
              <a:t>Using KNN algorithms</a:t>
            </a:r>
          </a:p>
          <a:p>
            <a:pPr lvl="3"/>
            <a:r>
              <a:rPr lang="en-GB" sz="2000" dirty="0"/>
              <a:t>Using Scikit learn packages</a:t>
            </a:r>
          </a:p>
          <a:p>
            <a:pPr lvl="3"/>
            <a:endParaRPr lang="en-GB" dirty="0"/>
          </a:p>
          <a:p>
            <a:pPr lvl="2"/>
            <a:endParaRPr lang="en-GB" dirty="0"/>
          </a:p>
          <a:p>
            <a:pPr marL="914400" lvl="2" indent="0">
              <a:buNone/>
            </a:pPr>
            <a:endParaRPr lang="en-US" dirty="0"/>
          </a:p>
        </p:txBody>
      </p:sp>
    </p:spTree>
    <p:extLst>
      <p:ext uri="{BB962C8B-B14F-4D97-AF65-F5344CB8AC3E}">
        <p14:creationId xmlns:p14="http://schemas.microsoft.com/office/powerpoint/2010/main" val="385750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9480A3-4050-4329-A018-5D69D0D0E65D}"/>
              </a:ext>
            </a:extLst>
          </p:cNvPr>
          <p:cNvSpPr>
            <a:spLocks noGrp="1"/>
          </p:cNvSpPr>
          <p:nvPr>
            <p:ph type="title"/>
          </p:nvPr>
        </p:nvSpPr>
        <p:spPr>
          <a:xfrm>
            <a:off x="1143001" y="132743"/>
            <a:ext cx="9905998" cy="971550"/>
          </a:xfrm>
        </p:spPr>
        <p:txBody>
          <a:bodyPr/>
          <a:lstStyle/>
          <a:p>
            <a:pPr algn="ctr"/>
            <a:r>
              <a:rPr lang="en-GB" b="1" dirty="0"/>
              <a:t>Memory based CF</a:t>
            </a:r>
            <a:endParaRPr lang="en-US" b="1" dirty="0"/>
          </a:p>
        </p:txBody>
      </p:sp>
      <p:sp>
        <p:nvSpPr>
          <p:cNvPr id="3" name="Content Placeholder 2">
            <a:extLst>
              <a:ext uri="{FF2B5EF4-FFF2-40B4-BE49-F238E27FC236}">
                <a16:creationId xmlns:a16="http://schemas.microsoft.com/office/drawing/2014/main" id="{C1AFE966-4858-4011-94D1-D8665A79EC5E}"/>
              </a:ext>
            </a:extLst>
          </p:cNvPr>
          <p:cNvSpPr>
            <a:spLocks noGrp="1"/>
          </p:cNvSpPr>
          <p:nvPr>
            <p:ph idx="1"/>
          </p:nvPr>
        </p:nvSpPr>
        <p:spPr>
          <a:xfrm>
            <a:off x="1141412" y="1227550"/>
            <a:ext cx="9905999" cy="5298510"/>
          </a:xfrm>
        </p:spPr>
        <p:txBody>
          <a:bodyPr>
            <a:normAutofit/>
          </a:bodyPr>
          <a:lstStyle/>
          <a:p>
            <a:r>
              <a:rPr lang="en-GB" dirty="0"/>
              <a:t>Memory based CF looks for similar users or items to make movies recommendation. It is further classified into</a:t>
            </a:r>
          </a:p>
          <a:p>
            <a:r>
              <a:rPr lang="en-GB" sz="2200" b="1" dirty="0"/>
              <a:t>1. User-User CF</a:t>
            </a:r>
          </a:p>
          <a:p>
            <a:pPr lvl="1"/>
            <a:r>
              <a:rPr lang="en-GB" dirty="0"/>
              <a:t>In </a:t>
            </a:r>
            <a:r>
              <a:rPr lang="en-GB" b="1" dirty="0"/>
              <a:t>user-user CF</a:t>
            </a:r>
            <a:r>
              <a:rPr lang="en-GB" dirty="0"/>
              <a:t>, </a:t>
            </a:r>
            <a:r>
              <a:rPr lang="en-US" dirty="0"/>
              <a:t>emphases is on finding the look alike users whose past rating pattern is similar to that of specified user and use their rating to recommend the movies that the specified user might like to watch.</a:t>
            </a:r>
            <a:endParaRPr lang="en-GB" dirty="0"/>
          </a:p>
          <a:p>
            <a:pPr lvl="1"/>
            <a:r>
              <a:rPr lang="en-GB" dirty="0"/>
              <a:t>It is very effective recommendation</a:t>
            </a:r>
          </a:p>
          <a:p>
            <a:pPr lvl="1"/>
            <a:r>
              <a:rPr lang="en-GB" dirty="0"/>
              <a:t>Algorithm used for calculation of similarity: cosine similarity. Cosine similarity </a:t>
            </a:r>
            <a:r>
              <a:rPr lang="en-US" dirty="0"/>
              <a:t>measures the cosine angle between two vectors A and B (users in this case) , two vectors are said to be similar when the angle between them is smaller</a:t>
            </a:r>
            <a:endParaRPr lang="en-GB" dirty="0"/>
          </a:p>
          <a:p>
            <a:pPr lvl="1"/>
            <a:endParaRPr lang="en-US" dirty="0"/>
          </a:p>
        </p:txBody>
      </p:sp>
    </p:spTree>
    <p:extLst>
      <p:ext uri="{BB962C8B-B14F-4D97-AF65-F5344CB8AC3E}">
        <p14:creationId xmlns:p14="http://schemas.microsoft.com/office/powerpoint/2010/main" val="28266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9480A3-4050-4329-A018-5D69D0D0E65D}"/>
              </a:ext>
            </a:extLst>
          </p:cNvPr>
          <p:cNvSpPr>
            <a:spLocks noGrp="1"/>
          </p:cNvSpPr>
          <p:nvPr>
            <p:ph type="title"/>
          </p:nvPr>
        </p:nvSpPr>
        <p:spPr>
          <a:xfrm>
            <a:off x="1143001" y="132743"/>
            <a:ext cx="9905998" cy="971550"/>
          </a:xfrm>
        </p:spPr>
        <p:txBody>
          <a:bodyPr/>
          <a:lstStyle/>
          <a:p>
            <a:pPr algn="ctr"/>
            <a:r>
              <a:rPr lang="en-GB" b="1" dirty="0"/>
              <a:t>Memory based CF</a:t>
            </a:r>
            <a:endParaRPr lang="en-US" b="1" dirty="0"/>
          </a:p>
        </p:txBody>
      </p:sp>
      <p:sp>
        <p:nvSpPr>
          <p:cNvPr id="3" name="Content Placeholder 2">
            <a:extLst>
              <a:ext uri="{FF2B5EF4-FFF2-40B4-BE49-F238E27FC236}">
                <a16:creationId xmlns:a16="http://schemas.microsoft.com/office/drawing/2014/main" id="{6EB23E63-C858-4053-B8BF-A434649AA57F}"/>
              </a:ext>
            </a:extLst>
          </p:cNvPr>
          <p:cNvSpPr>
            <a:spLocks noGrp="1"/>
          </p:cNvSpPr>
          <p:nvPr>
            <p:ph idx="1"/>
          </p:nvPr>
        </p:nvSpPr>
        <p:spPr>
          <a:xfrm>
            <a:off x="874211" y="1542559"/>
            <a:ext cx="10843624" cy="4258167"/>
          </a:xfrm>
        </p:spPr>
        <p:txBody>
          <a:bodyPr/>
          <a:lstStyle/>
          <a:p>
            <a:r>
              <a:rPr lang="en-GB" dirty="0"/>
              <a:t>List of movies that can be watched by </a:t>
            </a:r>
            <a:r>
              <a:rPr lang="en-GB" b="1" dirty="0"/>
              <a:t>user number=1696</a:t>
            </a:r>
          </a:p>
          <a:p>
            <a:endParaRPr lang="en-US" dirty="0"/>
          </a:p>
        </p:txBody>
      </p:sp>
      <p:pic>
        <p:nvPicPr>
          <p:cNvPr id="5" name="Picture 4">
            <a:extLst>
              <a:ext uri="{FF2B5EF4-FFF2-40B4-BE49-F238E27FC236}">
                <a16:creationId xmlns:a16="http://schemas.microsoft.com/office/drawing/2014/main" id="{81A3426B-ECD4-4055-9D7F-ED50BD2BB545}"/>
              </a:ext>
            </a:extLst>
          </p:cNvPr>
          <p:cNvPicPr>
            <a:picLocks noChangeAspect="1"/>
          </p:cNvPicPr>
          <p:nvPr/>
        </p:nvPicPr>
        <p:blipFill>
          <a:blip r:embed="rId2"/>
          <a:stretch>
            <a:fillRect/>
          </a:stretch>
        </p:blipFill>
        <p:spPr>
          <a:xfrm>
            <a:off x="950411" y="2638425"/>
            <a:ext cx="10443575" cy="2484168"/>
          </a:xfrm>
          <a:prstGeom prst="rect">
            <a:avLst/>
          </a:prstGeom>
        </p:spPr>
      </p:pic>
    </p:spTree>
    <p:extLst>
      <p:ext uri="{BB962C8B-B14F-4D97-AF65-F5344CB8AC3E}">
        <p14:creationId xmlns:p14="http://schemas.microsoft.com/office/powerpoint/2010/main" val="3123789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9480A3-4050-4329-A018-5D69D0D0E65D}"/>
              </a:ext>
            </a:extLst>
          </p:cNvPr>
          <p:cNvSpPr>
            <a:spLocks noGrp="1"/>
          </p:cNvSpPr>
          <p:nvPr>
            <p:ph type="title"/>
          </p:nvPr>
        </p:nvSpPr>
        <p:spPr>
          <a:xfrm>
            <a:off x="1143001" y="132743"/>
            <a:ext cx="9905998" cy="971550"/>
          </a:xfrm>
        </p:spPr>
        <p:txBody>
          <a:bodyPr/>
          <a:lstStyle/>
          <a:p>
            <a:pPr algn="ctr"/>
            <a:r>
              <a:rPr lang="en-GB" b="1" dirty="0"/>
              <a:t>Memory based CF</a:t>
            </a:r>
            <a:endParaRPr lang="en-US" b="1" dirty="0"/>
          </a:p>
        </p:txBody>
      </p:sp>
      <p:sp>
        <p:nvSpPr>
          <p:cNvPr id="3" name="Content Placeholder 2">
            <a:extLst>
              <a:ext uri="{FF2B5EF4-FFF2-40B4-BE49-F238E27FC236}">
                <a16:creationId xmlns:a16="http://schemas.microsoft.com/office/drawing/2014/main" id="{6EB23E63-C858-4053-B8BF-A434649AA57F}"/>
              </a:ext>
            </a:extLst>
          </p:cNvPr>
          <p:cNvSpPr>
            <a:spLocks noGrp="1"/>
          </p:cNvSpPr>
          <p:nvPr>
            <p:ph idx="1"/>
          </p:nvPr>
        </p:nvSpPr>
        <p:spPr>
          <a:xfrm>
            <a:off x="1143000" y="1295400"/>
            <a:ext cx="9905999" cy="971551"/>
          </a:xfrm>
        </p:spPr>
        <p:txBody>
          <a:bodyPr>
            <a:normAutofit/>
          </a:bodyPr>
          <a:lstStyle/>
          <a:p>
            <a:r>
              <a:rPr lang="en-GB" sz="2000" dirty="0"/>
              <a:t>Two </a:t>
            </a:r>
            <a:r>
              <a:rPr lang="en-GB" sz="2000" b="1" dirty="0"/>
              <a:t>users 187 and 426 </a:t>
            </a:r>
            <a:r>
              <a:rPr lang="en-GB" sz="2000" dirty="0"/>
              <a:t>are similar identical users and can watch following movies.</a:t>
            </a:r>
          </a:p>
          <a:p>
            <a:endParaRPr lang="en-GB" sz="2000" dirty="0"/>
          </a:p>
          <a:p>
            <a:endParaRPr lang="en-US" sz="2000" dirty="0"/>
          </a:p>
        </p:txBody>
      </p:sp>
      <p:pic>
        <p:nvPicPr>
          <p:cNvPr id="5" name="Picture 4">
            <a:extLst>
              <a:ext uri="{FF2B5EF4-FFF2-40B4-BE49-F238E27FC236}">
                <a16:creationId xmlns:a16="http://schemas.microsoft.com/office/drawing/2014/main" id="{E425EDFA-3D79-4813-8C34-D17643F391D0}"/>
              </a:ext>
            </a:extLst>
          </p:cNvPr>
          <p:cNvPicPr>
            <a:picLocks noChangeAspect="1"/>
          </p:cNvPicPr>
          <p:nvPr/>
        </p:nvPicPr>
        <p:blipFill>
          <a:blip r:embed="rId2"/>
          <a:stretch>
            <a:fillRect/>
          </a:stretch>
        </p:blipFill>
        <p:spPr>
          <a:xfrm>
            <a:off x="1809749" y="2571749"/>
            <a:ext cx="7686675" cy="2600326"/>
          </a:xfrm>
          <a:prstGeom prst="rect">
            <a:avLst/>
          </a:prstGeom>
        </p:spPr>
      </p:pic>
    </p:spTree>
    <p:extLst>
      <p:ext uri="{BB962C8B-B14F-4D97-AF65-F5344CB8AC3E}">
        <p14:creationId xmlns:p14="http://schemas.microsoft.com/office/powerpoint/2010/main" val="328746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9480A3-4050-4329-A018-5D69D0D0E65D}"/>
              </a:ext>
            </a:extLst>
          </p:cNvPr>
          <p:cNvSpPr>
            <a:spLocks noGrp="1"/>
          </p:cNvSpPr>
          <p:nvPr>
            <p:ph type="title"/>
          </p:nvPr>
        </p:nvSpPr>
        <p:spPr>
          <a:xfrm>
            <a:off x="1143001" y="132743"/>
            <a:ext cx="9905998" cy="971550"/>
          </a:xfrm>
        </p:spPr>
        <p:txBody>
          <a:bodyPr/>
          <a:lstStyle/>
          <a:p>
            <a:pPr algn="ctr"/>
            <a:r>
              <a:rPr lang="en-GB" b="1" dirty="0"/>
              <a:t>Memory based CF</a:t>
            </a:r>
            <a:endParaRPr lang="en-US" b="1" dirty="0"/>
          </a:p>
        </p:txBody>
      </p:sp>
      <p:sp>
        <p:nvSpPr>
          <p:cNvPr id="3" name="Content Placeholder 2">
            <a:extLst>
              <a:ext uri="{FF2B5EF4-FFF2-40B4-BE49-F238E27FC236}">
                <a16:creationId xmlns:a16="http://schemas.microsoft.com/office/drawing/2014/main" id="{6EB23E63-C858-4053-B8BF-A434649AA57F}"/>
              </a:ext>
            </a:extLst>
          </p:cNvPr>
          <p:cNvSpPr>
            <a:spLocks noGrp="1"/>
          </p:cNvSpPr>
          <p:nvPr>
            <p:ph idx="1"/>
          </p:nvPr>
        </p:nvSpPr>
        <p:spPr>
          <a:xfrm>
            <a:off x="739036" y="1238250"/>
            <a:ext cx="10309963" cy="5286735"/>
          </a:xfrm>
        </p:spPr>
        <p:txBody>
          <a:bodyPr/>
          <a:lstStyle/>
          <a:p>
            <a:pPr algn="just"/>
            <a:r>
              <a:rPr lang="en-GB" sz="2000" b="1" dirty="0"/>
              <a:t>2. Item- item CF</a:t>
            </a:r>
            <a:endParaRPr lang="en-GB" sz="2000" dirty="0"/>
          </a:p>
          <a:p>
            <a:pPr algn="just"/>
            <a:r>
              <a:rPr lang="en-US" sz="2000" dirty="0"/>
              <a:t>emphasis is on searching for lookalike items and recommend these similar items to the users who have similar rating pattern.</a:t>
            </a:r>
          </a:p>
          <a:p>
            <a:pPr algn="just"/>
            <a:r>
              <a:rPr lang="en-GB" sz="2000" dirty="0"/>
              <a:t>List of movies that can be watched by </a:t>
            </a:r>
            <a:r>
              <a:rPr lang="en-GB" sz="2000" b="1" dirty="0"/>
              <a:t>user number=162508</a:t>
            </a:r>
          </a:p>
          <a:p>
            <a:endParaRPr lang="en-US" dirty="0"/>
          </a:p>
        </p:txBody>
      </p:sp>
      <p:pic>
        <p:nvPicPr>
          <p:cNvPr id="4" name="Picture 3">
            <a:extLst>
              <a:ext uri="{FF2B5EF4-FFF2-40B4-BE49-F238E27FC236}">
                <a16:creationId xmlns:a16="http://schemas.microsoft.com/office/drawing/2014/main" id="{30E0F538-8813-43DD-A4D3-5C296F0DA959}"/>
              </a:ext>
            </a:extLst>
          </p:cNvPr>
          <p:cNvPicPr>
            <a:picLocks noChangeAspect="1"/>
          </p:cNvPicPr>
          <p:nvPr/>
        </p:nvPicPr>
        <p:blipFill>
          <a:blip r:embed="rId2"/>
          <a:stretch>
            <a:fillRect/>
          </a:stretch>
        </p:blipFill>
        <p:spPr>
          <a:xfrm>
            <a:off x="2835750" y="3881617"/>
            <a:ext cx="5400675" cy="1003486"/>
          </a:xfrm>
          <a:prstGeom prst="rect">
            <a:avLst/>
          </a:prstGeom>
        </p:spPr>
      </p:pic>
    </p:spTree>
    <p:extLst>
      <p:ext uri="{BB962C8B-B14F-4D97-AF65-F5344CB8AC3E}">
        <p14:creationId xmlns:p14="http://schemas.microsoft.com/office/powerpoint/2010/main" val="4097153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9480A3-4050-4329-A018-5D69D0D0E65D}"/>
              </a:ext>
            </a:extLst>
          </p:cNvPr>
          <p:cNvSpPr>
            <a:spLocks noGrp="1"/>
          </p:cNvSpPr>
          <p:nvPr>
            <p:ph type="title"/>
          </p:nvPr>
        </p:nvSpPr>
        <p:spPr>
          <a:xfrm>
            <a:off x="1143001" y="132743"/>
            <a:ext cx="9905998" cy="971550"/>
          </a:xfrm>
        </p:spPr>
        <p:txBody>
          <a:bodyPr/>
          <a:lstStyle/>
          <a:p>
            <a:pPr algn="ctr"/>
            <a:r>
              <a:rPr lang="en-GB" b="1" dirty="0"/>
              <a:t>Collaborative filtering (CF)</a:t>
            </a:r>
            <a:endParaRPr lang="en-US" b="1" dirty="0"/>
          </a:p>
        </p:txBody>
      </p:sp>
      <p:sp>
        <p:nvSpPr>
          <p:cNvPr id="10" name="Content Placeholder 9">
            <a:extLst>
              <a:ext uri="{FF2B5EF4-FFF2-40B4-BE49-F238E27FC236}">
                <a16:creationId xmlns:a16="http://schemas.microsoft.com/office/drawing/2014/main" id="{5AFBE48B-6C51-4AFE-A945-DBA55DB0179B}"/>
              </a:ext>
            </a:extLst>
          </p:cNvPr>
          <p:cNvSpPr>
            <a:spLocks noGrp="1"/>
          </p:cNvSpPr>
          <p:nvPr>
            <p:ph idx="1"/>
          </p:nvPr>
        </p:nvSpPr>
        <p:spPr>
          <a:xfrm>
            <a:off x="510362" y="1104293"/>
            <a:ext cx="11151370" cy="5620964"/>
          </a:xfrm>
        </p:spPr>
        <p:txBody>
          <a:bodyPr>
            <a:normAutofit/>
          </a:bodyPr>
          <a:lstStyle/>
          <a:p>
            <a:pPr marL="0" indent="0" algn="ctr">
              <a:buNone/>
            </a:pPr>
            <a:r>
              <a:rPr lang="en-GB" sz="2000" dirty="0"/>
              <a:t> </a:t>
            </a:r>
            <a:r>
              <a:rPr lang="en-GB" sz="2000" b="1" dirty="0"/>
              <a:t>Limitation</a:t>
            </a:r>
          </a:p>
          <a:p>
            <a:pPr algn="just"/>
            <a:r>
              <a:rPr lang="en-GB" sz="2000" dirty="0"/>
              <a:t>User-user CF is very time consuming as it need to compute every user pair information and also it require very strong parallelizable system for computation</a:t>
            </a:r>
          </a:p>
          <a:p>
            <a:pPr algn="just">
              <a:buFont typeface="Arial" panose="020B0604020202020204" pitchFamily="34" charset="0"/>
              <a:buChar char="•"/>
            </a:pPr>
            <a:r>
              <a:rPr lang="en-US" sz="2000" dirty="0"/>
              <a:t>It doesn't address cold-start problem i.e., when new user or new item present in the system with no rating history</a:t>
            </a:r>
          </a:p>
          <a:p>
            <a:pPr algn="just">
              <a:buFont typeface="Arial" panose="020B0604020202020204" pitchFamily="34" charset="0"/>
              <a:buChar char="•"/>
            </a:pPr>
            <a:r>
              <a:rPr lang="en-US" sz="2000" dirty="0"/>
              <a:t>It can't deal with sparse data (in case of ratings)</a:t>
            </a:r>
          </a:p>
          <a:p>
            <a:pPr algn="just">
              <a:buFont typeface="Arial" panose="020B0604020202020204" pitchFamily="34" charset="0"/>
              <a:buChar char="•"/>
            </a:pPr>
            <a:r>
              <a:rPr lang="en-US" sz="2000" dirty="0"/>
              <a:t>It only recommend popular items.</a:t>
            </a:r>
          </a:p>
          <a:p>
            <a:endParaRPr lang="en-GB" sz="2000" dirty="0"/>
          </a:p>
          <a:p>
            <a:endParaRPr lang="en-GB" sz="2000" dirty="0"/>
          </a:p>
          <a:p>
            <a:pPr lvl="2"/>
            <a:endParaRPr lang="en-GB" sz="2000" dirty="0"/>
          </a:p>
          <a:p>
            <a:pPr marL="914400" lvl="2" indent="0">
              <a:buNone/>
            </a:pPr>
            <a:endParaRPr lang="en-US" sz="2000" dirty="0"/>
          </a:p>
        </p:txBody>
      </p:sp>
    </p:spTree>
    <p:extLst>
      <p:ext uri="{BB962C8B-B14F-4D97-AF65-F5344CB8AC3E}">
        <p14:creationId xmlns:p14="http://schemas.microsoft.com/office/powerpoint/2010/main" val="2847034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B8B4-3C89-4E88-B1F5-4E4CEB9C1B8F}"/>
              </a:ext>
            </a:extLst>
          </p:cNvPr>
          <p:cNvSpPr>
            <a:spLocks noGrp="1"/>
          </p:cNvSpPr>
          <p:nvPr>
            <p:ph type="title"/>
          </p:nvPr>
        </p:nvSpPr>
        <p:spPr>
          <a:xfrm>
            <a:off x="1141413" y="162838"/>
            <a:ext cx="9905998" cy="1052187"/>
          </a:xfrm>
        </p:spPr>
        <p:txBody>
          <a:bodyPr/>
          <a:lstStyle/>
          <a:p>
            <a:pPr algn="ctr"/>
            <a:r>
              <a:rPr lang="en-GB" b="1" dirty="0"/>
              <a:t>Model based Collaborative filtering</a:t>
            </a:r>
            <a:endParaRPr lang="en-US" b="1" dirty="0"/>
          </a:p>
        </p:txBody>
      </p:sp>
      <p:sp>
        <p:nvSpPr>
          <p:cNvPr id="3" name="Content Placeholder 2">
            <a:extLst>
              <a:ext uri="{FF2B5EF4-FFF2-40B4-BE49-F238E27FC236}">
                <a16:creationId xmlns:a16="http://schemas.microsoft.com/office/drawing/2014/main" id="{C95FD41B-EBEE-476F-B1AE-4E476BC98B91}"/>
              </a:ext>
            </a:extLst>
          </p:cNvPr>
          <p:cNvSpPr>
            <a:spLocks noGrp="1"/>
          </p:cNvSpPr>
          <p:nvPr>
            <p:ph idx="1"/>
          </p:nvPr>
        </p:nvSpPr>
        <p:spPr>
          <a:xfrm>
            <a:off x="576197" y="1365336"/>
            <a:ext cx="10960273" cy="5022937"/>
          </a:xfrm>
        </p:spPr>
        <p:txBody>
          <a:bodyPr>
            <a:normAutofit/>
          </a:bodyPr>
          <a:lstStyle/>
          <a:p>
            <a:pPr algn="just">
              <a:lnSpc>
                <a:spcPct val="150000"/>
              </a:lnSpc>
              <a:spcBef>
                <a:spcPts val="600"/>
              </a:spcBef>
            </a:pPr>
            <a:r>
              <a:rPr lang="en-GB" sz="2000" dirty="0">
                <a:effectLst/>
                <a:ea typeface="Times New Roman" panose="02020603050405020304" pitchFamily="18" charset="0"/>
              </a:rPr>
              <a:t>It focuses on reducing the dimension of large and sparse user-item matrix (consist of users and items) </a:t>
            </a:r>
          </a:p>
          <a:p>
            <a:pPr algn="just">
              <a:lnSpc>
                <a:spcPct val="150000"/>
              </a:lnSpc>
              <a:spcBef>
                <a:spcPts val="600"/>
              </a:spcBef>
            </a:pPr>
            <a:r>
              <a:rPr lang="en-GB" sz="2000" dirty="0">
                <a:effectLst/>
                <a:ea typeface="Times New Roman" panose="02020603050405020304" pitchFamily="18" charset="0"/>
              </a:rPr>
              <a:t>For sparse matrix reducing the dimensions can improve performance of algorithm and helps to discover hidden correlation for more accurate results, </a:t>
            </a:r>
            <a:r>
              <a:rPr lang="en-US" sz="2000" b="0" i="0" dirty="0">
                <a:solidFill>
                  <a:srgbClr val="000000"/>
                </a:solidFill>
                <a:effectLst/>
              </a:rPr>
              <a:t>helpful in removing redundant and noisy features that don't add value to data, helps in easy data storage and processing</a:t>
            </a:r>
            <a:endParaRPr lang="en-US" sz="2000" dirty="0">
              <a:effectLst/>
              <a:ea typeface="Times New Roman" panose="02020603050405020304" pitchFamily="18" charset="0"/>
            </a:endParaRPr>
          </a:p>
          <a:p>
            <a:pPr algn="just">
              <a:lnSpc>
                <a:spcPct val="150000"/>
              </a:lnSpc>
              <a:spcBef>
                <a:spcPts val="600"/>
              </a:spcBef>
            </a:pPr>
            <a:r>
              <a:rPr lang="en-GB" sz="2000" dirty="0">
                <a:effectLst/>
                <a:ea typeface="Times New Roman" panose="02020603050405020304" pitchFamily="18" charset="0"/>
              </a:rPr>
              <a:t>This can be obtained by various techniques like Matrix factorization, clustering, Deep learning. </a:t>
            </a:r>
          </a:p>
          <a:p>
            <a:pPr algn="just">
              <a:lnSpc>
                <a:spcPct val="150000"/>
              </a:lnSpc>
              <a:spcBef>
                <a:spcPts val="600"/>
              </a:spcBef>
            </a:pPr>
            <a:r>
              <a:rPr lang="en-GB" sz="2000" dirty="0">
                <a:effectLst/>
                <a:ea typeface="Times New Roman" panose="02020603050405020304" pitchFamily="18" charset="0"/>
              </a:rPr>
              <a:t>To implement model based collaborative filtering engine, packages of surprise library and scikit learn library are used. </a:t>
            </a:r>
            <a:endParaRPr lang="en-US" sz="2000" dirty="0">
              <a:effectLst/>
              <a:ea typeface="Times New Roman" panose="02020603050405020304" pitchFamily="18" charset="0"/>
            </a:endParaRPr>
          </a:p>
          <a:p>
            <a:endParaRPr lang="en-US" sz="2000" dirty="0"/>
          </a:p>
        </p:txBody>
      </p:sp>
    </p:spTree>
    <p:extLst>
      <p:ext uri="{BB962C8B-B14F-4D97-AF65-F5344CB8AC3E}">
        <p14:creationId xmlns:p14="http://schemas.microsoft.com/office/powerpoint/2010/main" val="3319904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B8B4-3C89-4E88-B1F5-4E4CEB9C1B8F}"/>
              </a:ext>
            </a:extLst>
          </p:cNvPr>
          <p:cNvSpPr>
            <a:spLocks noGrp="1"/>
          </p:cNvSpPr>
          <p:nvPr>
            <p:ph type="title"/>
          </p:nvPr>
        </p:nvSpPr>
        <p:spPr>
          <a:xfrm>
            <a:off x="1143001" y="263048"/>
            <a:ext cx="9905998" cy="1490598"/>
          </a:xfrm>
        </p:spPr>
        <p:txBody>
          <a:bodyPr>
            <a:normAutofit fontScale="90000"/>
          </a:bodyPr>
          <a:lstStyle/>
          <a:p>
            <a:pPr algn="ctr"/>
            <a:r>
              <a:rPr lang="en-GB" b="1" dirty="0"/>
              <a:t>Model based Collaborative filtering: Matrix Factorization (MF) based algorithm</a:t>
            </a:r>
            <a:br>
              <a:rPr lang="en-US" sz="3600" b="1" kern="1400" dirty="0">
                <a:effectLst/>
                <a:latin typeface="Arial" panose="020B060402020202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C95FD41B-EBEE-476F-B1AE-4E476BC98B91}"/>
              </a:ext>
            </a:extLst>
          </p:cNvPr>
          <p:cNvSpPr>
            <a:spLocks noGrp="1"/>
          </p:cNvSpPr>
          <p:nvPr>
            <p:ph idx="1"/>
          </p:nvPr>
        </p:nvSpPr>
        <p:spPr>
          <a:xfrm>
            <a:off x="615863" y="1365336"/>
            <a:ext cx="10960273" cy="5330739"/>
          </a:xfrm>
        </p:spPr>
        <p:txBody>
          <a:bodyPr>
            <a:normAutofit/>
          </a:bodyPr>
          <a:lstStyle/>
          <a:p>
            <a:pPr marL="0" lvl="0" indent="0" algn="ctr">
              <a:lnSpc>
                <a:spcPct val="150000"/>
              </a:lnSpc>
              <a:spcBef>
                <a:spcPts val="600"/>
              </a:spcBef>
              <a:buNone/>
            </a:pPr>
            <a:r>
              <a:rPr lang="en-GB" sz="2000" b="1" dirty="0">
                <a:effectLst/>
                <a:ea typeface="Times New Roman" panose="02020603050405020304" pitchFamily="18" charset="0"/>
              </a:rPr>
              <a:t>Singular Value Decomposition (SVD)</a:t>
            </a:r>
            <a:endParaRPr lang="en-US" sz="2000" dirty="0">
              <a:effectLst/>
              <a:ea typeface="Times New Roman" panose="02020603050405020304" pitchFamily="18" charset="0"/>
            </a:endParaRPr>
          </a:p>
          <a:p>
            <a:pPr algn="just">
              <a:lnSpc>
                <a:spcPct val="150000"/>
              </a:lnSpc>
              <a:spcBef>
                <a:spcPts val="600"/>
              </a:spcBef>
            </a:pPr>
            <a:r>
              <a:rPr lang="en-GB" sz="2000" dirty="0">
                <a:effectLst/>
                <a:ea typeface="Times New Roman" panose="02020603050405020304" pitchFamily="18" charset="0"/>
              </a:rPr>
              <a:t>SVD decomposes a high rank matrix into best lower rank approximation of original matrix. It decomposes R into two unitary matrices and a diagonal matrix.  </a:t>
            </a:r>
          </a:p>
          <a:p>
            <a:pPr marL="0" indent="0">
              <a:lnSpc>
                <a:spcPct val="150000"/>
              </a:lnSpc>
              <a:spcBef>
                <a:spcPts val="600"/>
              </a:spcBef>
              <a:buNone/>
            </a:pPr>
            <a:r>
              <a:rPr lang="en-GB" sz="1600" dirty="0">
                <a:effectLst/>
                <a:ea typeface="Times New Roman" panose="02020603050405020304" pitchFamily="18" charset="0"/>
              </a:rPr>
              <a:t>R: input rating matrix with n users and m movies</a:t>
            </a:r>
            <a:endParaRPr lang="en-US" sz="1600" dirty="0">
              <a:effectLst/>
              <a:ea typeface="Times New Roman" panose="02020603050405020304" pitchFamily="18" charset="0"/>
            </a:endParaRPr>
          </a:p>
          <a:p>
            <a:pPr marL="0" indent="0">
              <a:lnSpc>
                <a:spcPct val="150000"/>
              </a:lnSpc>
              <a:spcBef>
                <a:spcPts val="600"/>
              </a:spcBef>
              <a:buNone/>
            </a:pPr>
            <a:r>
              <a:rPr lang="en-GB" sz="1600" dirty="0">
                <a:effectLst/>
                <a:ea typeface="Times New Roman" panose="02020603050405020304" pitchFamily="18" charset="0"/>
              </a:rPr>
              <a:t>U: latent features of users extracted by PCA</a:t>
            </a:r>
            <a:endParaRPr lang="en-US" sz="1600" dirty="0">
              <a:effectLst/>
              <a:ea typeface="Times New Roman" panose="02020603050405020304" pitchFamily="18" charset="0"/>
            </a:endParaRPr>
          </a:p>
          <a:p>
            <a:pPr marL="0" indent="0">
              <a:lnSpc>
                <a:spcPct val="150000"/>
              </a:lnSpc>
              <a:spcBef>
                <a:spcPts val="600"/>
              </a:spcBef>
              <a:buNone/>
            </a:pPr>
            <a:r>
              <a:rPr lang="en-GB" sz="1600" dirty="0">
                <a:effectLst/>
                <a:ea typeface="Times New Roman" panose="02020603050405020304" pitchFamily="18" charset="0"/>
              </a:rPr>
              <a:t>Sigma: diagonal matrix to scale value</a:t>
            </a:r>
            <a:endParaRPr lang="en-US" sz="1600" dirty="0">
              <a:effectLst/>
              <a:ea typeface="Times New Roman" panose="02020603050405020304" pitchFamily="18" charset="0"/>
            </a:endParaRPr>
          </a:p>
          <a:p>
            <a:pPr marL="0" indent="0">
              <a:lnSpc>
                <a:spcPct val="150000"/>
              </a:lnSpc>
              <a:spcBef>
                <a:spcPts val="600"/>
              </a:spcBef>
              <a:buNone/>
            </a:pPr>
            <a:r>
              <a:rPr lang="en-GB" sz="1600" dirty="0">
                <a:effectLst/>
                <a:ea typeface="Times New Roman" panose="02020603050405020304" pitchFamily="18" charset="0"/>
              </a:rPr>
              <a:t>V: latent features of movies extracted by PCA</a:t>
            </a:r>
            <a:endParaRPr lang="en-US" sz="1600" dirty="0">
              <a:effectLst/>
              <a:ea typeface="Times New Roman" panose="02020603050405020304" pitchFamily="18" charset="0"/>
            </a:endParaRPr>
          </a:p>
          <a:p>
            <a:pPr algn="just">
              <a:lnSpc>
                <a:spcPct val="150000"/>
              </a:lnSpc>
              <a:spcBef>
                <a:spcPts val="600"/>
              </a:spcBef>
            </a:pPr>
            <a:r>
              <a:rPr lang="en-GB" sz="2000" dirty="0">
                <a:effectLst/>
                <a:ea typeface="Times New Roman" panose="02020603050405020304" pitchFamily="18" charset="0"/>
              </a:rPr>
              <a:t>Therefore, U and V are used to reconstruct R</a:t>
            </a:r>
          </a:p>
          <a:p>
            <a:pPr algn="just">
              <a:lnSpc>
                <a:spcPct val="150000"/>
              </a:lnSpc>
              <a:spcBef>
                <a:spcPts val="600"/>
              </a:spcBef>
            </a:pPr>
            <a:r>
              <a:rPr lang="en-GB" sz="2000" dirty="0">
                <a:ea typeface="Times New Roman" panose="02020603050405020304" pitchFamily="18" charset="0"/>
              </a:rPr>
              <a:t>SVD </a:t>
            </a:r>
            <a:r>
              <a:rPr lang="en-GB" sz="2000" dirty="0">
                <a:effectLst/>
                <a:ea typeface="Times New Roman" panose="02020603050405020304" pitchFamily="18" charset="0"/>
              </a:rPr>
              <a:t>widely used in building RS. It calculates the latent preferences of users and latent attributes of items from known rating to predict unknown ratings by dot product of user and item. </a:t>
            </a:r>
            <a:endParaRPr lang="en-US" sz="2000" dirty="0">
              <a:effectLst/>
              <a:ea typeface="Times New Roman" panose="02020603050405020304" pitchFamily="18" charset="0"/>
            </a:endParaRPr>
          </a:p>
          <a:p>
            <a:pPr algn="just">
              <a:lnSpc>
                <a:spcPct val="150000"/>
              </a:lnSpc>
              <a:spcBef>
                <a:spcPts val="600"/>
              </a:spcBef>
            </a:pPr>
            <a:endParaRPr lang="en-GB" sz="2000" dirty="0">
              <a:effectLst/>
              <a:ea typeface="Times New Roman" panose="02020603050405020304" pitchFamily="18" charset="0"/>
            </a:endParaRPr>
          </a:p>
          <a:p>
            <a:pPr marL="457200" lvl="1" indent="0" algn="just">
              <a:lnSpc>
                <a:spcPct val="150000"/>
              </a:lnSpc>
              <a:spcBef>
                <a:spcPts val="600"/>
              </a:spcBef>
              <a:buNone/>
            </a:pPr>
            <a:endParaRPr lang="en-US" dirty="0">
              <a:effectLst/>
              <a:ea typeface="Times New Roman" panose="02020603050405020304" pitchFamily="18" charset="0"/>
            </a:endParaRPr>
          </a:p>
          <a:p>
            <a:endParaRPr lang="en-US" sz="2000" dirty="0"/>
          </a:p>
        </p:txBody>
      </p:sp>
      <p:pic>
        <p:nvPicPr>
          <p:cNvPr id="4" name="Picture 3">
            <a:extLst>
              <a:ext uri="{FF2B5EF4-FFF2-40B4-BE49-F238E27FC236}">
                <a16:creationId xmlns:a16="http://schemas.microsoft.com/office/drawing/2014/main" id="{9404DAD5-AB31-4601-A52D-2D71692528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15025" y="2931087"/>
            <a:ext cx="4781678" cy="2173268"/>
          </a:xfrm>
          <a:prstGeom prst="rect">
            <a:avLst/>
          </a:prstGeom>
          <a:noFill/>
          <a:ln>
            <a:noFill/>
          </a:ln>
        </p:spPr>
      </p:pic>
    </p:spTree>
    <p:extLst>
      <p:ext uri="{BB962C8B-B14F-4D97-AF65-F5344CB8AC3E}">
        <p14:creationId xmlns:p14="http://schemas.microsoft.com/office/powerpoint/2010/main" val="33084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FD41B-EBEE-476F-B1AE-4E476BC98B91}"/>
              </a:ext>
            </a:extLst>
          </p:cNvPr>
          <p:cNvSpPr>
            <a:spLocks noGrp="1"/>
          </p:cNvSpPr>
          <p:nvPr>
            <p:ph idx="1"/>
          </p:nvPr>
        </p:nvSpPr>
        <p:spPr>
          <a:xfrm>
            <a:off x="615863" y="271050"/>
            <a:ext cx="10960273" cy="6112700"/>
          </a:xfrm>
        </p:spPr>
        <p:txBody>
          <a:bodyPr/>
          <a:lstStyle/>
          <a:p>
            <a:pPr marL="0" lvl="0" indent="0" algn="ctr">
              <a:lnSpc>
                <a:spcPct val="150000"/>
              </a:lnSpc>
              <a:spcBef>
                <a:spcPts val="600"/>
              </a:spcBef>
              <a:buNone/>
            </a:pPr>
            <a:r>
              <a:rPr lang="en-GB" sz="2800" b="1" dirty="0">
                <a:effectLst/>
                <a:ea typeface="Times New Roman" panose="02020603050405020304" pitchFamily="18" charset="0"/>
              </a:rPr>
              <a:t>Results Singular Value Decomposition (SVD)</a:t>
            </a:r>
            <a:endParaRPr lang="en-US" sz="2800" dirty="0">
              <a:effectLst/>
              <a:ea typeface="Times New Roman" panose="02020603050405020304" pitchFamily="18" charset="0"/>
            </a:endParaRPr>
          </a:p>
          <a:p>
            <a:pPr marL="0" indent="0" algn="just">
              <a:lnSpc>
                <a:spcPct val="150000"/>
              </a:lnSpc>
              <a:spcBef>
                <a:spcPts val="600"/>
              </a:spcBef>
              <a:buNone/>
            </a:pPr>
            <a:endParaRPr lang="en-US" dirty="0"/>
          </a:p>
        </p:txBody>
      </p:sp>
      <p:sp>
        <p:nvSpPr>
          <p:cNvPr id="8" name="Rectangle 2">
            <a:extLst>
              <a:ext uri="{FF2B5EF4-FFF2-40B4-BE49-F238E27FC236}">
                <a16:creationId xmlns:a16="http://schemas.microsoft.com/office/drawing/2014/main" id="{0A6F09DF-6DC9-4831-AA38-23458696CA61}"/>
              </a:ext>
            </a:extLst>
          </p:cNvPr>
          <p:cNvSpPr>
            <a:spLocks noChangeArrowheads="1"/>
          </p:cNvSpPr>
          <p:nvPr/>
        </p:nvSpPr>
        <p:spPr bwMode="auto">
          <a:xfrm>
            <a:off x="839721" y="1161962"/>
            <a:ext cx="54358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ea typeface="Times New Roman" panose="02020603050405020304" pitchFamily="18" charset="0"/>
              </a:rPr>
              <a:t>The list of already rated movies for user 30 are shown below:</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pic>
        <p:nvPicPr>
          <p:cNvPr id="4097" name="Picture 36">
            <a:extLst>
              <a:ext uri="{FF2B5EF4-FFF2-40B4-BE49-F238E27FC236}">
                <a16:creationId xmlns:a16="http://schemas.microsoft.com/office/drawing/2014/main" id="{0BABEB23-5CD9-473A-A781-30872A50A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21" y="2269959"/>
            <a:ext cx="4522854" cy="37879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92A52C4A-BDCD-4382-A0E8-F71485766586}"/>
              </a:ext>
            </a:extLst>
          </p:cNvPr>
          <p:cNvSpPr>
            <a:spLocks noChangeArrowheads="1"/>
          </p:cNvSpPr>
          <p:nvPr/>
        </p:nvSpPr>
        <p:spPr bwMode="auto">
          <a:xfrm>
            <a:off x="0" y="3327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D37D5141-E614-4528-B410-88EA22363D70}"/>
              </a:ext>
            </a:extLst>
          </p:cNvPr>
          <p:cNvPicPr/>
          <p:nvPr/>
        </p:nvPicPr>
        <p:blipFill>
          <a:blip r:embed="rId3"/>
          <a:stretch>
            <a:fillRect/>
          </a:stretch>
        </p:blipFill>
        <p:spPr>
          <a:xfrm>
            <a:off x="6724650" y="2340317"/>
            <a:ext cx="4627629" cy="3107983"/>
          </a:xfrm>
          <a:prstGeom prst="rect">
            <a:avLst/>
          </a:prstGeom>
        </p:spPr>
      </p:pic>
      <p:sp>
        <p:nvSpPr>
          <p:cNvPr id="10" name="TextBox 9">
            <a:extLst>
              <a:ext uri="{FF2B5EF4-FFF2-40B4-BE49-F238E27FC236}">
                <a16:creationId xmlns:a16="http://schemas.microsoft.com/office/drawing/2014/main" id="{19185295-9339-469C-B9B4-72D709FC1307}"/>
              </a:ext>
            </a:extLst>
          </p:cNvPr>
          <p:cNvSpPr txBox="1"/>
          <p:nvPr/>
        </p:nvSpPr>
        <p:spPr>
          <a:xfrm>
            <a:off x="6095999" y="1139987"/>
            <a:ext cx="5256280" cy="400110"/>
          </a:xfrm>
          <a:prstGeom prst="rect">
            <a:avLst/>
          </a:prstGeom>
          <a:noFill/>
        </p:spPr>
        <p:txBody>
          <a:bodyPr wrap="square" rtlCol="0">
            <a:spAutoFit/>
          </a:bodyPr>
          <a:lstStyle/>
          <a:p>
            <a:r>
              <a:rPr lang="en-GB" sz="2000" dirty="0"/>
              <a:t>Top 5 Recommendation for user 30</a:t>
            </a:r>
            <a:endParaRPr lang="en-US" sz="2000" dirty="0"/>
          </a:p>
        </p:txBody>
      </p:sp>
    </p:spTree>
    <p:extLst>
      <p:ext uri="{BB962C8B-B14F-4D97-AF65-F5344CB8AC3E}">
        <p14:creationId xmlns:p14="http://schemas.microsoft.com/office/powerpoint/2010/main" val="43907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6C26-6B41-4732-926B-4E7F0619F5EA}"/>
              </a:ext>
            </a:extLst>
          </p:cNvPr>
          <p:cNvSpPr>
            <a:spLocks noGrp="1"/>
          </p:cNvSpPr>
          <p:nvPr>
            <p:ph type="title"/>
          </p:nvPr>
        </p:nvSpPr>
        <p:spPr>
          <a:xfrm>
            <a:off x="1008063" y="237518"/>
            <a:ext cx="9905998" cy="695932"/>
          </a:xfrm>
        </p:spPr>
        <p:txBody>
          <a:bodyPr/>
          <a:lstStyle/>
          <a:p>
            <a:pPr algn="ctr"/>
            <a:r>
              <a:rPr lang="en-GB" b="1" cap="none" dirty="0"/>
              <a:t>Background of Study</a:t>
            </a:r>
            <a:endParaRPr lang="en-US" b="1" dirty="0"/>
          </a:p>
        </p:txBody>
      </p:sp>
      <p:sp>
        <p:nvSpPr>
          <p:cNvPr id="3" name="Content Placeholder 2">
            <a:extLst>
              <a:ext uri="{FF2B5EF4-FFF2-40B4-BE49-F238E27FC236}">
                <a16:creationId xmlns:a16="http://schemas.microsoft.com/office/drawing/2014/main" id="{2894D803-B844-4C01-9845-21FE66B44336}"/>
              </a:ext>
            </a:extLst>
          </p:cNvPr>
          <p:cNvSpPr>
            <a:spLocks noGrp="1"/>
          </p:cNvSpPr>
          <p:nvPr>
            <p:ph idx="1"/>
          </p:nvPr>
        </p:nvSpPr>
        <p:spPr>
          <a:xfrm>
            <a:off x="1141412" y="1019176"/>
            <a:ext cx="9905999" cy="5601306"/>
          </a:xfrm>
        </p:spPr>
        <p:txBody>
          <a:bodyPr>
            <a:normAutofit lnSpcReduction="10000"/>
          </a:bodyPr>
          <a:lstStyle/>
          <a:p>
            <a:r>
              <a:rPr lang="en-GB" dirty="0"/>
              <a:t>In internet realm users are equipped with massive information which sometime bewildered them with ample amount of choices.</a:t>
            </a:r>
            <a:r>
              <a:rPr lang="en-US" dirty="0"/>
              <a:t>Every ecommerce sites, YouTube, Netflix, Amazon, LinkedIn et al. uses RS. </a:t>
            </a:r>
          </a:p>
          <a:p>
            <a:r>
              <a:rPr lang="en-US" dirty="0"/>
              <a:t>So </a:t>
            </a:r>
            <a:r>
              <a:rPr lang="en-US" dirty="0">
                <a:latin typeface="Times New Roman" panose="02020603050405020304" pitchFamily="18" charset="0"/>
                <a:cs typeface="Times New Roman" panose="02020603050405020304" pitchFamily="18" charset="0"/>
              </a:rPr>
              <a:t>it is necessary to properly process feedback and reviews of users for good suggestions</a:t>
            </a:r>
            <a:endParaRPr lang="en-GB" dirty="0"/>
          </a:p>
          <a:p>
            <a:r>
              <a:rPr lang="en-GB" dirty="0"/>
              <a:t>Recommendation system (RS) is collaboration of algorithms that focuses on suggesting relevant information to users</a:t>
            </a:r>
          </a:p>
          <a:p>
            <a:r>
              <a:rPr lang="en-GB" dirty="0"/>
              <a:t>RS collect information from browsing action of users, their age, gender, demographic information, product specification, their rating pattern and interpret them to suggest new items</a:t>
            </a:r>
          </a:p>
          <a:p>
            <a:r>
              <a:rPr lang="en-GB" dirty="0"/>
              <a:t>Using this information RS minimise customers’ list of  selection from huge content</a:t>
            </a:r>
          </a:p>
          <a:p>
            <a:endParaRPr lang="en-US" dirty="0"/>
          </a:p>
        </p:txBody>
      </p:sp>
    </p:spTree>
    <p:extLst>
      <p:ext uri="{BB962C8B-B14F-4D97-AF65-F5344CB8AC3E}">
        <p14:creationId xmlns:p14="http://schemas.microsoft.com/office/powerpoint/2010/main" val="3818540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5FD41B-EBEE-476F-B1AE-4E476BC98B91}"/>
                  </a:ext>
                </a:extLst>
              </p:cNvPr>
              <p:cNvSpPr>
                <a:spLocks noGrp="1"/>
              </p:cNvSpPr>
              <p:nvPr>
                <p:ph idx="1"/>
              </p:nvPr>
            </p:nvSpPr>
            <p:spPr>
              <a:xfrm>
                <a:off x="615863" y="271050"/>
                <a:ext cx="10960273" cy="6112700"/>
              </a:xfrm>
            </p:spPr>
            <p:txBody>
              <a:bodyPr>
                <a:normAutofit/>
              </a:bodyPr>
              <a:lstStyle/>
              <a:p>
                <a:pPr marL="0" indent="0" algn="ctr">
                  <a:lnSpc>
                    <a:spcPct val="150000"/>
                  </a:lnSpc>
                  <a:spcBef>
                    <a:spcPts val="600"/>
                  </a:spcBef>
                  <a:buNone/>
                </a:pPr>
                <a:r>
                  <a:rPr lang="en-GB" sz="3200" b="1" dirty="0">
                    <a:effectLst/>
                    <a:latin typeface="+mj-lt"/>
                    <a:ea typeface="Times New Roman" panose="02020603050405020304" pitchFamily="18" charset="0"/>
                  </a:rPr>
                  <a:t>Evaluating SVD u</a:t>
                </a:r>
                <a:r>
                  <a:rPr lang="en-US" sz="3200" b="1" dirty="0">
                    <a:latin typeface="+mj-lt"/>
                  </a:rPr>
                  <a:t>sing Cross Validate with 10 splits</a:t>
                </a:r>
                <a:r>
                  <a:rPr lang="en-US" sz="3200" dirty="0">
                    <a:latin typeface="+mj-lt"/>
                  </a:rPr>
                  <a:t> </a:t>
                </a:r>
                <a:endParaRPr lang="en-US" sz="3200" b="1" dirty="0">
                  <a:latin typeface="+mj-lt"/>
                </a:endParaRPr>
              </a:p>
              <a:p>
                <a:pPr>
                  <a:lnSpc>
                    <a:spcPct val="150000"/>
                  </a:lnSpc>
                  <a:spcBef>
                    <a:spcPts val="600"/>
                  </a:spcBef>
                </a:pPr>
                <a:r>
                  <a:rPr lang="en-US" sz="2000" b="1" dirty="0"/>
                  <a:t> </a:t>
                </a:r>
                <a:r>
                  <a:rPr lang="en-US" sz="2000" dirty="0"/>
                  <a:t>SVD can scale significantly better to massive dataset and make better recommendation based on users’ taste.</a:t>
                </a:r>
              </a:p>
              <a:p>
                <a:pPr algn="just">
                  <a:lnSpc>
                    <a:spcPct val="150000"/>
                  </a:lnSpc>
                  <a:spcBef>
                    <a:spcPts val="600"/>
                  </a:spcBef>
                </a:pPr>
                <a14:m>
                  <m:oMath xmlns:m="http://schemas.openxmlformats.org/officeDocument/2006/math">
                    <m:r>
                      <a:rPr lang="en-GB" sz="2000" i="1" smtClean="0">
                        <a:effectLst/>
                        <a:latin typeface="Cambria Math" panose="02040503050406030204" pitchFamily="18" charset="0"/>
                        <a:ea typeface="Times New Roman" panose="02020603050405020304" pitchFamily="18" charset="0"/>
                      </a:rPr>
                      <m:t>𝑆𝑝𝑎𝑟𝑠𝑖𝑡𝑦</m:t>
                    </m:r>
                    <m:r>
                      <a:rPr lang="en-GB" sz="2000" i="1" smtClean="0">
                        <a:effectLst/>
                        <a:latin typeface="Cambria Math" panose="02040503050406030204" pitchFamily="18" charset="0"/>
                        <a:ea typeface="Times New Roman" panose="02020603050405020304" pitchFamily="18" charset="0"/>
                      </a:rPr>
                      <m:t>=1− </m:t>
                    </m:r>
                    <m:f>
                      <m:fPr>
                        <m:ctrlPr>
                          <a:rPr lang="en-US" sz="2000" i="1">
                            <a:effectLst/>
                            <a:latin typeface="Cambria Math" panose="02040503050406030204" pitchFamily="18" charset="0"/>
                            <a:ea typeface="Times New Roman" panose="02020603050405020304" pitchFamily="18" charset="0"/>
                          </a:rPr>
                        </m:ctrlPr>
                      </m:fPr>
                      <m:num>
                        <m:r>
                          <a:rPr lang="en-GB" sz="2000" i="1">
                            <a:effectLst/>
                            <a:latin typeface="Cambria Math" panose="02040503050406030204" pitchFamily="18" charset="0"/>
                            <a:ea typeface="Times New Roman" panose="02020603050405020304" pitchFamily="18" charset="0"/>
                          </a:rPr>
                          <m:t>𝑙𝑒𝑛𝑔𝑡h</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𝑜𝑓</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𝑟𝑎𝑡𝑖𝑛𝑔</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𝑚𝑎𝑡𝑟𝑖𝑥</m:t>
                        </m:r>
                      </m:num>
                      <m:den>
                        <m:r>
                          <a:rPr lang="en-GB" sz="2000" i="1">
                            <a:effectLst/>
                            <a:latin typeface="Cambria Math" panose="02040503050406030204" pitchFamily="18" charset="0"/>
                            <a:ea typeface="Times New Roman" panose="02020603050405020304" pitchFamily="18" charset="0"/>
                          </a:rPr>
                          <m:t>𝑛𝑢</m:t>
                        </m:r>
                        <m:r>
                          <a:rPr lang="en-GB" sz="2000" b="0" i="1" smtClean="0">
                            <a:effectLst/>
                            <a:latin typeface="Cambria Math" panose="02040503050406030204" pitchFamily="18" charset="0"/>
                            <a:ea typeface="Times New Roman" panose="02020603050405020304" pitchFamily="18" charset="0"/>
                          </a:rPr>
                          <m:t>𝑚</m:t>
                        </m:r>
                        <m:r>
                          <a:rPr lang="en-GB" sz="2000" i="1">
                            <a:effectLst/>
                            <a:latin typeface="Cambria Math" panose="02040503050406030204" pitchFamily="18" charset="0"/>
                            <a:ea typeface="Times New Roman" panose="02020603050405020304" pitchFamily="18" charset="0"/>
                          </a:rPr>
                          <m:t>𝑏𝑒𝑟</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𝑜𝑓</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𝑢𝑛𝑖𝑞𝑢𝑒</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𝑢𝑠𝑒𝑟𝑠</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𝑎𝑛𝑑</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𝑖𝑡𝑒𝑚𝑠</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𝑝𝑟𝑒𝑠𝑒𝑛𝑡</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𝑖𝑛</m:t>
                        </m:r>
                        <m:r>
                          <a:rPr lang="en-GB" sz="2000" i="1">
                            <a:effectLst/>
                            <a:latin typeface="Cambria Math" panose="02040503050406030204" pitchFamily="18" charset="0"/>
                            <a:ea typeface="Times New Roman" panose="02020603050405020304" pitchFamily="18" charset="0"/>
                          </a:rPr>
                          <m:t> </m:t>
                        </m:r>
                        <m:r>
                          <a:rPr lang="en-GB" sz="2000" i="1">
                            <a:effectLst/>
                            <a:latin typeface="Cambria Math" panose="02040503050406030204" pitchFamily="18" charset="0"/>
                            <a:ea typeface="Times New Roman" panose="02020603050405020304" pitchFamily="18" charset="0"/>
                          </a:rPr>
                          <m:t>𝑚𝑎𝑡𝑟𝑖𝑥</m:t>
                        </m:r>
                      </m:den>
                    </m:f>
                    <m:r>
                      <a:rPr lang="en-GB" sz="2000" i="1">
                        <a:effectLst/>
                        <a:latin typeface="Cambria Math" panose="02040503050406030204" pitchFamily="18" charset="0"/>
                        <a:ea typeface="Times New Roman" panose="02020603050405020304" pitchFamily="18" charset="0"/>
                      </a:rPr>
                      <m:t>∗100</m:t>
                    </m:r>
                  </m:oMath>
                </a14:m>
                <a:endParaRPr lang="en-US" sz="2000" dirty="0"/>
              </a:p>
              <a:p>
                <a:pPr algn="just">
                  <a:lnSpc>
                    <a:spcPct val="150000"/>
                  </a:lnSpc>
                  <a:spcBef>
                    <a:spcPts val="600"/>
                  </a:spcBef>
                </a:pPr>
                <a:r>
                  <a:rPr lang="en-US" sz="2000" dirty="0"/>
                  <a:t>Sparsity of rating matrix is </a:t>
                </a:r>
                <a:r>
                  <a:rPr lang="en-US" sz="2000" b="1" dirty="0"/>
                  <a:t>99.6%</a:t>
                </a:r>
              </a:p>
              <a:p>
                <a:pPr algn="just">
                  <a:lnSpc>
                    <a:spcPct val="150000"/>
                  </a:lnSpc>
                  <a:spcBef>
                    <a:spcPts val="600"/>
                  </a:spcBef>
                </a:pPr>
                <a:r>
                  <a:rPr lang="en-US" sz="2000" dirty="0"/>
                  <a:t>SVD </a:t>
                </a:r>
                <a:r>
                  <a:rPr lang="en-US" sz="2000" b="1" dirty="0"/>
                  <a:t>using Cross Validate with 10 splits</a:t>
                </a:r>
                <a:r>
                  <a:rPr lang="en-US" sz="2000" dirty="0"/>
                  <a:t> value of RMSE</a:t>
                </a:r>
              </a:p>
              <a:p>
                <a:pPr algn="just">
                  <a:lnSpc>
                    <a:spcPct val="150000"/>
                  </a:lnSpc>
                  <a:spcBef>
                    <a:spcPts val="600"/>
                  </a:spcBef>
                </a:pPr>
                <a:endParaRPr lang="en-US" sz="2000" dirty="0"/>
              </a:p>
              <a:p>
                <a:pPr algn="just">
                  <a:lnSpc>
                    <a:spcPct val="150000"/>
                  </a:lnSpc>
                  <a:spcBef>
                    <a:spcPts val="600"/>
                  </a:spcBef>
                </a:pPr>
                <a:endParaRPr lang="en-US" sz="2000" dirty="0"/>
              </a:p>
              <a:p>
                <a:pPr algn="just">
                  <a:lnSpc>
                    <a:spcPct val="150000"/>
                  </a:lnSpc>
                  <a:spcBef>
                    <a:spcPts val="600"/>
                  </a:spcBef>
                </a:pPr>
                <a:endParaRPr lang="en-GB" sz="2000" dirty="0">
                  <a:effectLst/>
                  <a:latin typeface="Times New Roman" panose="02020603050405020304" pitchFamily="18" charset="0"/>
                  <a:ea typeface="Times New Roman" panose="02020603050405020304" pitchFamily="18" charset="0"/>
                </a:endParaRPr>
              </a:p>
              <a:p>
                <a:pPr algn="just">
                  <a:lnSpc>
                    <a:spcPct val="150000"/>
                  </a:lnSpc>
                  <a:spcBef>
                    <a:spcPts val="600"/>
                  </a:spcBef>
                </a:pPr>
                <a:r>
                  <a:rPr lang="en-GB" sz="2000" dirty="0">
                    <a:effectLst/>
                    <a:latin typeface="Times New Roman" panose="02020603050405020304" pitchFamily="18" charset="0"/>
                    <a:ea typeface="Times New Roman" panose="02020603050405020304" pitchFamily="18" charset="0"/>
                  </a:rPr>
                  <a:t>In 10 splits cross validate we get RMSE of 0.79 and MAE = 0.60. </a:t>
                </a:r>
              </a:p>
              <a:p>
                <a:pPr algn="just">
                  <a:lnSpc>
                    <a:spcPct val="150000"/>
                  </a:lnSpc>
                  <a:spcBef>
                    <a:spcPts val="600"/>
                  </a:spcBef>
                </a:pPr>
                <a:endParaRPr lang="en-US" sz="2000" dirty="0"/>
              </a:p>
              <a:p>
                <a:pPr algn="just">
                  <a:lnSpc>
                    <a:spcPct val="150000"/>
                  </a:lnSpc>
                  <a:spcBef>
                    <a:spcPts val="600"/>
                  </a:spcBef>
                </a:pPr>
                <a:endParaRPr lang="en-US" sz="2000" dirty="0"/>
              </a:p>
            </p:txBody>
          </p:sp>
        </mc:Choice>
        <mc:Fallback>
          <p:sp>
            <p:nvSpPr>
              <p:cNvPr id="3" name="Content Placeholder 2">
                <a:extLst>
                  <a:ext uri="{FF2B5EF4-FFF2-40B4-BE49-F238E27FC236}">
                    <a16:creationId xmlns:a16="http://schemas.microsoft.com/office/drawing/2014/main" id="{C95FD41B-EBEE-476F-B1AE-4E476BC98B91}"/>
                  </a:ext>
                </a:extLst>
              </p:cNvPr>
              <p:cNvSpPr>
                <a:spLocks noGrp="1" noRot="1" noChangeAspect="1" noMove="1" noResize="1" noEditPoints="1" noAdjustHandles="1" noChangeArrowheads="1" noChangeShapeType="1" noTextEdit="1"/>
              </p:cNvSpPr>
              <p:nvPr>
                <p:ph idx="1"/>
              </p:nvPr>
            </p:nvSpPr>
            <p:spPr>
              <a:xfrm>
                <a:off x="615863" y="271050"/>
                <a:ext cx="10960273" cy="6112700"/>
              </a:xfrm>
              <a:blipFill>
                <a:blip r:embed="rId2"/>
                <a:stretch>
                  <a:fillRect l="-779"/>
                </a:stretch>
              </a:blipFill>
            </p:spPr>
            <p:txBody>
              <a:bodyPr/>
              <a:lstStyle/>
              <a:p>
                <a:r>
                  <a:rPr lang="en-US">
                    <a:noFill/>
                  </a:rPr>
                  <a:t> </a:t>
                </a:r>
              </a:p>
            </p:txBody>
          </p:sp>
        </mc:Fallback>
      </mc:AlternateContent>
      <p:sp>
        <p:nvSpPr>
          <p:cNvPr id="9" name="Rectangle 3">
            <a:extLst>
              <a:ext uri="{FF2B5EF4-FFF2-40B4-BE49-F238E27FC236}">
                <a16:creationId xmlns:a16="http://schemas.microsoft.com/office/drawing/2014/main" id="{92A52C4A-BDCD-4382-A0E8-F71485766586}"/>
              </a:ext>
            </a:extLst>
          </p:cNvPr>
          <p:cNvSpPr>
            <a:spLocks noChangeArrowheads="1"/>
          </p:cNvSpPr>
          <p:nvPr/>
        </p:nvSpPr>
        <p:spPr bwMode="auto">
          <a:xfrm>
            <a:off x="0" y="3327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90F06C55-A38A-4044-96F0-1567DFDC3886}"/>
              </a:ext>
            </a:extLst>
          </p:cNvPr>
          <p:cNvPicPr/>
          <p:nvPr/>
        </p:nvPicPr>
        <p:blipFill>
          <a:blip r:embed="rId3"/>
          <a:stretch>
            <a:fillRect/>
          </a:stretch>
        </p:blipFill>
        <p:spPr>
          <a:xfrm>
            <a:off x="1659876" y="4045700"/>
            <a:ext cx="8265435" cy="1145426"/>
          </a:xfrm>
          <a:prstGeom prst="rect">
            <a:avLst/>
          </a:prstGeom>
        </p:spPr>
      </p:pic>
    </p:spTree>
    <p:extLst>
      <p:ext uri="{BB962C8B-B14F-4D97-AF65-F5344CB8AC3E}">
        <p14:creationId xmlns:p14="http://schemas.microsoft.com/office/powerpoint/2010/main" val="2112317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FD41B-EBEE-476F-B1AE-4E476BC98B91}"/>
              </a:ext>
            </a:extLst>
          </p:cNvPr>
          <p:cNvSpPr>
            <a:spLocks noGrp="1"/>
          </p:cNvSpPr>
          <p:nvPr>
            <p:ph idx="1"/>
          </p:nvPr>
        </p:nvSpPr>
        <p:spPr>
          <a:xfrm>
            <a:off x="615863" y="533400"/>
            <a:ext cx="10960273" cy="6324599"/>
          </a:xfrm>
        </p:spPr>
        <p:txBody>
          <a:bodyPr/>
          <a:lstStyle/>
          <a:p>
            <a:pPr algn="just">
              <a:lnSpc>
                <a:spcPct val="150000"/>
              </a:lnSpc>
              <a:spcBef>
                <a:spcPts val="600"/>
              </a:spcBef>
            </a:pPr>
            <a:r>
              <a:rPr lang="en-GB" sz="2000" dirty="0">
                <a:ea typeface="Times New Roman" panose="02020603050405020304" pitchFamily="18" charset="0"/>
              </a:rPr>
              <a:t>f</a:t>
            </a:r>
            <a:r>
              <a:rPr lang="en-GB" sz="2000" dirty="0">
                <a:effectLst/>
                <a:ea typeface="Times New Roman" panose="02020603050405020304" pitchFamily="18" charset="0"/>
              </a:rPr>
              <a:t>it this trainset using to predict rating of assigned movies on the basis of other users rating pattern. It can be seen that userId 30 rated most of the movies 3.5, 4 and model predict estimated rating of 3.5 to this user for a random movieId 1574 </a:t>
            </a:r>
          </a:p>
          <a:p>
            <a:pPr algn="just">
              <a:lnSpc>
                <a:spcPct val="150000"/>
              </a:lnSpc>
              <a:spcBef>
                <a:spcPts val="600"/>
              </a:spcBef>
            </a:pPr>
            <a:endParaRPr lang="en-GB" sz="2000" dirty="0">
              <a:ea typeface="Times New Roman" panose="02020603050405020304" pitchFamily="18" charset="0"/>
            </a:endParaRPr>
          </a:p>
          <a:p>
            <a:pPr algn="just">
              <a:lnSpc>
                <a:spcPct val="150000"/>
              </a:lnSpc>
              <a:spcBef>
                <a:spcPts val="600"/>
              </a:spcBef>
            </a:pPr>
            <a:endParaRPr lang="en-GB" sz="2000" dirty="0">
              <a:effectLst/>
              <a:ea typeface="Times New Roman" panose="02020603050405020304" pitchFamily="18" charset="0"/>
            </a:endParaRPr>
          </a:p>
          <a:p>
            <a:pPr algn="just">
              <a:lnSpc>
                <a:spcPct val="150000"/>
              </a:lnSpc>
              <a:spcBef>
                <a:spcPts val="600"/>
              </a:spcBef>
            </a:pPr>
            <a:endParaRPr lang="en-GB" sz="2000" dirty="0">
              <a:ea typeface="Times New Roman" panose="02020603050405020304" pitchFamily="18" charset="0"/>
            </a:endParaRPr>
          </a:p>
          <a:p>
            <a:pPr algn="just">
              <a:lnSpc>
                <a:spcPct val="150000"/>
              </a:lnSpc>
              <a:spcBef>
                <a:spcPts val="600"/>
              </a:spcBef>
            </a:pPr>
            <a:endParaRPr lang="en-GB" sz="2000" dirty="0">
              <a:effectLst/>
              <a:ea typeface="Times New Roman" panose="02020603050405020304" pitchFamily="18" charset="0"/>
            </a:endParaRPr>
          </a:p>
          <a:p>
            <a:pPr algn="just">
              <a:lnSpc>
                <a:spcPct val="150000"/>
              </a:lnSpc>
              <a:spcBef>
                <a:spcPts val="600"/>
              </a:spcBef>
            </a:pPr>
            <a:endParaRPr lang="en-GB" sz="2000" dirty="0">
              <a:ea typeface="Times New Roman" panose="02020603050405020304" pitchFamily="18" charset="0"/>
            </a:endParaRPr>
          </a:p>
          <a:p>
            <a:pPr algn="just">
              <a:lnSpc>
                <a:spcPct val="150000"/>
              </a:lnSpc>
              <a:spcBef>
                <a:spcPts val="600"/>
              </a:spcBef>
            </a:pPr>
            <a:endParaRPr lang="en-GB" sz="2000" dirty="0">
              <a:effectLst/>
              <a:ea typeface="Times New Roman" panose="02020603050405020304" pitchFamily="18" charset="0"/>
            </a:endParaRPr>
          </a:p>
          <a:p>
            <a:pPr algn="just">
              <a:lnSpc>
                <a:spcPct val="150000"/>
              </a:lnSpc>
              <a:spcBef>
                <a:spcPts val="600"/>
              </a:spcBef>
            </a:pPr>
            <a:endParaRPr lang="en-GB" sz="2000" dirty="0">
              <a:effectLst/>
              <a:ea typeface="Times New Roman" panose="02020603050405020304" pitchFamily="18" charset="0"/>
            </a:endParaRPr>
          </a:p>
          <a:p>
            <a:pPr algn="just">
              <a:lnSpc>
                <a:spcPct val="150000"/>
              </a:lnSpc>
              <a:spcBef>
                <a:spcPts val="600"/>
              </a:spcBef>
            </a:pPr>
            <a:endParaRPr lang="en-US" sz="1800" dirty="0">
              <a:effectLst/>
              <a:latin typeface="Times New Roman" panose="02020603050405020304" pitchFamily="18" charset="0"/>
              <a:ea typeface="Times New Roman" panose="02020603050405020304" pitchFamily="18" charset="0"/>
            </a:endParaRPr>
          </a:p>
          <a:p>
            <a:pPr algn="just">
              <a:lnSpc>
                <a:spcPct val="150000"/>
              </a:lnSpc>
              <a:spcBef>
                <a:spcPts val="600"/>
              </a:spcBef>
            </a:pPr>
            <a:endParaRPr lang="en-US" dirty="0"/>
          </a:p>
        </p:txBody>
      </p:sp>
      <p:sp>
        <p:nvSpPr>
          <p:cNvPr id="9" name="Rectangle 3">
            <a:extLst>
              <a:ext uri="{FF2B5EF4-FFF2-40B4-BE49-F238E27FC236}">
                <a16:creationId xmlns:a16="http://schemas.microsoft.com/office/drawing/2014/main" id="{92A52C4A-BDCD-4382-A0E8-F71485766586}"/>
              </a:ext>
            </a:extLst>
          </p:cNvPr>
          <p:cNvSpPr>
            <a:spLocks noChangeArrowheads="1"/>
          </p:cNvSpPr>
          <p:nvPr/>
        </p:nvSpPr>
        <p:spPr bwMode="auto">
          <a:xfrm>
            <a:off x="0" y="3327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6442C3AA-5872-4A82-9F24-86F68D329CB3}"/>
              </a:ext>
            </a:extLst>
          </p:cNvPr>
          <p:cNvPicPr/>
          <p:nvPr/>
        </p:nvPicPr>
        <p:blipFill>
          <a:blip r:embed="rId2"/>
          <a:stretch>
            <a:fillRect/>
          </a:stretch>
        </p:blipFill>
        <p:spPr>
          <a:xfrm>
            <a:off x="5461005" y="3296007"/>
            <a:ext cx="5399405" cy="549910"/>
          </a:xfrm>
          <a:prstGeom prst="rect">
            <a:avLst/>
          </a:prstGeom>
        </p:spPr>
      </p:pic>
      <p:pic>
        <p:nvPicPr>
          <p:cNvPr id="8" name="Picture 7">
            <a:extLst>
              <a:ext uri="{FF2B5EF4-FFF2-40B4-BE49-F238E27FC236}">
                <a16:creationId xmlns:a16="http://schemas.microsoft.com/office/drawing/2014/main" id="{2E147E30-EB23-42D0-9EF2-39389B9700B1}"/>
              </a:ext>
            </a:extLst>
          </p:cNvPr>
          <p:cNvPicPr>
            <a:picLocks noChangeAspect="1"/>
          </p:cNvPicPr>
          <p:nvPr/>
        </p:nvPicPr>
        <p:blipFill>
          <a:blip r:embed="rId3"/>
          <a:stretch>
            <a:fillRect/>
          </a:stretch>
        </p:blipFill>
        <p:spPr>
          <a:xfrm>
            <a:off x="1657309" y="2647594"/>
            <a:ext cx="2762250" cy="2491246"/>
          </a:xfrm>
          <a:prstGeom prst="rect">
            <a:avLst/>
          </a:prstGeom>
        </p:spPr>
      </p:pic>
    </p:spTree>
    <p:extLst>
      <p:ext uri="{BB962C8B-B14F-4D97-AF65-F5344CB8AC3E}">
        <p14:creationId xmlns:p14="http://schemas.microsoft.com/office/powerpoint/2010/main" val="3023662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FD41B-EBEE-476F-B1AE-4E476BC98B91}"/>
              </a:ext>
            </a:extLst>
          </p:cNvPr>
          <p:cNvSpPr>
            <a:spLocks noGrp="1"/>
          </p:cNvSpPr>
          <p:nvPr>
            <p:ph idx="1"/>
          </p:nvPr>
        </p:nvSpPr>
        <p:spPr>
          <a:xfrm>
            <a:off x="615863" y="271050"/>
            <a:ext cx="10960273" cy="6112700"/>
          </a:xfrm>
        </p:spPr>
        <p:txBody>
          <a:bodyPr/>
          <a:lstStyle/>
          <a:p>
            <a:pPr marL="0" indent="0" algn="ctr">
              <a:lnSpc>
                <a:spcPct val="150000"/>
              </a:lnSpc>
              <a:spcBef>
                <a:spcPts val="600"/>
              </a:spcBef>
              <a:buNone/>
            </a:pPr>
            <a:r>
              <a:rPr lang="en-GB" sz="3600" b="1" dirty="0">
                <a:effectLst/>
                <a:latin typeface="+mj-lt"/>
                <a:ea typeface="Times New Roman" panose="02020603050405020304" pitchFamily="18" charset="0"/>
              </a:rPr>
              <a:t>Evaluating SVD u</a:t>
            </a:r>
            <a:r>
              <a:rPr lang="en-US" sz="3600" b="1" dirty="0">
                <a:latin typeface="+mj-lt"/>
              </a:rPr>
              <a:t>sing Grid Search CV</a:t>
            </a:r>
          </a:p>
          <a:p>
            <a:pPr>
              <a:lnSpc>
                <a:spcPct val="150000"/>
              </a:lnSpc>
              <a:spcBef>
                <a:spcPts val="600"/>
              </a:spcBef>
            </a:pPr>
            <a:r>
              <a:rPr lang="en-US" dirty="0"/>
              <a:t>Combination of best parameter is used to make prediction</a:t>
            </a:r>
          </a:p>
          <a:p>
            <a:pPr lvl="2" algn="just">
              <a:lnSpc>
                <a:spcPct val="150000"/>
              </a:lnSpc>
              <a:spcBef>
                <a:spcPts val="600"/>
              </a:spcBef>
            </a:pPr>
            <a:endParaRPr lang="en-US" dirty="0"/>
          </a:p>
        </p:txBody>
      </p:sp>
      <p:sp>
        <p:nvSpPr>
          <p:cNvPr id="9" name="Rectangle 3">
            <a:extLst>
              <a:ext uri="{FF2B5EF4-FFF2-40B4-BE49-F238E27FC236}">
                <a16:creationId xmlns:a16="http://schemas.microsoft.com/office/drawing/2014/main" id="{92A52C4A-BDCD-4382-A0E8-F71485766586}"/>
              </a:ext>
            </a:extLst>
          </p:cNvPr>
          <p:cNvSpPr>
            <a:spLocks noChangeArrowheads="1"/>
          </p:cNvSpPr>
          <p:nvPr/>
        </p:nvSpPr>
        <p:spPr bwMode="auto">
          <a:xfrm>
            <a:off x="0" y="3327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7E21693-113B-4595-9852-40387B6957DD}"/>
              </a:ext>
            </a:extLst>
          </p:cNvPr>
          <p:cNvPicPr/>
          <p:nvPr/>
        </p:nvPicPr>
        <p:blipFill>
          <a:blip r:embed="rId2"/>
          <a:stretch>
            <a:fillRect/>
          </a:stretch>
        </p:blipFill>
        <p:spPr>
          <a:xfrm>
            <a:off x="2303009" y="1790204"/>
            <a:ext cx="5399405" cy="704215"/>
          </a:xfrm>
          <a:prstGeom prst="rect">
            <a:avLst/>
          </a:prstGeom>
        </p:spPr>
      </p:pic>
      <p:pic>
        <p:nvPicPr>
          <p:cNvPr id="15" name="Picture 14">
            <a:extLst>
              <a:ext uri="{FF2B5EF4-FFF2-40B4-BE49-F238E27FC236}">
                <a16:creationId xmlns:a16="http://schemas.microsoft.com/office/drawing/2014/main" id="{7800FCF1-BCAE-46F1-B576-C47DB34DEECB}"/>
              </a:ext>
            </a:extLst>
          </p:cNvPr>
          <p:cNvPicPr>
            <a:picLocks noChangeAspect="1"/>
          </p:cNvPicPr>
          <p:nvPr/>
        </p:nvPicPr>
        <p:blipFill>
          <a:blip r:embed="rId3"/>
          <a:stretch>
            <a:fillRect/>
          </a:stretch>
        </p:blipFill>
        <p:spPr>
          <a:xfrm>
            <a:off x="6580731" y="2847979"/>
            <a:ext cx="5303337" cy="3627973"/>
          </a:xfrm>
          <a:prstGeom prst="rect">
            <a:avLst/>
          </a:prstGeom>
        </p:spPr>
      </p:pic>
      <p:pic>
        <p:nvPicPr>
          <p:cNvPr id="17" name="Picture 16">
            <a:extLst>
              <a:ext uri="{FF2B5EF4-FFF2-40B4-BE49-F238E27FC236}">
                <a16:creationId xmlns:a16="http://schemas.microsoft.com/office/drawing/2014/main" id="{D34BE2D0-9090-4933-BEFB-7C3BB1D8C130}"/>
              </a:ext>
            </a:extLst>
          </p:cNvPr>
          <p:cNvPicPr>
            <a:picLocks noChangeAspect="1"/>
          </p:cNvPicPr>
          <p:nvPr/>
        </p:nvPicPr>
        <p:blipFill>
          <a:blip r:embed="rId4"/>
          <a:stretch>
            <a:fillRect/>
          </a:stretch>
        </p:blipFill>
        <p:spPr>
          <a:xfrm>
            <a:off x="501041" y="2847979"/>
            <a:ext cx="5771758" cy="3627974"/>
          </a:xfrm>
          <a:prstGeom prst="rect">
            <a:avLst/>
          </a:prstGeom>
        </p:spPr>
      </p:pic>
    </p:spTree>
    <p:extLst>
      <p:ext uri="{BB962C8B-B14F-4D97-AF65-F5344CB8AC3E}">
        <p14:creationId xmlns:p14="http://schemas.microsoft.com/office/powerpoint/2010/main" val="717712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FD41B-EBEE-476F-B1AE-4E476BC98B91}"/>
              </a:ext>
            </a:extLst>
          </p:cNvPr>
          <p:cNvSpPr>
            <a:spLocks noGrp="1"/>
          </p:cNvSpPr>
          <p:nvPr>
            <p:ph idx="1"/>
          </p:nvPr>
        </p:nvSpPr>
        <p:spPr>
          <a:xfrm>
            <a:off x="615863" y="271050"/>
            <a:ext cx="10960273" cy="6112700"/>
          </a:xfrm>
        </p:spPr>
        <p:txBody>
          <a:bodyPr>
            <a:normAutofit/>
          </a:bodyPr>
          <a:lstStyle/>
          <a:p>
            <a:pPr marL="0" lvl="0" indent="0" algn="ctr">
              <a:lnSpc>
                <a:spcPct val="150000"/>
              </a:lnSpc>
              <a:spcBef>
                <a:spcPts val="600"/>
              </a:spcBef>
              <a:buNone/>
            </a:pPr>
            <a:r>
              <a:rPr lang="en-GB" sz="3600" b="1" dirty="0">
                <a:effectLst/>
                <a:latin typeface="+mj-lt"/>
                <a:ea typeface="Times New Roman" panose="02020603050405020304" pitchFamily="18" charset="0"/>
              </a:rPr>
              <a:t>Evaluating SVD++</a:t>
            </a:r>
            <a:endParaRPr lang="en-US" sz="3600" dirty="0">
              <a:effectLst/>
              <a:latin typeface="+mj-lt"/>
              <a:ea typeface="Times New Roman" panose="02020603050405020304" pitchFamily="18" charset="0"/>
            </a:endParaRPr>
          </a:p>
        </p:txBody>
      </p:sp>
      <p:sp>
        <p:nvSpPr>
          <p:cNvPr id="9" name="Rectangle 3">
            <a:extLst>
              <a:ext uri="{FF2B5EF4-FFF2-40B4-BE49-F238E27FC236}">
                <a16:creationId xmlns:a16="http://schemas.microsoft.com/office/drawing/2014/main" id="{92A52C4A-BDCD-4382-A0E8-F71485766586}"/>
              </a:ext>
            </a:extLst>
          </p:cNvPr>
          <p:cNvSpPr>
            <a:spLocks noChangeArrowheads="1"/>
          </p:cNvSpPr>
          <p:nvPr/>
        </p:nvSpPr>
        <p:spPr bwMode="auto">
          <a:xfrm>
            <a:off x="0" y="3327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5F3429B0-31E5-47EB-9A16-502F7D87A4F1}"/>
              </a:ext>
            </a:extLst>
          </p:cNvPr>
          <p:cNvSpPr txBox="1"/>
          <p:nvPr/>
        </p:nvSpPr>
        <p:spPr>
          <a:xfrm>
            <a:off x="896655" y="1062058"/>
            <a:ext cx="10398689" cy="6200159"/>
          </a:xfrm>
          <a:prstGeom prst="rect">
            <a:avLst/>
          </a:prstGeom>
          <a:noFill/>
        </p:spPr>
        <p:txBody>
          <a:bodyPr wrap="square">
            <a:spAutoFit/>
          </a:bodyPr>
          <a:lstStyle/>
          <a:p>
            <a:pPr marL="285750" indent="-285750" algn="just">
              <a:lnSpc>
                <a:spcPct val="150000"/>
              </a:lnSpc>
              <a:spcBef>
                <a:spcPts val="600"/>
              </a:spcBef>
              <a:buFont typeface="Arial" panose="020B0604020202020204" pitchFamily="34" charset="0"/>
              <a:buChar char="•"/>
            </a:pPr>
            <a:r>
              <a:rPr lang="en-GB" sz="2000" dirty="0">
                <a:effectLst/>
                <a:ea typeface="Times New Roman" panose="02020603050405020304" pitchFamily="18" charset="0"/>
              </a:rPr>
              <a:t>SVD++ consider both implicit and explicit feedback of users. </a:t>
            </a:r>
            <a:endParaRPr lang="en-GB" sz="2000" dirty="0">
              <a:ea typeface="Times New Roman" panose="02020603050405020304" pitchFamily="18" charset="0"/>
            </a:endParaRPr>
          </a:p>
          <a:p>
            <a:pPr marL="285750" indent="-285750" algn="just">
              <a:lnSpc>
                <a:spcPct val="150000"/>
              </a:lnSpc>
              <a:spcBef>
                <a:spcPts val="600"/>
              </a:spcBef>
              <a:buFont typeface="Arial" panose="020B0604020202020204" pitchFamily="34" charset="0"/>
              <a:buChar char="•"/>
            </a:pPr>
            <a:r>
              <a:rPr lang="en-GB" sz="2000" dirty="0">
                <a:effectLst/>
                <a:ea typeface="Times New Roman" panose="02020603050405020304" pitchFamily="18" charset="0"/>
              </a:rPr>
              <a:t>In our dataset implicit feedback is the movies that user selected to rate. So, this can help to reduce the rating matrix into binary matrix where ‘1’ given for rated movie and ‘0’ for unrated movies. </a:t>
            </a:r>
          </a:p>
          <a:p>
            <a:pPr marL="285750" indent="-285750" algn="just">
              <a:lnSpc>
                <a:spcPct val="150000"/>
              </a:lnSpc>
              <a:spcBef>
                <a:spcPts val="600"/>
              </a:spcBef>
              <a:buFont typeface="Arial" panose="020B0604020202020204" pitchFamily="34" charset="0"/>
              <a:buChar char="•"/>
            </a:pPr>
            <a:endParaRPr lang="en-GB" sz="2000" dirty="0">
              <a:ea typeface="Times New Roman" panose="02020603050405020304" pitchFamily="18" charset="0"/>
            </a:endParaRPr>
          </a:p>
          <a:p>
            <a:pPr marL="285750" indent="-285750" algn="just">
              <a:lnSpc>
                <a:spcPct val="150000"/>
              </a:lnSpc>
              <a:spcBef>
                <a:spcPts val="600"/>
              </a:spcBef>
              <a:buFont typeface="Arial" panose="020B0604020202020204" pitchFamily="34" charset="0"/>
              <a:buChar char="•"/>
            </a:pPr>
            <a:endParaRPr lang="en-GB" sz="2000" dirty="0">
              <a:effectLst/>
              <a:ea typeface="Times New Roman" panose="02020603050405020304" pitchFamily="18" charset="0"/>
            </a:endParaRPr>
          </a:p>
          <a:p>
            <a:pPr marL="285750" indent="-285750" algn="just">
              <a:lnSpc>
                <a:spcPct val="150000"/>
              </a:lnSpc>
              <a:spcBef>
                <a:spcPts val="600"/>
              </a:spcBef>
              <a:buFont typeface="Arial" panose="020B0604020202020204" pitchFamily="34" charset="0"/>
              <a:buChar char="•"/>
            </a:pPr>
            <a:r>
              <a:rPr lang="en-US" sz="2000" dirty="0"/>
              <a:t>Limitation of Model based CF</a:t>
            </a:r>
          </a:p>
          <a:p>
            <a:pPr marL="1200150" lvl="2" indent="-285750" algn="just">
              <a:lnSpc>
                <a:spcPct val="150000"/>
              </a:lnSpc>
              <a:spcBef>
                <a:spcPts val="600"/>
              </a:spcBef>
              <a:buFont typeface="Arial" panose="020B0604020202020204" pitchFamily="34" charset="0"/>
              <a:buChar char="•"/>
            </a:pPr>
            <a:r>
              <a:rPr lang="en-GB" sz="2000" dirty="0"/>
              <a:t>Due to low rank approximation some meaningful signals might be lost. </a:t>
            </a:r>
            <a:endParaRPr lang="en-US" sz="2000" dirty="0"/>
          </a:p>
          <a:p>
            <a:pPr marL="1200150" lvl="2" indent="-285750" algn="just">
              <a:lnSpc>
                <a:spcPct val="150000"/>
              </a:lnSpc>
              <a:spcBef>
                <a:spcPts val="600"/>
              </a:spcBef>
              <a:buFont typeface="Arial" panose="020B0604020202020204" pitchFamily="34" charset="0"/>
              <a:buChar char="•"/>
            </a:pPr>
            <a:r>
              <a:rPr lang="en-GB" sz="2000" dirty="0"/>
              <a:t>Interpretability problem as a singular vector specifies a linear combination of all input columns or rows. </a:t>
            </a:r>
            <a:endParaRPr lang="en-US" sz="2000" dirty="0"/>
          </a:p>
          <a:p>
            <a:pPr marL="1200150" lvl="2" indent="-285750" algn="just">
              <a:lnSpc>
                <a:spcPct val="150000"/>
              </a:lnSpc>
              <a:spcBef>
                <a:spcPts val="600"/>
              </a:spcBef>
              <a:buFont typeface="Arial" panose="020B0604020202020204" pitchFamily="34" charset="0"/>
              <a:buChar char="•"/>
            </a:pPr>
            <a:r>
              <a:rPr lang="en-US" sz="2000" dirty="0"/>
              <a:t>l</a:t>
            </a:r>
            <a:r>
              <a:rPr lang="en-GB" sz="2000" dirty="0"/>
              <a:t>ack of sparsity when the singular vectors are quite dense</a:t>
            </a:r>
            <a:endParaRPr lang="en-US" sz="2000" dirty="0"/>
          </a:p>
          <a:p>
            <a:pPr marL="1200150" lvl="2" indent="-285750" algn="just">
              <a:lnSpc>
                <a:spcPct val="150000"/>
              </a:lnSpc>
              <a:spcBef>
                <a:spcPts val="600"/>
              </a:spcBef>
              <a:buFont typeface="Arial" panose="020B0604020202020204" pitchFamily="34" charset="0"/>
              <a:buChar char="•"/>
            </a:pPr>
            <a:endParaRPr lang="en-GB" sz="2000" dirty="0">
              <a:ea typeface="Times New Roman" panose="02020603050405020304" pitchFamily="18" charset="0"/>
            </a:endParaRPr>
          </a:p>
        </p:txBody>
      </p:sp>
      <p:pic>
        <p:nvPicPr>
          <p:cNvPr id="5" name="Picture 4">
            <a:extLst>
              <a:ext uri="{FF2B5EF4-FFF2-40B4-BE49-F238E27FC236}">
                <a16:creationId xmlns:a16="http://schemas.microsoft.com/office/drawing/2014/main" id="{597F6D85-435F-4F66-AE95-8C23CBCEB4E2}"/>
              </a:ext>
            </a:extLst>
          </p:cNvPr>
          <p:cNvPicPr>
            <a:picLocks noChangeAspect="1"/>
          </p:cNvPicPr>
          <p:nvPr/>
        </p:nvPicPr>
        <p:blipFill>
          <a:blip r:embed="rId2"/>
          <a:stretch>
            <a:fillRect/>
          </a:stretch>
        </p:blipFill>
        <p:spPr>
          <a:xfrm>
            <a:off x="3983277" y="3030288"/>
            <a:ext cx="3820438" cy="1040671"/>
          </a:xfrm>
          <a:prstGeom prst="rect">
            <a:avLst/>
          </a:prstGeom>
        </p:spPr>
      </p:pic>
    </p:spTree>
    <p:extLst>
      <p:ext uri="{BB962C8B-B14F-4D97-AF65-F5344CB8AC3E}">
        <p14:creationId xmlns:p14="http://schemas.microsoft.com/office/powerpoint/2010/main" val="3942778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B8B4-3C89-4E88-B1F5-4E4CEB9C1B8F}"/>
              </a:ext>
            </a:extLst>
          </p:cNvPr>
          <p:cNvSpPr>
            <a:spLocks noGrp="1"/>
          </p:cNvSpPr>
          <p:nvPr>
            <p:ph type="title"/>
          </p:nvPr>
        </p:nvSpPr>
        <p:spPr>
          <a:xfrm>
            <a:off x="1143001" y="263048"/>
            <a:ext cx="9905998" cy="984727"/>
          </a:xfrm>
        </p:spPr>
        <p:txBody>
          <a:bodyPr>
            <a:normAutofit/>
          </a:bodyPr>
          <a:lstStyle/>
          <a:p>
            <a:pPr algn="ctr"/>
            <a:r>
              <a:rPr lang="en-GB" b="1" dirty="0"/>
              <a:t>Model based CF using  surprise library</a:t>
            </a:r>
            <a:endParaRPr lang="en-US" b="1" dirty="0"/>
          </a:p>
        </p:txBody>
      </p:sp>
      <p:pic>
        <p:nvPicPr>
          <p:cNvPr id="6" name="Content Placeholder 5">
            <a:extLst>
              <a:ext uri="{FF2B5EF4-FFF2-40B4-BE49-F238E27FC236}">
                <a16:creationId xmlns:a16="http://schemas.microsoft.com/office/drawing/2014/main" id="{20BA2B84-9EC6-4128-9CB6-4AB3070534E2}"/>
              </a:ext>
            </a:extLst>
          </p:cNvPr>
          <p:cNvPicPr>
            <a:picLocks noGrp="1"/>
          </p:cNvPicPr>
          <p:nvPr>
            <p:ph idx="1"/>
          </p:nvPr>
        </p:nvPicPr>
        <p:blipFill>
          <a:blip r:embed="rId2"/>
          <a:stretch>
            <a:fillRect/>
          </a:stretch>
        </p:blipFill>
        <p:spPr>
          <a:xfrm>
            <a:off x="2492810" y="1257300"/>
            <a:ext cx="7027101" cy="4829175"/>
          </a:xfrm>
          <a:prstGeom prst="rect">
            <a:avLst/>
          </a:prstGeom>
          <a:solidFill>
            <a:srgbClr val="F5F5F5"/>
          </a:solidFill>
        </p:spPr>
      </p:pic>
    </p:spTree>
    <p:extLst>
      <p:ext uri="{BB962C8B-B14F-4D97-AF65-F5344CB8AC3E}">
        <p14:creationId xmlns:p14="http://schemas.microsoft.com/office/powerpoint/2010/main" val="3412481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B8B4-3C89-4E88-B1F5-4E4CEB9C1B8F}"/>
              </a:ext>
            </a:extLst>
          </p:cNvPr>
          <p:cNvSpPr>
            <a:spLocks noGrp="1"/>
          </p:cNvSpPr>
          <p:nvPr>
            <p:ph type="title"/>
          </p:nvPr>
        </p:nvSpPr>
        <p:spPr>
          <a:xfrm>
            <a:off x="1143001" y="263048"/>
            <a:ext cx="9905998" cy="1490598"/>
          </a:xfrm>
        </p:spPr>
        <p:txBody>
          <a:bodyPr>
            <a:normAutofit/>
          </a:bodyPr>
          <a:lstStyle/>
          <a:p>
            <a:pPr algn="ctr"/>
            <a:r>
              <a:rPr lang="en-GB" b="1" dirty="0"/>
              <a:t>Model based CF using  scikit learn library</a:t>
            </a:r>
            <a:endParaRPr lang="en-US" b="1" dirty="0"/>
          </a:p>
        </p:txBody>
      </p:sp>
      <p:pic>
        <p:nvPicPr>
          <p:cNvPr id="7" name="Picture 6">
            <a:extLst>
              <a:ext uri="{FF2B5EF4-FFF2-40B4-BE49-F238E27FC236}">
                <a16:creationId xmlns:a16="http://schemas.microsoft.com/office/drawing/2014/main" id="{FFE7858F-5360-4DA0-8C44-501F683C73BE}"/>
              </a:ext>
            </a:extLst>
          </p:cNvPr>
          <p:cNvPicPr/>
          <p:nvPr/>
        </p:nvPicPr>
        <p:blipFill>
          <a:blip r:embed="rId2"/>
          <a:stretch>
            <a:fillRect/>
          </a:stretch>
        </p:blipFill>
        <p:spPr>
          <a:xfrm>
            <a:off x="3156559" y="1447800"/>
            <a:ext cx="5425466" cy="4927948"/>
          </a:xfrm>
          <a:prstGeom prst="rect">
            <a:avLst/>
          </a:prstGeom>
        </p:spPr>
      </p:pic>
    </p:spTree>
    <p:extLst>
      <p:ext uri="{BB962C8B-B14F-4D97-AF65-F5344CB8AC3E}">
        <p14:creationId xmlns:p14="http://schemas.microsoft.com/office/powerpoint/2010/main" val="3306595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B8B4-3C89-4E88-B1F5-4E4CEB9C1B8F}"/>
              </a:ext>
            </a:extLst>
          </p:cNvPr>
          <p:cNvSpPr>
            <a:spLocks noGrp="1"/>
          </p:cNvSpPr>
          <p:nvPr>
            <p:ph type="title"/>
          </p:nvPr>
        </p:nvSpPr>
        <p:spPr>
          <a:xfrm>
            <a:off x="1143001" y="263048"/>
            <a:ext cx="9905998" cy="1490598"/>
          </a:xfrm>
        </p:spPr>
        <p:txBody>
          <a:bodyPr>
            <a:normAutofit/>
          </a:bodyPr>
          <a:lstStyle/>
          <a:p>
            <a:pPr algn="ctr"/>
            <a:r>
              <a:rPr lang="en-GB" b="1" dirty="0"/>
              <a:t>Model based CF: comparing performance</a:t>
            </a:r>
            <a:endParaRPr lang="en-US" b="1" dirty="0"/>
          </a:p>
        </p:txBody>
      </p:sp>
      <p:graphicFrame>
        <p:nvGraphicFramePr>
          <p:cNvPr id="8" name="Chart 7">
            <a:extLst>
              <a:ext uri="{FF2B5EF4-FFF2-40B4-BE49-F238E27FC236}">
                <a16:creationId xmlns:a16="http://schemas.microsoft.com/office/drawing/2014/main" id="{E2047769-38BA-4346-A949-DA583C9EA3B8}"/>
              </a:ext>
            </a:extLst>
          </p:cNvPr>
          <p:cNvGraphicFramePr/>
          <p:nvPr>
            <p:extLst>
              <p:ext uri="{D42A27DB-BD31-4B8C-83A1-F6EECF244321}">
                <p14:modId xmlns:p14="http://schemas.microsoft.com/office/powerpoint/2010/main" val="326422881"/>
              </p:ext>
            </p:extLst>
          </p:nvPr>
        </p:nvGraphicFramePr>
        <p:xfrm>
          <a:off x="776643" y="1787525"/>
          <a:ext cx="5098064" cy="43001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AD2EE45-5AE9-4AFD-A2CB-1B31C917BF1C}"/>
              </a:ext>
            </a:extLst>
          </p:cNvPr>
          <p:cNvGraphicFramePr/>
          <p:nvPr>
            <p:extLst>
              <p:ext uri="{D42A27DB-BD31-4B8C-83A1-F6EECF244321}">
                <p14:modId xmlns:p14="http://schemas.microsoft.com/office/powerpoint/2010/main" val="3048138149"/>
              </p:ext>
            </p:extLst>
          </p:nvPr>
        </p:nvGraphicFramePr>
        <p:xfrm>
          <a:off x="6015952" y="1787525"/>
          <a:ext cx="5783566" cy="43001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9001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A99C-A08B-4C7B-9796-126ED813F0DC}"/>
              </a:ext>
            </a:extLst>
          </p:cNvPr>
          <p:cNvSpPr>
            <a:spLocks noGrp="1"/>
          </p:cNvSpPr>
          <p:nvPr>
            <p:ph type="title"/>
          </p:nvPr>
        </p:nvSpPr>
        <p:spPr>
          <a:xfrm>
            <a:off x="1139825" y="367998"/>
            <a:ext cx="9905998" cy="746819"/>
          </a:xfrm>
        </p:spPr>
        <p:txBody>
          <a:bodyPr/>
          <a:lstStyle/>
          <a:p>
            <a:pPr algn="ctr"/>
            <a:r>
              <a:rPr lang="en-GB" b="1" dirty="0"/>
              <a:t>DEEP Learning Model</a:t>
            </a:r>
            <a:endParaRPr lang="en-US" b="1" dirty="0"/>
          </a:p>
        </p:txBody>
      </p:sp>
      <p:sp>
        <p:nvSpPr>
          <p:cNvPr id="3" name="Content Placeholder 2">
            <a:extLst>
              <a:ext uri="{FF2B5EF4-FFF2-40B4-BE49-F238E27FC236}">
                <a16:creationId xmlns:a16="http://schemas.microsoft.com/office/drawing/2014/main" id="{92A6C49C-3231-4917-9E91-C4968806EDE8}"/>
              </a:ext>
            </a:extLst>
          </p:cNvPr>
          <p:cNvSpPr>
            <a:spLocks noGrp="1"/>
          </p:cNvSpPr>
          <p:nvPr>
            <p:ph idx="1"/>
          </p:nvPr>
        </p:nvSpPr>
        <p:spPr>
          <a:xfrm>
            <a:off x="1141413" y="1494820"/>
            <a:ext cx="4804274" cy="4893454"/>
          </a:xfrm>
        </p:spPr>
        <p:txBody>
          <a:bodyPr>
            <a:normAutofit/>
          </a:bodyPr>
          <a:lstStyle/>
          <a:p>
            <a:pPr algn="just"/>
            <a:r>
              <a:rPr lang="en-GB" sz="2000" dirty="0"/>
              <a:t>Similar to Matrix Factorization (MF) it also decomposed original matrix into two model matrices</a:t>
            </a:r>
          </a:p>
          <a:p>
            <a:pPr algn="just"/>
            <a:r>
              <a:rPr lang="en-GB" sz="2000" dirty="0"/>
              <a:t>Embedded matrix contain user latent features and movie latent features.</a:t>
            </a:r>
          </a:p>
          <a:p>
            <a:pPr algn="just"/>
            <a:r>
              <a:rPr lang="en-GB" sz="2000" dirty="0"/>
              <a:t>For specified user these latent features are searched in embedding matrix and then fed as input to linear and non-linear layers (multiple ReLu, linear  or sigmoid layers)</a:t>
            </a:r>
          </a:p>
          <a:p>
            <a:endParaRPr lang="en-US" sz="2000" dirty="0"/>
          </a:p>
        </p:txBody>
      </p:sp>
      <p:pic>
        <p:nvPicPr>
          <p:cNvPr id="5" name="Picture 4">
            <a:extLst>
              <a:ext uri="{FF2B5EF4-FFF2-40B4-BE49-F238E27FC236}">
                <a16:creationId xmlns:a16="http://schemas.microsoft.com/office/drawing/2014/main" id="{E706B403-5092-4D4D-BFB8-07395D98B312}"/>
              </a:ext>
            </a:extLst>
          </p:cNvPr>
          <p:cNvPicPr>
            <a:picLocks noChangeAspect="1"/>
          </p:cNvPicPr>
          <p:nvPr/>
        </p:nvPicPr>
        <p:blipFill>
          <a:blip r:embed="rId2"/>
          <a:stretch>
            <a:fillRect/>
          </a:stretch>
        </p:blipFill>
        <p:spPr>
          <a:xfrm>
            <a:off x="5945687" y="1346028"/>
            <a:ext cx="5787807" cy="4893453"/>
          </a:xfrm>
          <a:prstGeom prst="rect">
            <a:avLst/>
          </a:prstGeom>
        </p:spPr>
      </p:pic>
    </p:spTree>
    <p:extLst>
      <p:ext uri="{BB962C8B-B14F-4D97-AF65-F5344CB8AC3E}">
        <p14:creationId xmlns:p14="http://schemas.microsoft.com/office/powerpoint/2010/main" val="399413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9680-525E-4B09-BCA3-04976CCB6E4B}"/>
              </a:ext>
            </a:extLst>
          </p:cNvPr>
          <p:cNvSpPr>
            <a:spLocks noGrp="1"/>
          </p:cNvSpPr>
          <p:nvPr>
            <p:ph type="title"/>
          </p:nvPr>
        </p:nvSpPr>
        <p:spPr>
          <a:xfrm>
            <a:off x="1143000" y="310152"/>
            <a:ext cx="9906000" cy="447674"/>
          </a:xfrm>
        </p:spPr>
        <p:txBody>
          <a:bodyPr>
            <a:normAutofit fontScale="90000"/>
          </a:bodyPr>
          <a:lstStyle/>
          <a:p>
            <a:pPr algn="ctr"/>
            <a:r>
              <a:rPr lang="en-GB" b="1" dirty="0"/>
              <a:t>DEEP Learning Model</a:t>
            </a:r>
            <a:endParaRPr lang="en-US" dirty="0"/>
          </a:p>
        </p:txBody>
      </p:sp>
      <p:sp>
        <p:nvSpPr>
          <p:cNvPr id="3" name="Text Placeholder 2">
            <a:extLst>
              <a:ext uri="{FF2B5EF4-FFF2-40B4-BE49-F238E27FC236}">
                <a16:creationId xmlns:a16="http://schemas.microsoft.com/office/drawing/2014/main" id="{20865713-E864-4C96-B94B-BC3B2FA3B388}"/>
              </a:ext>
            </a:extLst>
          </p:cNvPr>
          <p:cNvSpPr>
            <a:spLocks noGrp="1"/>
          </p:cNvSpPr>
          <p:nvPr>
            <p:ph type="body" idx="1"/>
          </p:nvPr>
        </p:nvSpPr>
        <p:spPr>
          <a:xfrm>
            <a:off x="868978" y="1127342"/>
            <a:ext cx="5150822" cy="1002003"/>
          </a:xfrm>
        </p:spPr>
        <p:txBody>
          <a:bodyPr anchor="t">
            <a:normAutofit/>
          </a:bodyPr>
          <a:lstStyle/>
          <a:p>
            <a:pPr algn="just"/>
            <a:r>
              <a:rPr lang="en-GB" sz="2000" b="1" cap="none" dirty="0">
                <a:ea typeface="Times New Roman" panose="02020603050405020304" pitchFamily="18" charset="0"/>
              </a:rPr>
              <a:t>Results:</a:t>
            </a:r>
            <a:r>
              <a:rPr lang="en-GB" sz="2000" cap="none" dirty="0">
                <a:ea typeface="Times New Roman" panose="02020603050405020304" pitchFamily="18" charset="0"/>
              </a:rPr>
              <a:t> deep learning</a:t>
            </a:r>
            <a:r>
              <a:rPr lang="en-GB" sz="2000" cap="none" dirty="0">
                <a:effectLst/>
                <a:ea typeface="Times New Roman" panose="02020603050405020304" pitchFamily="18" charset="0"/>
              </a:rPr>
              <a:t> trained model, predict the ratings that has already given by user 2000</a:t>
            </a:r>
            <a:endParaRPr lang="en-US" sz="2000" cap="none" dirty="0"/>
          </a:p>
        </p:txBody>
      </p:sp>
      <p:sp>
        <p:nvSpPr>
          <p:cNvPr id="5" name="Text Placeholder 4">
            <a:extLst>
              <a:ext uri="{FF2B5EF4-FFF2-40B4-BE49-F238E27FC236}">
                <a16:creationId xmlns:a16="http://schemas.microsoft.com/office/drawing/2014/main" id="{AF16B6C0-58E1-45FD-BC35-22A3F04C3293}"/>
              </a:ext>
            </a:extLst>
          </p:cNvPr>
          <p:cNvSpPr>
            <a:spLocks noGrp="1"/>
          </p:cNvSpPr>
          <p:nvPr>
            <p:ph type="body" sz="quarter" idx="3"/>
          </p:nvPr>
        </p:nvSpPr>
        <p:spPr>
          <a:xfrm>
            <a:off x="6286505" y="1305433"/>
            <a:ext cx="4646602" cy="823912"/>
          </a:xfrm>
        </p:spPr>
        <p:txBody>
          <a:bodyPr anchor="t">
            <a:normAutofit/>
          </a:bodyPr>
          <a:lstStyle/>
          <a:p>
            <a:r>
              <a:rPr lang="en-GB" sz="2000" cap="none" dirty="0"/>
              <a:t>predicting movies for user 2000</a:t>
            </a:r>
            <a:endParaRPr lang="en-US" sz="2000" cap="none" dirty="0"/>
          </a:p>
        </p:txBody>
      </p:sp>
      <p:pic>
        <p:nvPicPr>
          <p:cNvPr id="7" name="Content Placeholder 6">
            <a:extLst>
              <a:ext uri="{FF2B5EF4-FFF2-40B4-BE49-F238E27FC236}">
                <a16:creationId xmlns:a16="http://schemas.microsoft.com/office/drawing/2014/main" id="{095DB948-6562-4CD6-A1EA-78F4894BE159}"/>
              </a:ext>
            </a:extLst>
          </p:cNvPr>
          <p:cNvPicPr>
            <a:picLocks noGrp="1"/>
          </p:cNvPicPr>
          <p:nvPr>
            <p:ph sz="half" idx="2"/>
          </p:nvPr>
        </p:nvPicPr>
        <p:blipFill>
          <a:blip r:embed="rId2"/>
          <a:stretch>
            <a:fillRect/>
          </a:stretch>
        </p:blipFill>
        <p:spPr>
          <a:xfrm>
            <a:off x="868979" y="2317315"/>
            <a:ext cx="4731721" cy="3692960"/>
          </a:xfrm>
          <a:prstGeom prst="rect">
            <a:avLst/>
          </a:prstGeom>
        </p:spPr>
      </p:pic>
      <p:pic>
        <p:nvPicPr>
          <p:cNvPr id="8" name="Content Placeholder 7">
            <a:extLst>
              <a:ext uri="{FF2B5EF4-FFF2-40B4-BE49-F238E27FC236}">
                <a16:creationId xmlns:a16="http://schemas.microsoft.com/office/drawing/2014/main" id="{65C89EAD-F304-4EC5-A3B8-7636336D16CE}"/>
              </a:ext>
            </a:extLst>
          </p:cNvPr>
          <p:cNvPicPr>
            <a:picLocks noGrp="1"/>
          </p:cNvPicPr>
          <p:nvPr>
            <p:ph sz="quarter" idx="4"/>
          </p:nvPr>
        </p:nvPicPr>
        <p:blipFill>
          <a:blip r:embed="rId3"/>
          <a:stretch>
            <a:fillRect/>
          </a:stretch>
        </p:blipFill>
        <p:spPr>
          <a:xfrm>
            <a:off x="6456743" y="2317314"/>
            <a:ext cx="4866277" cy="3782859"/>
          </a:xfrm>
          <a:prstGeom prst="rect">
            <a:avLst/>
          </a:prstGeom>
        </p:spPr>
      </p:pic>
    </p:spTree>
    <p:extLst>
      <p:ext uri="{BB962C8B-B14F-4D97-AF65-F5344CB8AC3E}">
        <p14:creationId xmlns:p14="http://schemas.microsoft.com/office/powerpoint/2010/main" val="2439537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9680-525E-4B09-BCA3-04976CCB6E4B}"/>
              </a:ext>
            </a:extLst>
          </p:cNvPr>
          <p:cNvSpPr>
            <a:spLocks noGrp="1"/>
          </p:cNvSpPr>
          <p:nvPr>
            <p:ph type="title"/>
          </p:nvPr>
        </p:nvSpPr>
        <p:spPr>
          <a:xfrm>
            <a:off x="1141413" y="413360"/>
            <a:ext cx="9905998" cy="1089764"/>
          </a:xfrm>
        </p:spPr>
        <p:txBody>
          <a:bodyPr>
            <a:normAutofit/>
          </a:bodyPr>
          <a:lstStyle/>
          <a:p>
            <a:pPr algn="ctr"/>
            <a:r>
              <a:rPr lang="en-GB" b="1" dirty="0"/>
              <a:t>DEEP Learning Model</a:t>
            </a:r>
            <a:endParaRPr lang="en-US" dirty="0"/>
          </a:p>
        </p:txBody>
      </p:sp>
      <p:sp>
        <p:nvSpPr>
          <p:cNvPr id="15" name="Content Placeholder 14">
            <a:extLst>
              <a:ext uri="{FF2B5EF4-FFF2-40B4-BE49-F238E27FC236}">
                <a16:creationId xmlns:a16="http://schemas.microsoft.com/office/drawing/2014/main" id="{6F8C8351-5796-424A-B153-D0E0D1F199E5}"/>
              </a:ext>
            </a:extLst>
          </p:cNvPr>
          <p:cNvSpPr>
            <a:spLocks noGrp="1"/>
          </p:cNvSpPr>
          <p:nvPr>
            <p:ph idx="1"/>
          </p:nvPr>
        </p:nvSpPr>
        <p:spPr>
          <a:xfrm>
            <a:off x="1141412" y="1941534"/>
            <a:ext cx="9905999" cy="3849667"/>
          </a:xfrm>
        </p:spPr>
        <p:txBody>
          <a:bodyPr>
            <a:normAutofit/>
          </a:bodyPr>
          <a:lstStyle/>
          <a:p>
            <a:r>
              <a:rPr lang="en-GB" b="1" dirty="0"/>
              <a:t>Evaluation: </a:t>
            </a:r>
          </a:p>
          <a:p>
            <a:pPr lvl="1"/>
            <a:r>
              <a:rPr lang="en-GB" dirty="0"/>
              <a:t>RMSE obtained from training deep learning model for 10 epochs is 3.12.</a:t>
            </a:r>
            <a:endParaRPr lang="en-US" dirty="0"/>
          </a:p>
          <a:p>
            <a:endParaRPr lang="en-GB" dirty="0"/>
          </a:p>
          <a:p>
            <a:r>
              <a:rPr lang="en-GB" b="1" dirty="0"/>
              <a:t>Limitation:</a:t>
            </a:r>
          </a:p>
          <a:p>
            <a:pPr lvl="1"/>
            <a:r>
              <a:rPr lang="en-US" b="1" dirty="0"/>
              <a:t> </a:t>
            </a:r>
            <a:r>
              <a:rPr lang="en-US" dirty="0"/>
              <a:t>Due to computational issues I have trained model only on 0.01% random sample of rating which leads to very higher value of RMSE</a:t>
            </a:r>
          </a:p>
          <a:p>
            <a:pPr lvl="1"/>
            <a:r>
              <a:rPr lang="en-US" dirty="0"/>
              <a:t>It can be improve by increasing data size and number of epochs </a:t>
            </a:r>
          </a:p>
          <a:p>
            <a:pPr lvl="1"/>
            <a:r>
              <a:rPr lang="en-US" dirty="0"/>
              <a:t>Also increasing number of linear and non-linear layers</a:t>
            </a:r>
            <a:endParaRPr lang="en-GB" dirty="0"/>
          </a:p>
        </p:txBody>
      </p:sp>
    </p:spTree>
    <p:extLst>
      <p:ext uri="{BB962C8B-B14F-4D97-AF65-F5344CB8AC3E}">
        <p14:creationId xmlns:p14="http://schemas.microsoft.com/office/powerpoint/2010/main" val="10274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BBF9-58E7-43A2-ACBA-B452169909CE}"/>
              </a:ext>
            </a:extLst>
          </p:cNvPr>
          <p:cNvSpPr>
            <a:spLocks noGrp="1"/>
          </p:cNvSpPr>
          <p:nvPr>
            <p:ph type="title"/>
          </p:nvPr>
        </p:nvSpPr>
        <p:spPr>
          <a:xfrm>
            <a:off x="1141413" y="333376"/>
            <a:ext cx="9905998" cy="1104900"/>
          </a:xfrm>
        </p:spPr>
        <p:txBody>
          <a:bodyPr/>
          <a:lstStyle/>
          <a:p>
            <a:pPr algn="ctr"/>
            <a:r>
              <a:rPr lang="en-GB" b="1" dirty="0"/>
              <a:t>Problem statement</a:t>
            </a:r>
            <a:endParaRPr lang="en-US" b="1" dirty="0"/>
          </a:p>
        </p:txBody>
      </p:sp>
      <p:sp>
        <p:nvSpPr>
          <p:cNvPr id="3" name="Content Placeholder 2">
            <a:extLst>
              <a:ext uri="{FF2B5EF4-FFF2-40B4-BE49-F238E27FC236}">
                <a16:creationId xmlns:a16="http://schemas.microsoft.com/office/drawing/2014/main" id="{1DA690F6-97D7-4AEE-90BD-44C2A7DD3A4A}"/>
              </a:ext>
            </a:extLst>
          </p:cNvPr>
          <p:cNvSpPr>
            <a:spLocks noGrp="1"/>
          </p:cNvSpPr>
          <p:nvPr>
            <p:ph idx="1"/>
          </p:nvPr>
        </p:nvSpPr>
        <p:spPr>
          <a:xfrm>
            <a:off x="1141412" y="1809750"/>
            <a:ext cx="9905999" cy="4533900"/>
          </a:xfrm>
        </p:spPr>
        <p:txBody>
          <a:bodyPr>
            <a:normAutofit/>
          </a:bodyPr>
          <a:lstStyle/>
          <a:p>
            <a:r>
              <a:rPr lang="en-GB" dirty="0"/>
              <a:t>This research aims to  </a:t>
            </a:r>
          </a:p>
          <a:p>
            <a:pPr lvl="1"/>
            <a:r>
              <a:rPr lang="en-GB" dirty="0"/>
              <a:t>develop various recommendation models such as content based filtering, collaborative filtering, SVD, Deep learning and then evaluate their performance using Hit ratio, RMSE and MAE</a:t>
            </a:r>
          </a:p>
          <a:p>
            <a:pPr lvl="1"/>
            <a:r>
              <a:rPr lang="en-GB" dirty="0"/>
              <a:t>suggest top movies similar to the movie entered by user ( using movie description)</a:t>
            </a:r>
          </a:p>
          <a:p>
            <a:pPr lvl="1"/>
            <a:r>
              <a:rPr lang="en-GB" dirty="0"/>
              <a:t>recommend list of similar movies that are liked by similar users</a:t>
            </a:r>
          </a:p>
          <a:p>
            <a:pPr lvl="1"/>
            <a:r>
              <a:rPr lang="en-GB" dirty="0"/>
              <a:t>predict ratings of unrated movies</a:t>
            </a:r>
          </a:p>
          <a:p>
            <a:pPr marL="457200" lvl="1" indent="0">
              <a:buNone/>
            </a:pPr>
            <a:endParaRPr lang="en-US" dirty="0"/>
          </a:p>
        </p:txBody>
      </p:sp>
    </p:spTree>
    <p:extLst>
      <p:ext uri="{BB962C8B-B14F-4D97-AF65-F5344CB8AC3E}">
        <p14:creationId xmlns:p14="http://schemas.microsoft.com/office/powerpoint/2010/main" val="1616843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2760-CED2-41E4-9CDC-56DCA6069C95}"/>
              </a:ext>
            </a:extLst>
          </p:cNvPr>
          <p:cNvSpPr>
            <a:spLocks noGrp="1"/>
          </p:cNvSpPr>
          <p:nvPr>
            <p:ph type="title"/>
          </p:nvPr>
        </p:nvSpPr>
        <p:spPr>
          <a:xfrm>
            <a:off x="1341830" y="357558"/>
            <a:ext cx="9905998" cy="709241"/>
          </a:xfrm>
        </p:spPr>
        <p:txBody>
          <a:bodyPr/>
          <a:lstStyle/>
          <a:p>
            <a:pPr algn="ctr"/>
            <a:r>
              <a:rPr lang="en-GB" b="1" dirty="0"/>
              <a:t>Summary</a:t>
            </a:r>
            <a:endParaRPr lang="en-US" b="1" dirty="0"/>
          </a:p>
        </p:txBody>
      </p:sp>
      <p:sp>
        <p:nvSpPr>
          <p:cNvPr id="3" name="Content Placeholder 2">
            <a:extLst>
              <a:ext uri="{FF2B5EF4-FFF2-40B4-BE49-F238E27FC236}">
                <a16:creationId xmlns:a16="http://schemas.microsoft.com/office/drawing/2014/main" id="{F0A49DFF-C861-4DA0-B845-2471473CE1D4}"/>
              </a:ext>
            </a:extLst>
          </p:cNvPr>
          <p:cNvSpPr>
            <a:spLocks noGrp="1"/>
          </p:cNvSpPr>
          <p:nvPr>
            <p:ph idx="1"/>
          </p:nvPr>
        </p:nvSpPr>
        <p:spPr>
          <a:xfrm>
            <a:off x="1141412" y="1066799"/>
            <a:ext cx="9905999" cy="5296423"/>
          </a:xfrm>
        </p:spPr>
        <p:txBody>
          <a:bodyPr>
            <a:normAutofit fontScale="92500" lnSpcReduction="10000"/>
          </a:bodyPr>
          <a:lstStyle/>
          <a:p>
            <a:pPr algn="just">
              <a:lnSpc>
                <a:spcPct val="150000"/>
              </a:lnSpc>
              <a:spcBef>
                <a:spcPts val="600"/>
              </a:spcBef>
            </a:pPr>
            <a:r>
              <a:rPr lang="en-GB" sz="2200" dirty="0">
                <a:effectLst/>
                <a:ea typeface="Times New Roman" panose="02020603050405020304" pitchFamily="18" charset="0"/>
              </a:rPr>
              <a:t>Ideally hit ratio should between 95-99% and miss ratio between 1-5% for good prediction. In content-based filtering hit ratio is nearly 89% which means there are 89% chances that this model suggests a good movie list to user as per title entered by them. So, content-based recommendation gives quite a descent list of movies that have similar genres as per the movie title entered by user.</a:t>
            </a:r>
            <a:endParaRPr lang="en-US" sz="2200" dirty="0">
              <a:ea typeface="Times New Roman" panose="02020603050405020304" pitchFamily="18" charset="0"/>
            </a:endParaRPr>
          </a:p>
          <a:p>
            <a:pPr algn="just">
              <a:lnSpc>
                <a:spcPct val="150000"/>
              </a:lnSpc>
              <a:spcBef>
                <a:spcPts val="600"/>
              </a:spcBef>
            </a:pPr>
            <a:r>
              <a:rPr lang="en-GB" sz="2200" dirty="0">
                <a:effectLst/>
                <a:ea typeface="Times New Roman" panose="02020603050405020304" pitchFamily="18" charset="0"/>
              </a:rPr>
              <a:t>Memory based CF provide list of similar items and similar users on the basis of similarity score calculated using pairwise distance between ratings given by each user for different items.</a:t>
            </a:r>
            <a:endParaRPr lang="en-US" sz="2200" dirty="0">
              <a:ea typeface="Times New Roman" panose="02020603050405020304" pitchFamily="18" charset="0"/>
            </a:endParaRPr>
          </a:p>
          <a:p>
            <a:pPr algn="just">
              <a:lnSpc>
                <a:spcPct val="150000"/>
              </a:lnSpc>
              <a:spcBef>
                <a:spcPts val="600"/>
              </a:spcBef>
            </a:pPr>
            <a:r>
              <a:rPr lang="en-GB" sz="2200" dirty="0">
                <a:effectLst/>
                <a:ea typeface="Times New Roman" panose="02020603050405020304" pitchFamily="18" charset="0"/>
              </a:rPr>
              <a:t>RMSE for SVD and SVDpp models are less than 0.70 compare to KNN and basic algorithms. </a:t>
            </a:r>
            <a:endParaRPr lang="en-US" sz="2200" dirty="0">
              <a:ea typeface="Times New Roman" panose="02020603050405020304" pitchFamily="18" charset="0"/>
            </a:endParaRPr>
          </a:p>
          <a:p>
            <a:pPr algn="just">
              <a:lnSpc>
                <a:spcPct val="150000"/>
              </a:lnSpc>
              <a:spcBef>
                <a:spcPts val="600"/>
              </a:spcBef>
            </a:pPr>
            <a:r>
              <a:rPr lang="en-GB" sz="2200" dirty="0">
                <a:effectLst/>
                <a:ea typeface="Times New Roman" panose="02020603050405020304" pitchFamily="18" charset="0"/>
              </a:rPr>
              <a:t>Among SKlearn classifier, SVR has lower RMSE of 1.</a:t>
            </a:r>
            <a:endParaRPr lang="en-US" sz="2200" dirty="0">
              <a:ea typeface="Times New Roman" panose="02020603050405020304" pitchFamily="18" charset="0"/>
            </a:endParaRPr>
          </a:p>
          <a:p>
            <a:pPr algn="just">
              <a:lnSpc>
                <a:spcPct val="150000"/>
              </a:lnSpc>
              <a:spcBef>
                <a:spcPts val="600"/>
              </a:spcBef>
            </a:pPr>
            <a:r>
              <a:rPr lang="en-GB" sz="2200" dirty="0">
                <a:effectLst/>
                <a:ea typeface="Times New Roman" panose="02020603050405020304" pitchFamily="18" charset="0"/>
              </a:rPr>
              <a:t>RMSE obtained from training deep learning model for 10 epochs is 3.12</a:t>
            </a:r>
            <a:endParaRPr lang="en-US" sz="22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2843802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2760-CED2-41E4-9CDC-56DCA6069C95}"/>
              </a:ext>
            </a:extLst>
          </p:cNvPr>
          <p:cNvSpPr>
            <a:spLocks noGrp="1"/>
          </p:cNvSpPr>
          <p:nvPr>
            <p:ph type="title"/>
          </p:nvPr>
        </p:nvSpPr>
        <p:spPr>
          <a:xfrm>
            <a:off x="1341830" y="357558"/>
            <a:ext cx="9905998" cy="709241"/>
          </a:xfrm>
        </p:spPr>
        <p:txBody>
          <a:bodyPr/>
          <a:lstStyle/>
          <a:p>
            <a:pPr algn="ctr"/>
            <a:r>
              <a:rPr lang="en-GB" b="1" dirty="0"/>
              <a:t>Conclusion and recommendation</a:t>
            </a:r>
            <a:endParaRPr lang="en-US" b="1" dirty="0"/>
          </a:p>
        </p:txBody>
      </p:sp>
      <p:sp>
        <p:nvSpPr>
          <p:cNvPr id="3" name="Content Placeholder 2">
            <a:extLst>
              <a:ext uri="{FF2B5EF4-FFF2-40B4-BE49-F238E27FC236}">
                <a16:creationId xmlns:a16="http://schemas.microsoft.com/office/drawing/2014/main" id="{F0A49DFF-C861-4DA0-B845-2471473CE1D4}"/>
              </a:ext>
            </a:extLst>
          </p:cNvPr>
          <p:cNvSpPr>
            <a:spLocks noGrp="1"/>
          </p:cNvSpPr>
          <p:nvPr>
            <p:ph idx="1"/>
          </p:nvPr>
        </p:nvSpPr>
        <p:spPr>
          <a:xfrm>
            <a:off x="1141412" y="1066799"/>
            <a:ext cx="10298113" cy="5296423"/>
          </a:xfrm>
        </p:spPr>
        <p:txBody>
          <a:bodyPr>
            <a:noAutofit/>
          </a:bodyPr>
          <a:lstStyle/>
          <a:p>
            <a:pPr algn="just">
              <a:lnSpc>
                <a:spcPct val="150000"/>
              </a:lnSpc>
              <a:spcBef>
                <a:spcPts val="600"/>
              </a:spcBef>
            </a:pPr>
            <a:r>
              <a:rPr lang="en-GB" sz="2000" dirty="0">
                <a:effectLst/>
                <a:ea typeface="Times New Roman" panose="02020603050405020304" pitchFamily="18" charset="0"/>
              </a:rPr>
              <a:t>Exploratory data analysis gives an insight into dataset like sparsity in dataset, trends of rating as per genres, release year of movie, word cloud to count the occurrence of words in title, tags, genres </a:t>
            </a:r>
            <a:endParaRPr lang="en-US" sz="2000" dirty="0">
              <a:ea typeface="Times New Roman" panose="02020603050405020304" pitchFamily="18" charset="0"/>
            </a:endParaRPr>
          </a:p>
          <a:p>
            <a:pPr algn="just">
              <a:lnSpc>
                <a:spcPct val="150000"/>
              </a:lnSpc>
              <a:spcBef>
                <a:spcPts val="600"/>
              </a:spcBef>
            </a:pPr>
            <a:r>
              <a:rPr lang="en-GB" sz="2000" dirty="0">
                <a:effectLst/>
                <a:ea typeface="Times New Roman" panose="02020603050405020304" pitchFamily="18" charset="0"/>
              </a:rPr>
              <a:t>Content-based provide quite good list of movies as they have Hit ratio nearly 89%.</a:t>
            </a:r>
            <a:endParaRPr lang="en-US" sz="2000" dirty="0">
              <a:ea typeface="Times New Roman" panose="02020603050405020304" pitchFamily="18" charset="0"/>
            </a:endParaRPr>
          </a:p>
          <a:p>
            <a:pPr algn="just">
              <a:lnSpc>
                <a:spcPct val="150000"/>
              </a:lnSpc>
              <a:spcBef>
                <a:spcPts val="600"/>
              </a:spcBef>
            </a:pPr>
            <a:r>
              <a:rPr lang="en-GB" sz="2000" dirty="0">
                <a:effectLst/>
                <a:ea typeface="Times New Roman" panose="02020603050405020304" pitchFamily="18" charset="0"/>
              </a:rPr>
              <a:t>SVD and SVDpp are best predicting engines with low RMSE 0.74 with 10 and 4 CV splits in our case.</a:t>
            </a:r>
            <a:endParaRPr lang="en-US" sz="2000" dirty="0">
              <a:ea typeface="Times New Roman" panose="02020603050405020304" pitchFamily="18" charset="0"/>
            </a:endParaRPr>
          </a:p>
          <a:p>
            <a:pPr algn="just">
              <a:lnSpc>
                <a:spcPct val="150000"/>
              </a:lnSpc>
              <a:spcBef>
                <a:spcPts val="600"/>
              </a:spcBef>
            </a:pPr>
            <a:r>
              <a:rPr lang="en-GB" sz="2000" dirty="0">
                <a:effectLst/>
                <a:ea typeface="Times New Roman" panose="02020603050405020304" pitchFamily="18" charset="0"/>
              </a:rPr>
              <a:t>When model-based CF is implemented using surprise algorithms it is found that SVDpp predict (RMSE of 0.72) better compare to other algorithms like SlopeOne, KNNWithMeans etc.</a:t>
            </a:r>
            <a:endParaRPr lang="en-US" sz="2000" dirty="0">
              <a:ea typeface="Times New Roman" panose="02020603050405020304" pitchFamily="18" charset="0"/>
            </a:endParaRPr>
          </a:p>
          <a:p>
            <a:pPr algn="just">
              <a:lnSpc>
                <a:spcPct val="150000"/>
              </a:lnSpc>
              <a:spcBef>
                <a:spcPts val="600"/>
              </a:spcBef>
            </a:pPr>
            <a:r>
              <a:rPr lang="en-GB" sz="2000" dirty="0">
                <a:effectLst/>
                <a:ea typeface="Times New Roman" panose="02020603050405020304" pitchFamily="18" charset="0"/>
              </a:rPr>
              <a:t>Similarly, when model-based CF is implemented using SKlearn classifiers, it is observed that SVR predict better (RMSE 1) compare to other algorithms like AdaBoost classifier, KNeighbors classifier, SVC, Gradient boosting classifier etc. </a:t>
            </a:r>
            <a:endParaRPr lang="en-US" sz="2000" dirty="0">
              <a:effectLst/>
              <a:ea typeface="Times New Roman" panose="02020603050405020304" pitchFamily="18" charset="0"/>
            </a:endParaRPr>
          </a:p>
          <a:p>
            <a:pPr algn="just">
              <a:lnSpc>
                <a:spcPct val="150000"/>
              </a:lnSpc>
              <a:spcBef>
                <a:spcPts val="600"/>
              </a:spcBef>
            </a:pPr>
            <a:endParaRPr lang="en-GB" sz="2000" dirty="0">
              <a:solidFill>
                <a:srgbClr val="000000"/>
              </a:solidFill>
              <a:effectLst/>
              <a:ea typeface="Times New Roman" panose="02020603050405020304" pitchFamily="18" charset="0"/>
            </a:endParaRPr>
          </a:p>
          <a:p>
            <a:endParaRPr lang="en-US" sz="2000" dirty="0"/>
          </a:p>
        </p:txBody>
      </p:sp>
    </p:spTree>
    <p:extLst>
      <p:ext uri="{BB962C8B-B14F-4D97-AF65-F5344CB8AC3E}">
        <p14:creationId xmlns:p14="http://schemas.microsoft.com/office/powerpoint/2010/main" val="2406443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2760-CED2-41E4-9CDC-56DCA6069C95}"/>
              </a:ext>
            </a:extLst>
          </p:cNvPr>
          <p:cNvSpPr>
            <a:spLocks noGrp="1"/>
          </p:cNvSpPr>
          <p:nvPr>
            <p:ph type="title"/>
          </p:nvPr>
        </p:nvSpPr>
        <p:spPr>
          <a:xfrm>
            <a:off x="1341830" y="357558"/>
            <a:ext cx="9905998" cy="709241"/>
          </a:xfrm>
        </p:spPr>
        <p:txBody>
          <a:bodyPr/>
          <a:lstStyle/>
          <a:p>
            <a:pPr algn="ctr"/>
            <a:r>
              <a:rPr lang="en-GB" b="1" dirty="0"/>
              <a:t>Conclusion and recommendation</a:t>
            </a:r>
            <a:endParaRPr lang="en-US" b="1" dirty="0"/>
          </a:p>
        </p:txBody>
      </p:sp>
      <p:sp>
        <p:nvSpPr>
          <p:cNvPr id="3" name="Content Placeholder 2">
            <a:extLst>
              <a:ext uri="{FF2B5EF4-FFF2-40B4-BE49-F238E27FC236}">
                <a16:creationId xmlns:a16="http://schemas.microsoft.com/office/drawing/2014/main" id="{F0A49DFF-C861-4DA0-B845-2471473CE1D4}"/>
              </a:ext>
            </a:extLst>
          </p:cNvPr>
          <p:cNvSpPr>
            <a:spLocks noGrp="1"/>
          </p:cNvSpPr>
          <p:nvPr>
            <p:ph idx="1"/>
          </p:nvPr>
        </p:nvSpPr>
        <p:spPr>
          <a:xfrm>
            <a:off x="676276" y="1066799"/>
            <a:ext cx="10371136" cy="5591176"/>
          </a:xfrm>
        </p:spPr>
        <p:txBody>
          <a:bodyPr>
            <a:noAutofit/>
          </a:bodyPr>
          <a:lstStyle/>
          <a:p>
            <a:pPr marL="0" indent="0" algn="ctr">
              <a:lnSpc>
                <a:spcPct val="150000"/>
              </a:lnSpc>
              <a:spcBef>
                <a:spcPts val="600"/>
              </a:spcBef>
              <a:buNone/>
            </a:pPr>
            <a:r>
              <a:rPr lang="en-GB" sz="2000" b="1" dirty="0">
                <a:solidFill>
                  <a:srgbClr val="000000"/>
                </a:solidFill>
                <a:effectLst/>
                <a:ea typeface="Times New Roman" panose="02020603050405020304" pitchFamily="18" charset="0"/>
              </a:rPr>
              <a:t>Recommendation</a:t>
            </a:r>
          </a:p>
          <a:p>
            <a:pPr algn="just">
              <a:lnSpc>
                <a:spcPct val="150000"/>
              </a:lnSpc>
              <a:spcBef>
                <a:spcPts val="600"/>
              </a:spcBef>
            </a:pPr>
            <a:r>
              <a:rPr lang="en-GB" sz="2000" dirty="0">
                <a:solidFill>
                  <a:srgbClr val="000000"/>
                </a:solidFill>
                <a:effectLst/>
                <a:ea typeface="Times New Roman" panose="02020603050405020304" pitchFamily="18" charset="0"/>
              </a:rPr>
              <a:t>In future we can explore the following open questions:</a:t>
            </a:r>
            <a:endParaRPr lang="en-US" sz="2000" dirty="0">
              <a:ea typeface="Times New Roman" panose="02020603050405020304" pitchFamily="18" charset="0"/>
            </a:endParaRPr>
          </a:p>
          <a:p>
            <a:pPr lvl="1" algn="just">
              <a:lnSpc>
                <a:spcPct val="150000"/>
              </a:lnSpc>
              <a:spcBef>
                <a:spcPts val="600"/>
              </a:spcBef>
            </a:pPr>
            <a:r>
              <a:rPr lang="en-GB" sz="1800" dirty="0">
                <a:solidFill>
                  <a:srgbClr val="000000"/>
                </a:solidFill>
                <a:effectLst/>
                <a:ea typeface="Times New Roman" panose="02020603050405020304" pitchFamily="18" charset="0"/>
              </a:rPr>
              <a:t>What effect does multi-model recommendation engine have on segregated genre level data</a:t>
            </a:r>
            <a:endParaRPr lang="en-US" sz="1800" dirty="0">
              <a:ea typeface="Times New Roman" panose="02020603050405020304" pitchFamily="18" charset="0"/>
            </a:endParaRPr>
          </a:p>
          <a:p>
            <a:pPr lvl="1" algn="just">
              <a:lnSpc>
                <a:spcPct val="150000"/>
              </a:lnSpc>
              <a:spcBef>
                <a:spcPts val="600"/>
              </a:spcBef>
            </a:pPr>
            <a:r>
              <a:rPr lang="en-GB" sz="1800" dirty="0">
                <a:solidFill>
                  <a:srgbClr val="000000"/>
                </a:solidFill>
                <a:effectLst/>
                <a:ea typeface="Times New Roman" panose="02020603050405020304" pitchFamily="18" charset="0"/>
              </a:rPr>
              <a:t>What effect does hybrid model have on recommendation system, where models are tailored as per user and multiple other underlying factors</a:t>
            </a:r>
            <a:endParaRPr lang="en-US" sz="1800" dirty="0">
              <a:ea typeface="Times New Roman" panose="02020603050405020304" pitchFamily="18" charset="0"/>
            </a:endParaRPr>
          </a:p>
          <a:p>
            <a:pPr lvl="1" algn="just">
              <a:lnSpc>
                <a:spcPct val="150000"/>
              </a:lnSpc>
              <a:spcBef>
                <a:spcPts val="600"/>
              </a:spcBef>
            </a:pPr>
            <a:r>
              <a:rPr lang="en-GB" sz="1800" dirty="0">
                <a:solidFill>
                  <a:srgbClr val="000000"/>
                </a:solidFill>
                <a:effectLst/>
                <a:ea typeface="Times New Roman" panose="02020603050405020304" pitchFamily="18" charset="0"/>
              </a:rPr>
              <a:t>What effect does addition movie attributes like actor, producer, sales, geographical location, language et al have on recommendation system</a:t>
            </a:r>
            <a:endParaRPr lang="en-US" sz="1800" dirty="0">
              <a:ea typeface="Times New Roman" panose="02020603050405020304" pitchFamily="18" charset="0"/>
            </a:endParaRPr>
          </a:p>
          <a:p>
            <a:pPr lvl="1" algn="just">
              <a:lnSpc>
                <a:spcPct val="150000"/>
              </a:lnSpc>
              <a:spcBef>
                <a:spcPts val="600"/>
              </a:spcBef>
            </a:pPr>
            <a:r>
              <a:rPr lang="en-GB" sz="1800" dirty="0">
                <a:solidFill>
                  <a:srgbClr val="000000"/>
                </a:solidFill>
                <a:effectLst/>
                <a:ea typeface="Times New Roman" panose="02020603050405020304" pitchFamily="18" charset="0"/>
              </a:rPr>
              <a:t>What effect does additional user information like age, country, gender et al have on recommendation system</a:t>
            </a:r>
            <a:endParaRPr lang="en-US" sz="1800" dirty="0">
              <a:ea typeface="Times New Roman" panose="02020603050405020304" pitchFamily="18" charset="0"/>
            </a:endParaRPr>
          </a:p>
          <a:p>
            <a:pPr lvl="1" algn="just">
              <a:lnSpc>
                <a:spcPct val="150000"/>
              </a:lnSpc>
              <a:spcBef>
                <a:spcPts val="600"/>
              </a:spcBef>
            </a:pPr>
            <a:r>
              <a:rPr lang="en-GB" sz="1800" dirty="0">
                <a:solidFill>
                  <a:srgbClr val="000000"/>
                </a:solidFill>
                <a:effectLst/>
                <a:ea typeface="Times New Roman" panose="02020603050405020304" pitchFamily="18" charset="0"/>
              </a:rPr>
              <a:t>What effect does deep learning model have on full 25 million rating data points merged with movie metadata on recommendation system</a:t>
            </a:r>
            <a:endParaRPr lang="en-US" sz="1800" dirty="0">
              <a:effectLst/>
              <a:ea typeface="Times New Roman" panose="02020603050405020304" pitchFamily="18" charset="0"/>
            </a:endParaRPr>
          </a:p>
          <a:p>
            <a:pPr algn="just">
              <a:lnSpc>
                <a:spcPct val="150000"/>
              </a:lnSpc>
              <a:spcBef>
                <a:spcPts val="600"/>
              </a:spcBef>
            </a:pPr>
            <a:endParaRPr lang="en-GB" sz="2000" dirty="0">
              <a:solidFill>
                <a:srgbClr val="000000"/>
              </a:solidFill>
              <a:effectLst/>
              <a:ea typeface="Times New Roman" panose="02020603050405020304" pitchFamily="18" charset="0"/>
            </a:endParaRPr>
          </a:p>
          <a:p>
            <a:endParaRPr lang="en-US" sz="2000" dirty="0"/>
          </a:p>
        </p:txBody>
      </p:sp>
    </p:spTree>
    <p:extLst>
      <p:ext uri="{BB962C8B-B14F-4D97-AF65-F5344CB8AC3E}">
        <p14:creationId xmlns:p14="http://schemas.microsoft.com/office/powerpoint/2010/main" val="2105234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AE1A-5E97-4A77-BF77-DAAA9C225672}"/>
              </a:ext>
            </a:extLst>
          </p:cNvPr>
          <p:cNvSpPr>
            <a:spLocks noGrp="1"/>
          </p:cNvSpPr>
          <p:nvPr>
            <p:ph type="title"/>
          </p:nvPr>
        </p:nvSpPr>
        <p:spPr>
          <a:xfrm>
            <a:off x="922338" y="2875943"/>
            <a:ext cx="9905998" cy="1478570"/>
          </a:xfrm>
        </p:spPr>
        <p:txBody>
          <a:bodyPr>
            <a:normAutofit/>
          </a:bodyPr>
          <a:lstStyle/>
          <a:p>
            <a:pPr algn="ctr"/>
            <a:r>
              <a:rPr lang="en-GB" sz="8000" b="1" dirty="0"/>
              <a:t>Thank you</a:t>
            </a:r>
            <a:endParaRPr lang="en-US" sz="8000" b="1" dirty="0"/>
          </a:p>
        </p:txBody>
      </p:sp>
    </p:spTree>
    <p:extLst>
      <p:ext uri="{BB962C8B-B14F-4D97-AF65-F5344CB8AC3E}">
        <p14:creationId xmlns:p14="http://schemas.microsoft.com/office/powerpoint/2010/main" val="229503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4BB5-68D6-4B70-BD7A-12D094C474FA}"/>
              </a:ext>
            </a:extLst>
          </p:cNvPr>
          <p:cNvSpPr>
            <a:spLocks noGrp="1"/>
          </p:cNvSpPr>
          <p:nvPr>
            <p:ph type="title"/>
          </p:nvPr>
        </p:nvSpPr>
        <p:spPr>
          <a:xfrm>
            <a:off x="1141413" y="200026"/>
            <a:ext cx="9905998" cy="1066800"/>
          </a:xfrm>
        </p:spPr>
        <p:txBody>
          <a:bodyPr/>
          <a:lstStyle/>
          <a:p>
            <a:pPr algn="ctr"/>
            <a:r>
              <a:rPr lang="en-GB" b="1" dirty="0"/>
              <a:t>Aim and Objective</a:t>
            </a:r>
            <a:endParaRPr lang="en-US" b="1" dirty="0"/>
          </a:p>
        </p:txBody>
      </p:sp>
      <p:sp>
        <p:nvSpPr>
          <p:cNvPr id="3" name="Content Placeholder 2">
            <a:extLst>
              <a:ext uri="{FF2B5EF4-FFF2-40B4-BE49-F238E27FC236}">
                <a16:creationId xmlns:a16="http://schemas.microsoft.com/office/drawing/2014/main" id="{507C74A1-C48A-4948-B5FD-5B24D69EA040}"/>
              </a:ext>
            </a:extLst>
          </p:cNvPr>
          <p:cNvSpPr>
            <a:spLocks noGrp="1"/>
          </p:cNvSpPr>
          <p:nvPr>
            <p:ph idx="1"/>
          </p:nvPr>
        </p:nvSpPr>
        <p:spPr>
          <a:xfrm>
            <a:off x="1141412" y="1419224"/>
            <a:ext cx="9905999" cy="5238750"/>
          </a:xfrm>
        </p:spPr>
        <p:txBody>
          <a:bodyPr>
            <a:normAutofit/>
          </a:bodyPr>
          <a:lstStyle/>
          <a:p>
            <a:r>
              <a:rPr lang="en-US" dirty="0"/>
              <a:t>This research aims to analyze best recommendation technique among content based, collaborative filtering, SVD and Deep learning.</a:t>
            </a:r>
          </a:p>
          <a:p>
            <a:r>
              <a:rPr lang="en-US" dirty="0"/>
              <a:t>With the prime objective </a:t>
            </a:r>
          </a:p>
          <a:p>
            <a:pPr lvl="1"/>
            <a:r>
              <a:rPr lang="en-US" dirty="0"/>
              <a:t> to help companies to increase the sales of more diverse products,</a:t>
            </a:r>
          </a:p>
          <a:p>
            <a:pPr lvl="1"/>
            <a:r>
              <a:rPr lang="en-US" dirty="0"/>
              <a:t> increase loyal customer, reduce customer churn</a:t>
            </a:r>
          </a:p>
          <a:p>
            <a:pPr lvl="1"/>
            <a:r>
              <a:rPr lang="en-US" dirty="0"/>
              <a:t> to help users in effortless browsing of products</a:t>
            </a:r>
          </a:p>
          <a:p>
            <a:pPr lvl="1"/>
            <a:r>
              <a:rPr lang="en-US" dirty="0"/>
              <a:t>recommend popular as well as unwatched/ unrated movies</a:t>
            </a:r>
          </a:p>
        </p:txBody>
      </p:sp>
    </p:spTree>
    <p:extLst>
      <p:ext uri="{BB962C8B-B14F-4D97-AF65-F5344CB8AC3E}">
        <p14:creationId xmlns:p14="http://schemas.microsoft.com/office/powerpoint/2010/main" val="93453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A44C-C6E8-423C-ADDA-4D702302B6EF}"/>
              </a:ext>
            </a:extLst>
          </p:cNvPr>
          <p:cNvSpPr>
            <a:spLocks noGrp="1"/>
          </p:cNvSpPr>
          <p:nvPr>
            <p:ph type="title"/>
          </p:nvPr>
        </p:nvSpPr>
        <p:spPr>
          <a:xfrm>
            <a:off x="1141413" y="371475"/>
            <a:ext cx="9905998" cy="962025"/>
          </a:xfrm>
        </p:spPr>
        <p:txBody>
          <a:bodyPr>
            <a:normAutofit fontScale="90000"/>
          </a:bodyPr>
          <a:lstStyle/>
          <a:p>
            <a:pPr algn="ctr"/>
            <a:r>
              <a:rPr lang="en-GB" b="1" dirty="0"/>
              <a:t>Research Question</a:t>
            </a:r>
            <a:br>
              <a:rPr lang="en-GB" dirty="0"/>
            </a:br>
            <a:endParaRPr lang="en-US" dirty="0"/>
          </a:p>
        </p:txBody>
      </p:sp>
      <p:sp>
        <p:nvSpPr>
          <p:cNvPr id="3" name="Content Placeholder 2">
            <a:extLst>
              <a:ext uri="{FF2B5EF4-FFF2-40B4-BE49-F238E27FC236}">
                <a16:creationId xmlns:a16="http://schemas.microsoft.com/office/drawing/2014/main" id="{2DE51A44-8683-47ED-9AB9-6CADA35FD079}"/>
              </a:ext>
            </a:extLst>
          </p:cNvPr>
          <p:cNvSpPr>
            <a:spLocks noGrp="1"/>
          </p:cNvSpPr>
          <p:nvPr>
            <p:ph idx="1"/>
          </p:nvPr>
        </p:nvSpPr>
        <p:spPr>
          <a:xfrm>
            <a:off x="1141412" y="1609725"/>
            <a:ext cx="9905999" cy="3971925"/>
          </a:xfrm>
        </p:spPr>
        <p:txBody>
          <a:bodyPr/>
          <a:lstStyle/>
          <a:p>
            <a:pPr algn="just"/>
            <a:r>
              <a:rPr lang="en-US" dirty="0"/>
              <a:t>Recommending top movies that are similar to movies searched by users (using movie metadata)</a:t>
            </a:r>
          </a:p>
          <a:p>
            <a:pPr algn="just"/>
            <a:r>
              <a:rPr lang="en-US" dirty="0"/>
              <a:t> Recommending similar movies that group of similar users have watched</a:t>
            </a:r>
          </a:p>
          <a:p>
            <a:pPr algn="just"/>
            <a:r>
              <a:rPr lang="en-US" dirty="0"/>
              <a:t> Predicting ratings of unrated movies </a:t>
            </a:r>
          </a:p>
          <a:p>
            <a:pPr algn="just"/>
            <a:r>
              <a:rPr lang="en-US" dirty="0"/>
              <a:t>Evaluating the performance of multiple recommendation techniques and analyze the best recommendation techniques.</a:t>
            </a:r>
          </a:p>
        </p:txBody>
      </p:sp>
    </p:spTree>
    <p:extLst>
      <p:ext uri="{BB962C8B-B14F-4D97-AF65-F5344CB8AC3E}">
        <p14:creationId xmlns:p14="http://schemas.microsoft.com/office/powerpoint/2010/main" val="749903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1B88-8A8A-4EC0-8887-DB0AB954CBE5}"/>
              </a:ext>
            </a:extLst>
          </p:cNvPr>
          <p:cNvSpPr>
            <a:spLocks noGrp="1"/>
          </p:cNvSpPr>
          <p:nvPr>
            <p:ph type="title"/>
          </p:nvPr>
        </p:nvSpPr>
        <p:spPr>
          <a:xfrm>
            <a:off x="1141413" y="381000"/>
            <a:ext cx="9905998" cy="866775"/>
          </a:xfrm>
        </p:spPr>
        <p:txBody>
          <a:bodyPr>
            <a:normAutofit fontScale="90000"/>
          </a:bodyPr>
          <a:lstStyle/>
          <a:p>
            <a:pPr algn="ctr"/>
            <a:r>
              <a:rPr lang="en-GB" b="1" dirty="0"/>
              <a:t>MovieLens Dataset description </a:t>
            </a:r>
            <a:br>
              <a:rPr lang="en-GB" b="1" dirty="0"/>
            </a:br>
            <a:endParaRPr lang="en-US" b="1" dirty="0"/>
          </a:p>
        </p:txBody>
      </p:sp>
      <p:graphicFrame>
        <p:nvGraphicFramePr>
          <p:cNvPr id="13" name="Table 12">
            <a:extLst>
              <a:ext uri="{FF2B5EF4-FFF2-40B4-BE49-F238E27FC236}">
                <a16:creationId xmlns:a16="http://schemas.microsoft.com/office/drawing/2014/main" id="{F2904DAF-1E81-40B8-9967-7F78977F806E}"/>
              </a:ext>
            </a:extLst>
          </p:cNvPr>
          <p:cNvGraphicFramePr>
            <a:graphicFrameLocks noGrp="1"/>
          </p:cNvGraphicFramePr>
          <p:nvPr>
            <p:extLst>
              <p:ext uri="{D42A27DB-BD31-4B8C-83A1-F6EECF244321}">
                <p14:modId xmlns:p14="http://schemas.microsoft.com/office/powerpoint/2010/main" val="3139076248"/>
              </p:ext>
            </p:extLst>
          </p:nvPr>
        </p:nvGraphicFramePr>
        <p:xfrm>
          <a:off x="484188" y="1323975"/>
          <a:ext cx="7886700" cy="4981577"/>
        </p:xfrm>
        <a:graphic>
          <a:graphicData uri="http://schemas.openxmlformats.org/drawingml/2006/table">
            <a:tbl>
              <a:tblPr/>
              <a:tblGrid>
                <a:gridCol w="2087562">
                  <a:extLst>
                    <a:ext uri="{9D8B030D-6E8A-4147-A177-3AD203B41FA5}">
                      <a16:colId xmlns:a16="http://schemas.microsoft.com/office/drawing/2014/main" val="3474520353"/>
                    </a:ext>
                  </a:extLst>
                </a:gridCol>
                <a:gridCol w="1239838">
                  <a:extLst>
                    <a:ext uri="{9D8B030D-6E8A-4147-A177-3AD203B41FA5}">
                      <a16:colId xmlns:a16="http://schemas.microsoft.com/office/drawing/2014/main" val="2676162315"/>
                    </a:ext>
                  </a:extLst>
                </a:gridCol>
                <a:gridCol w="2132012">
                  <a:extLst>
                    <a:ext uri="{9D8B030D-6E8A-4147-A177-3AD203B41FA5}">
                      <a16:colId xmlns:a16="http://schemas.microsoft.com/office/drawing/2014/main" val="2806906151"/>
                    </a:ext>
                  </a:extLst>
                </a:gridCol>
                <a:gridCol w="971550">
                  <a:extLst>
                    <a:ext uri="{9D8B030D-6E8A-4147-A177-3AD203B41FA5}">
                      <a16:colId xmlns:a16="http://schemas.microsoft.com/office/drawing/2014/main" val="3583221452"/>
                    </a:ext>
                  </a:extLst>
                </a:gridCol>
                <a:gridCol w="1455738">
                  <a:extLst>
                    <a:ext uri="{9D8B030D-6E8A-4147-A177-3AD203B41FA5}">
                      <a16:colId xmlns:a16="http://schemas.microsoft.com/office/drawing/2014/main" val="3968948749"/>
                    </a:ext>
                  </a:extLst>
                </a:gridCol>
              </a:tblGrid>
              <a:tr h="742059">
                <a:tc>
                  <a:txBody>
                    <a:bodyPr/>
                    <a:lstStyle/>
                    <a:p>
                      <a:pPr algn="ctr" fontAlgn="b"/>
                      <a:r>
                        <a:rPr lang="en-US" sz="1600" b="1" i="0" u="none" strike="noStrike" dirty="0">
                          <a:solidFill>
                            <a:srgbClr val="FFFFFF"/>
                          </a:solidFill>
                          <a:effectLst/>
                          <a:latin typeface="Calibri" panose="020F0502020204030204" pitchFamily="34" charset="0"/>
                        </a:rPr>
                        <a:t>Files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1600" b="1" i="0" u="none" strike="noStrike" dirty="0">
                          <a:solidFill>
                            <a:srgbClr val="FFFFFF"/>
                          </a:solidFill>
                          <a:effectLst/>
                          <a:latin typeface="Calibri" panose="020F0502020204030204" pitchFamily="34" charset="0"/>
                        </a:rPr>
                        <a:t>Dataset Shape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1600" b="1" i="0" u="none" strike="noStrike" dirty="0">
                          <a:solidFill>
                            <a:srgbClr val="FFFFFF"/>
                          </a:solidFill>
                          <a:effectLst/>
                          <a:latin typeface="Calibri" panose="020F0502020204030204" pitchFamily="34" charset="0"/>
                        </a:rPr>
                        <a:t>Feature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1600" b="1" i="0" u="none" strike="noStrike" dirty="0">
                          <a:solidFill>
                            <a:srgbClr val="FFFFFF"/>
                          </a:solidFill>
                          <a:effectLst/>
                          <a:latin typeface="Calibri" panose="020F0502020204030204" pitchFamily="34" charset="0"/>
                        </a:rPr>
                        <a:t>Unique Feature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1600" b="1" i="0" u="none" strike="noStrike" dirty="0">
                          <a:solidFill>
                            <a:srgbClr val="FFFFFF"/>
                          </a:solidFill>
                          <a:effectLst/>
                          <a:latin typeface="Calibri" panose="020F0502020204030204" pitchFamily="34" charset="0"/>
                        </a:rPr>
                        <a:t>Missing Value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823179075"/>
                  </a:ext>
                </a:extLst>
              </a:tr>
              <a:tr h="635641">
                <a:tc>
                  <a:txBody>
                    <a:bodyPr/>
                    <a:lstStyle/>
                    <a:p>
                      <a:pPr algn="l" fontAlgn="b"/>
                      <a:r>
                        <a:rPr lang="en-US" sz="1600" b="1" i="0" u="none" strike="noStrike" dirty="0">
                          <a:solidFill>
                            <a:srgbClr val="000000"/>
                          </a:solidFill>
                          <a:effectLst/>
                          <a:latin typeface="Calibri" panose="020F0502020204030204" pitchFamily="34" charset="0"/>
                        </a:rPr>
                        <a:t>movies.csv as movies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a:solidFill>
                            <a:srgbClr val="000000"/>
                          </a:solidFill>
                          <a:effectLst/>
                          <a:latin typeface="Calibri" panose="020F0502020204030204" pitchFamily="34" charset="0"/>
                        </a:rPr>
                        <a:t>(62423,3)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dirty="0">
                          <a:solidFill>
                            <a:srgbClr val="000000"/>
                          </a:solidFill>
                          <a:effectLst/>
                          <a:latin typeface="Calibri" panose="020F0502020204030204" pitchFamily="34" charset="0"/>
                        </a:rPr>
                        <a:t>movieId, title, genres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a:solidFill>
                            <a:srgbClr val="000000"/>
                          </a:solidFill>
                          <a:effectLst/>
                          <a:latin typeface="Calibri" panose="020F0502020204030204" pitchFamily="34" charset="0"/>
                        </a:rPr>
                        <a:t>movieId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dirty="0">
                          <a:solidFill>
                            <a:srgbClr val="000000"/>
                          </a:solidFill>
                          <a:effectLst/>
                          <a:latin typeface="Calibri" panose="020F0502020204030204" pitchFamily="34" charset="0"/>
                        </a:rPr>
                        <a:t>No</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803569931"/>
                  </a:ext>
                </a:extLst>
              </a:tr>
              <a:tr h="742059">
                <a:tc>
                  <a:txBody>
                    <a:bodyPr/>
                    <a:lstStyle/>
                    <a:p>
                      <a:pPr algn="l" fontAlgn="b"/>
                      <a:r>
                        <a:rPr lang="en-US" sz="1600" b="1" i="0" u="none" strike="noStrike" dirty="0">
                          <a:solidFill>
                            <a:srgbClr val="000000"/>
                          </a:solidFill>
                          <a:effectLst/>
                          <a:latin typeface="Calibri" panose="020F0502020204030204" pitchFamily="34" charset="0"/>
                        </a:rPr>
                        <a:t>ratings.csv as ratings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a:solidFill>
                            <a:srgbClr val="000000"/>
                          </a:solidFill>
                          <a:effectLst/>
                          <a:latin typeface="Calibri" panose="020F0502020204030204" pitchFamily="34" charset="0"/>
                        </a:rPr>
                        <a:t>(25000095,4)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Calibri" panose="020F0502020204030204" pitchFamily="34" charset="0"/>
                        </a:rPr>
                        <a:t>userId, movieId, rating, timestamp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a:solidFill>
                            <a:srgbClr val="000000"/>
                          </a:solidFill>
                          <a:effectLst/>
                          <a:latin typeface="Calibri" panose="020F0502020204030204" pitchFamily="34" charset="0"/>
                        </a:rPr>
                        <a:t>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Calibri" panose="020F0502020204030204" pitchFamily="34" charset="0"/>
                        </a:rPr>
                        <a:t>No</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8970224"/>
                  </a:ext>
                </a:extLst>
              </a:tr>
              <a:tr h="742059">
                <a:tc>
                  <a:txBody>
                    <a:bodyPr/>
                    <a:lstStyle/>
                    <a:p>
                      <a:pPr algn="l" fontAlgn="b"/>
                      <a:r>
                        <a:rPr lang="en-US" sz="1600" b="1" i="0" u="none" strike="noStrike" dirty="0">
                          <a:solidFill>
                            <a:srgbClr val="000000"/>
                          </a:solidFill>
                          <a:effectLst/>
                          <a:latin typeface="Calibri" panose="020F0502020204030204" pitchFamily="34" charset="0"/>
                        </a:rPr>
                        <a:t>tags.csv as tags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dirty="0">
                          <a:solidFill>
                            <a:srgbClr val="000000"/>
                          </a:solidFill>
                          <a:effectLst/>
                          <a:latin typeface="Calibri" panose="020F0502020204030204" pitchFamily="34" charset="0"/>
                        </a:rPr>
                        <a:t>(1093360,4)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a:solidFill>
                            <a:srgbClr val="000000"/>
                          </a:solidFill>
                          <a:effectLst/>
                          <a:latin typeface="Calibri" panose="020F0502020204030204" pitchFamily="34" charset="0"/>
                        </a:rPr>
                        <a:t>userId, movieId, tag, timestamp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a:solidFill>
                            <a:srgbClr val="000000"/>
                          </a:solidFill>
                          <a:effectLst/>
                          <a:latin typeface="Calibri" panose="020F0502020204030204" pitchFamily="34" charset="0"/>
                        </a:rPr>
                        <a:t>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dirty="0">
                          <a:solidFill>
                            <a:srgbClr val="000000"/>
                          </a:solidFill>
                          <a:effectLst/>
                          <a:latin typeface="Calibri" panose="020F0502020204030204" pitchFamily="34" charset="0"/>
                        </a:rPr>
                        <a:t>0.0014% in tag feature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977552289"/>
                  </a:ext>
                </a:extLst>
              </a:tr>
              <a:tr h="635641">
                <a:tc>
                  <a:txBody>
                    <a:bodyPr/>
                    <a:lstStyle/>
                    <a:p>
                      <a:pPr algn="l" fontAlgn="b"/>
                      <a:r>
                        <a:rPr lang="en-US" sz="1600" b="1" i="0" u="none" strike="noStrike" dirty="0">
                          <a:solidFill>
                            <a:srgbClr val="000000"/>
                          </a:solidFill>
                          <a:effectLst/>
                          <a:latin typeface="Calibri" panose="020F0502020204030204" pitchFamily="34" charset="0"/>
                        </a:rPr>
                        <a:t>links.csv as links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a:solidFill>
                            <a:srgbClr val="000000"/>
                          </a:solidFill>
                          <a:effectLst/>
                          <a:latin typeface="Calibri" panose="020F0502020204030204" pitchFamily="34" charset="0"/>
                        </a:rPr>
                        <a:t>(62423,3)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a:solidFill>
                            <a:srgbClr val="000000"/>
                          </a:solidFill>
                          <a:effectLst/>
                          <a:latin typeface="Calibri" panose="020F0502020204030204" pitchFamily="34" charset="0"/>
                        </a:rPr>
                        <a:t>movieId,imdbId, tmdbId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a:solidFill>
                            <a:srgbClr val="000000"/>
                          </a:solidFill>
                          <a:effectLst/>
                          <a:latin typeface="Calibri" panose="020F0502020204030204" pitchFamily="34" charset="0"/>
                        </a:rPr>
                        <a:t>movieId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Calibri" panose="020F0502020204030204" pitchFamily="34" charset="0"/>
                        </a:rPr>
                        <a:t>0.17% (tmdbId)</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33930707"/>
                  </a:ext>
                </a:extLst>
              </a:tr>
              <a:tr h="742059">
                <a:tc>
                  <a:txBody>
                    <a:bodyPr/>
                    <a:lstStyle/>
                    <a:p>
                      <a:pPr algn="l" fontAlgn="b"/>
                      <a:r>
                        <a:rPr lang="en-US" sz="1600" b="1" i="0" u="none" strike="noStrike" dirty="0">
                          <a:solidFill>
                            <a:srgbClr val="000000"/>
                          </a:solidFill>
                          <a:effectLst/>
                          <a:latin typeface="Calibri" panose="020F0502020204030204" pitchFamily="34" charset="0"/>
                        </a:rPr>
                        <a:t>genome-scores.csv as genome_scores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a:solidFill>
                            <a:srgbClr val="000000"/>
                          </a:solidFill>
                          <a:effectLst/>
                          <a:latin typeface="Calibri" panose="020F0502020204030204" pitchFamily="34" charset="0"/>
                        </a:rPr>
                        <a:t>(15584448,3)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a:solidFill>
                            <a:srgbClr val="000000"/>
                          </a:solidFill>
                          <a:effectLst/>
                          <a:latin typeface="Calibri" panose="020F0502020204030204" pitchFamily="34" charset="0"/>
                        </a:rPr>
                        <a:t>movieId, tagId, relevance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a:solidFill>
                            <a:srgbClr val="000000"/>
                          </a:solidFill>
                          <a:effectLst/>
                          <a:latin typeface="Calibri" panose="020F0502020204030204" pitchFamily="34" charset="0"/>
                        </a:rPr>
                        <a:t>tagId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dirty="0">
                          <a:solidFill>
                            <a:srgbClr val="000000"/>
                          </a:solidFill>
                          <a:effectLst/>
                          <a:latin typeface="Calibri" panose="020F0502020204030204" pitchFamily="34" charset="0"/>
                        </a:rPr>
                        <a:t>No</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036580175"/>
                  </a:ext>
                </a:extLst>
              </a:tr>
              <a:tr h="742059">
                <a:tc>
                  <a:txBody>
                    <a:bodyPr/>
                    <a:lstStyle/>
                    <a:p>
                      <a:pPr algn="l" fontAlgn="b"/>
                      <a:r>
                        <a:rPr lang="en-US" sz="1600" b="1" i="0" u="none" strike="noStrike" dirty="0">
                          <a:solidFill>
                            <a:srgbClr val="000000"/>
                          </a:solidFill>
                          <a:effectLst/>
                          <a:latin typeface="Calibri" panose="020F0502020204030204" pitchFamily="34" charset="0"/>
                        </a:rPr>
                        <a:t>genome-tags.csv as genome_tags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Calibri" panose="020F0502020204030204" pitchFamily="34" charset="0"/>
                        </a:rPr>
                        <a:t>(1128,2)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Calibri" panose="020F0502020204030204" pitchFamily="34" charset="0"/>
                        </a:rPr>
                        <a:t>tagId, tag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Calibri" panose="020F0502020204030204" pitchFamily="34" charset="0"/>
                        </a:rPr>
                        <a:t>tagId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Calibri" panose="020F0502020204030204" pitchFamily="34" charset="0"/>
                        </a:rPr>
                        <a:t>No</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25177387"/>
                  </a:ext>
                </a:extLst>
              </a:tr>
            </a:tbl>
          </a:graphicData>
        </a:graphic>
      </p:graphicFrame>
      <p:graphicFrame>
        <p:nvGraphicFramePr>
          <p:cNvPr id="15" name="Table 14">
            <a:extLst>
              <a:ext uri="{FF2B5EF4-FFF2-40B4-BE49-F238E27FC236}">
                <a16:creationId xmlns:a16="http://schemas.microsoft.com/office/drawing/2014/main" id="{9A3A3CE3-E3D2-4E00-A8F4-A55EEEA3513A}"/>
              </a:ext>
            </a:extLst>
          </p:cNvPr>
          <p:cNvGraphicFramePr>
            <a:graphicFrameLocks noGrp="1"/>
          </p:cNvGraphicFramePr>
          <p:nvPr>
            <p:extLst>
              <p:ext uri="{D42A27DB-BD31-4B8C-83A1-F6EECF244321}">
                <p14:modId xmlns:p14="http://schemas.microsoft.com/office/powerpoint/2010/main" val="4125988799"/>
              </p:ext>
            </p:extLst>
          </p:nvPr>
        </p:nvGraphicFramePr>
        <p:xfrm>
          <a:off x="8697913" y="1323975"/>
          <a:ext cx="3327400" cy="3476624"/>
        </p:xfrm>
        <a:graphic>
          <a:graphicData uri="http://schemas.openxmlformats.org/drawingml/2006/table">
            <a:tbl>
              <a:tblPr/>
              <a:tblGrid>
                <a:gridCol w="2286000">
                  <a:extLst>
                    <a:ext uri="{9D8B030D-6E8A-4147-A177-3AD203B41FA5}">
                      <a16:colId xmlns:a16="http://schemas.microsoft.com/office/drawing/2014/main" val="633659797"/>
                    </a:ext>
                  </a:extLst>
                </a:gridCol>
                <a:gridCol w="1041400">
                  <a:extLst>
                    <a:ext uri="{9D8B030D-6E8A-4147-A177-3AD203B41FA5}">
                      <a16:colId xmlns:a16="http://schemas.microsoft.com/office/drawing/2014/main" val="1522827569"/>
                    </a:ext>
                  </a:extLst>
                </a:gridCol>
              </a:tblGrid>
              <a:tr h="869156">
                <a:tc>
                  <a:txBody>
                    <a:bodyPr/>
                    <a:lstStyle/>
                    <a:p>
                      <a:pPr algn="ctr" fontAlgn="b"/>
                      <a:r>
                        <a:rPr lang="en-US" sz="1600" b="1" i="0" u="none" strike="noStrike" dirty="0">
                          <a:solidFill>
                            <a:srgbClr val="FFFFFF"/>
                          </a:solidFill>
                          <a:effectLst/>
                          <a:latin typeface="Calibri" panose="020F0502020204030204" pitchFamily="34" charset="0"/>
                        </a:rPr>
                        <a:t>Dataset Features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1600" b="1" i="0" u="none" strike="noStrike" dirty="0">
                          <a:solidFill>
                            <a:srgbClr val="FFFFFF"/>
                          </a:solidFill>
                          <a:effectLst/>
                          <a:latin typeface="Calibri" panose="020F0502020204030204" pitchFamily="34" charset="0"/>
                        </a:rPr>
                        <a:t>Datatype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015302668"/>
                  </a:ext>
                </a:extLst>
              </a:tr>
              <a:tr h="869156">
                <a:tc>
                  <a:txBody>
                    <a:bodyPr/>
                    <a:lstStyle/>
                    <a:p>
                      <a:pPr algn="l" fontAlgn="b"/>
                      <a:r>
                        <a:rPr lang="en-US" sz="1600" b="1" i="0" u="none" strike="noStrike" dirty="0">
                          <a:solidFill>
                            <a:srgbClr val="000000"/>
                          </a:solidFill>
                          <a:effectLst/>
                          <a:latin typeface="Calibri" panose="020F0502020204030204" pitchFamily="34" charset="0"/>
                        </a:rPr>
                        <a:t>userId, movieId, imdbId, tagId, timestamp</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dirty="0">
                          <a:solidFill>
                            <a:srgbClr val="000000"/>
                          </a:solidFill>
                          <a:effectLst/>
                          <a:latin typeface="Calibri" panose="020F0502020204030204" pitchFamily="34" charset="0"/>
                        </a:rPr>
                        <a:t>Int64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821770146"/>
                  </a:ext>
                </a:extLst>
              </a:tr>
              <a:tr h="869156">
                <a:tc>
                  <a:txBody>
                    <a:bodyPr/>
                    <a:lstStyle/>
                    <a:p>
                      <a:pPr algn="l" fontAlgn="b"/>
                      <a:r>
                        <a:rPr lang="en-US" sz="1600" b="1" i="0" u="none" strike="noStrike" dirty="0">
                          <a:solidFill>
                            <a:srgbClr val="000000"/>
                          </a:solidFill>
                          <a:effectLst/>
                          <a:latin typeface="Calibri" panose="020F0502020204030204" pitchFamily="34" charset="0"/>
                        </a:rPr>
                        <a:t>Title, Genres, Tag</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Calibri" panose="020F0502020204030204" pitchFamily="34" charset="0"/>
                        </a:rPr>
                        <a:t>Object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99757816"/>
                  </a:ext>
                </a:extLst>
              </a:tr>
              <a:tr h="869156">
                <a:tc>
                  <a:txBody>
                    <a:bodyPr/>
                    <a:lstStyle/>
                    <a:p>
                      <a:pPr algn="l" fontAlgn="b"/>
                      <a:r>
                        <a:rPr lang="en-US" sz="1600" b="1" i="0" u="none" strike="noStrike" dirty="0">
                          <a:solidFill>
                            <a:srgbClr val="000000"/>
                          </a:solidFill>
                          <a:effectLst/>
                          <a:latin typeface="Calibri" panose="020F0502020204030204" pitchFamily="34" charset="0"/>
                        </a:rPr>
                        <a:t>Rating, tmdbId, relevance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600" b="0" i="0" u="none" strike="noStrike" dirty="0">
                          <a:solidFill>
                            <a:srgbClr val="000000"/>
                          </a:solidFill>
                          <a:effectLst/>
                          <a:latin typeface="Calibri" panose="020F0502020204030204" pitchFamily="34" charset="0"/>
                        </a:rPr>
                        <a:t>Float64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74978779"/>
                  </a:ext>
                </a:extLst>
              </a:tr>
            </a:tbl>
          </a:graphicData>
        </a:graphic>
      </p:graphicFrame>
    </p:spTree>
    <p:extLst>
      <p:ext uri="{BB962C8B-B14F-4D97-AF65-F5344CB8AC3E}">
        <p14:creationId xmlns:p14="http://schemas.microsoft.com/office/powerpoint/2010/main" val="184387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1292-7FB6-494E-AF45-5F4C2F63AA6A}"/>
              </a:ext>
            </a:extLst>
          </p:cNvPr>
          <p:cNvSpPr>
            <a:spLocks noGrp="1"/>
          </p:cNvSpPr>
          <p:nvPr>
            <p:ph type="title"/>
          </p:nvPr>
        </p:nvSpPr>
        <p:spPr>
          <a:xfrm>
            <a:off x="769273" y="182583"/>
            <a:ext cx="9905998" cy="884216"/>
          </a:xfrm>
        </p:spPr>
        <p:txBody>
          <a:bodyPr/>
          <a:lstStyle/>
          <a:p>
            <a:pPr algn="ctr"/>
            <a:r>
              <a:rPr lang="en-GB" b="1" dirty="0"/>
              <a:t>Exploratory Data Analysis</a:t>
            </a:r>
            <a:endParaRPr lang="en-US" b="1" dirty="0"/>
          </a:p>
        </p:txBody>
      </p:sp>
      <p:sp>
        <p:nvSpPr>
          <p:cNvPr id="3" name="Content Placeholder 2">
            <a:extLst>
              <a:ext uri="{FF2B5EF4-FFF2-40B4-BE49-F238E27FC236}">
                <a16:creationId xmlns:a16="http://schemas.microsoft.com/office/drawing/2014/main" id="{71370E35-8E3B-4F67-9AAD-383F4946EA08}"/>
              </a:ext>
            </a:extLst>
          </p:cNvPr>
          <p:cNvSpPr>
            <a:spLocks noGrp="1"/>
          </p:cNvSpPr>
          <p:nvPr>
            <p:ph idx="1"/>
          </p:nvPr>
        </p:nvSpPr>
        <p:spPr>
          <a:xfrm>
            <a:off x="1141412" y="925033"/>
            <a:ext cx="9905999" cy="4866168"/>
          </a:xfrm>
        </p:spPr>
        <p:txBody>
          <a:bodyPr/>
          <a:lstStyle/>
          <a:p>
            <a:r>
              <a:rPr lang="en-GB" dirty="0"/>
              <a:t>Movies with title other than English</a:t>
            </a:r>
          </a:p>
          <a:p>
            <a:endParaRPr lang="en-US" dirty="0"/>
          </a:p>
        </p:txBody>
      </p:sp>
      <p:pic>
        <p:nvPicPr>
          <p:cNvPr id="4" name="Picture 3">
            <a:extLst>
              <a:ext uri="{FF2B5EF4-FFF2-40B4-BE49-F238E27FC236}">
                <a16:creationId xmlns:a16="http://schemas.microsoft.com/office/drawing/2014/main" id="{C706F6AD-7EBA-4ADA-B203-42B1ED8822B7}"/>
              </a:ext>
            </a:extLst>
          </p:cNvPr>
          <p:cNvPicPr/>
          <p:nvPr/>
        </p:nvPicPr>
        <p:blipFill>
          <a:blip r:embed="rId2"/>
          <a:stretch>
            <a:fillRect/>
          </a:stretch>
        </p:blipFill>
        <p:spPr>
          <a:xfrm>
            <a:off x="2987749" y="1856739"/>
            <a:ext cx="7240772" cy="3934461"/>
          </a:xfrm>
          <a:prstGeom prst="rect">
            <a:avLst/>
          </a:prstGeom>
        </p:spPr>
      </p:pic>
    </p:spTree>
    <p:extLst>
      <p:ext uri="{BB962C8B-B14F-4D97-AF65-F5344CB8AC3E}">
        <p14:creationId xmlns:p14="http://schemas.microsoft.com/office/powerpoint/2010/main" val="77790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E88C-A185-480F-A59D-08007AEDAD92}"/>
              </a:ext>
            </a:extLst>
          </p:cNvPr>
          <p:cNvSpPr>
            <a:spLocks noGrp="1"/>
          </p:cNvSpPr>
          <p:nvPr>
            <p:ph type="title"/>
          </p:nvPr>
        </p:nvSpPr>
        <p:spPr>
          <a:xfrm>
            <a:off x="1343432" y="303084"/>
            <a:ext cx="9905998" cy="763715"/>
          </a:xfrm>
        </p:spPr>
        <p:txBody>
          <a:bodyPr/>
          <a:lstStyle/>
          <a:p>
            <a:pPr algn="ctr"/>
            <a:r>
              <a:rPr lang="en-GB" b="1" dirty="0"/>
              <a:t>Exploratory Data Analysis</a:t>
            </a:r>
            <a:endParaRPr lang="en-US" dirty="0"/>
          </a:p>
        </p:txBody>
      </p:sp>
      <p:pic>
        <p:nvPicPr>
          <p:cNvPr id="4" name="Content Placeholder 3">
            <a:extLst>
              <a:ext uri="{FF2B5EF4-FFF2-40B4-BE49-F238E27FC236}">
                <a16:creationId xmlns:a16="http://schemas.microsoft.com/office/drawing/2014/main" id="{C7F2E908-AA86-4E59-BA96-6EEC155B348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53625" y="2190308"/>
            <a:ext cx="9114629" cy="4451496"/>
          </a:xfrm>
          <a:prstGeom prst="rect">
            <a:avLst/>
          </a:prstGeom>
          <a:noFill/>
          <a:ln>
            <a:noFill/>
          </a:ln>
        </p:spPr>
      </p:pic>
      <p:sp>
        <p:nvSpPr>
          <p:cNvPr id="5" name="TextBox 4">
            <a:extLst>
              <a:ext uri="{FF2B5EF4-FFF2-40B4-BE49-F238E27FC236}">
                <a16:creationId xmlns:a16="http://schemas.microsoft.com/office/drawing/2014/main" id="{0AC6D2EC-7223-4687-B157-D3BD1E586A56}"/>
              </a:ext>
            </a:extLst>
          </p:cNvPr>
          <p:cNvSpPr txBox="1"/>
          <p:nvPr/>
        </p:nvSpPr>
        <p:spPr>
          <a:xfrm>
            <a:off x="1453624" y="1360966"/>
            <a:ext cx="10119251"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solidFill>
                  <a:srgbClr val="000000"/>
                </a:solidFill>
                <a:effectLst/>
                <a:ea typeface="Times New Roman" panose="02020603050405020304" pitchFamily="18" charset="0"/>
              </a:rPr>
              <a:t>Number of movies released and ratings per year [09.jan.1995-21.nov.2019]</a:t>
            </a:r>
            <a:endParaRPr lang="en-US" sz="2400" dirty="0">
              <a:effectLst/>
              <a:ea typeface="Times New Roman" panose="02020603050405020304" pitchFamily="18" charset="0"/>
            </a:endParaRPr>
          </a:p>
          <a:p>
            <a:endParaRPr lang="en-US" sz="2400" dirty="0"/>
          </a:p>
        </p:txBody>
      </p:sp>
    </p:spTree>
    <p:extLst>
      <p:ext uri="{BB962C8B-B14F-4D97-AF65-F5344CB8AC3E}">
        <p14:creationId xmlns:p14="http://schemas.microsoft.com/office/powerpoint/2010/main" val="2842750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2">
      <a:majorFont>
        <a:latin typeface="Calibri Light"/>
        <a:ea typeface=""/>
        <a:cs typeface=""/>
      </a:majorFont>
      <a:minorFont>
        <a:latin typeface="Calibri"/>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TM04033919[[fn=Circuit]]</Template>
  <TotalTime>7167</TotalTime>
  <Words>2461</Words>
  <Application>Microsoft Office PowerPoint</Application>
  <PresentationFormat>Widescreen</PresentationFormat>
  <Paragraphs>289</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Times New Roman</vt:lpstr>
      <vt:lpstr>Circuit</vt:lpstr>
      <vt:lpstr>Building a Recommendation Engine – An empirical case study </vt:lpstr>
      <vt:lpstr>Agenda of Day</vt:lpstr>
      <vt:lpstr>Background of Study</vt:lpstr>
      <vt:lpstr>Problem statement</vt:lpstr>
      <vt:lpstr>Aim and Objective</vt:lpstr>
      <vt:lpstr>Research Question </vt:lpstr>
      <vt:lpstr>MovieLens Dataset description  </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Types of Recommendation System</vt:lpstr>
      <vt:lpstr> Content based Recommendation system</vt:lpstr>
      <vt:lpstr>Content based Recommendation system</vt:lpstr>
      <vt:lpstr>Content based Recommendation system</vt:lpstr>
      <vt:lpstr>Content based Recommendation system</vt:lpstr>
      <vt:lpstr>Content based Recommendation system</vt:lpstr>
      <vt:lpstr>Collaborative filtering (CF)</vt:lpstr>
      <vt:lpstr>Memory based CF</vt:lpstr>
      <vt:lpstr>Memory based CF</vt:lpstr>
      <vt:lpstr>Memory based CF</vt:lpstr>
      <vt:lpstr>Memory based CF</vt:lpstr>
      <vt:lpstr>Collaborative filtering (CF)</vt:lpstr>
      <vt:lpstr>Model based Collaborative filtering</vt:lpstr>
      <vt:lpstr>Model based Collaborative filtering: Matrix Factorization (MF) based algorithm </vt:lpstr>
      <vt:lpstr>PowerPoint Presentation</vt:lpstr>
      <vt:lpstr>PowerPoint Presentation</vt:lpstr>
      <vt:lpstr>PowerPoint Presentation</vt:lpstr>
      <vt:lpstr>PowerPoint Presentation</vt:lpstr>
      <vt:lpstr>PowerPoint Presentation</vt:lpstr>
      <vt:lpstr>Model based CF using  surprise library</vt:lpstr>
      <vt:lpstr>Model based CF using  scikit learn library</vt:lpstr>
      <vt:lpstr>Model based CF: comparing performance</vt:lpstr>
      <vt:lpstr>DEEP Learning Model</vt:lpstr>
      <vt:lpstr>DEEP Learning Model</vt:lpstr>
      <vt:lpstr>DEEP Learning Model</vt:lpstr>
      <vt:lpstr>Summary</vt:lpstr>
      <vt:lpstr>Conclusion and recommendation</vt:lpstr>
      <vt:lpstr>Conclusion and recommendation</vt:lpstr>
      <vt:lpstr>Thank you</vt:lpstr>
    </vt:vector>
  </TitlesOfParts>
  <Company>Liverpool John Moores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understanding of the death in children with in malaria</dc:title>
  <dc:creator>Czanner, Gabriela</dc:creator>
  <cp:lastModifiedBy>Neetu Pundir</cp:lastModifiedBy>
  <cp:revision>132</cp:revision>
  <dcterms:created xsi:type="dcterms:W3CDTF">2019-03-28T12:42:47Z</dcterms:created>
  <dcterms:modified xsi:type="dcterms:W3CDTF">2021-03-23T10:17:45Z</dcterms:modified>
</cp:coreProperties>
</file>