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4"/>
  </p:notesMasterIdLst>
  <p:handoutMasterIdLst>
    <p:handoutMasterId r:id="rId35"/>
  </p:handoutMasterIdLst>
  <p:sldIdLst>
    <p:sldId id="256" r:id="rId5"/>
    <p:sldId id="277" r:id="rId6"/>
    <p:sldId id="261" r:id="rId7"/>
    <p:sldId id="262" r:id="rId8"/>
    <p:sldId id="289" r:id="rId9"/>
    <p:sldId id="264" r:id="rId10"/>
    <p:sldId id="258" r:id="rId11"/>
    <p:sldId id="302" r:id="rId12"/>
    <p:sldId id="278" r:id="rId13"/>
    <p:sldId id="303" r:id="rId14"/>
    <p:sldId id="304" r:id="rId15"/>
    <p:sldId id="306" r:id="rId16"/>
    <p:sldId id="305" r:id="rId17"/>
    <p:sldId id="307" r:id="rId18"/>
    <p:sldId id="309" r:id="rId19"/>
    <p:sldId id="308" r:id="rId20"/>
    <p:sldId id="280" r:id="rId21"/>
    <p:sldId id="268" r:id="rId22"/>
    <p:sldId id="270" r:id="rId23"/>
    <p:sldId id="293" r:id="rId24"/>
    <p:sldId id="299" r:id="rId25"/>
    <p:sldId id="300" r:id="rId26"/>
    <p:sldId id="296" r:id="rId27"/>
    <p:sldId id="282" r:id="rId28"/>
    <p:sldId id="298" r:id="rId29"/>
    <p:sldId id="297" r:id="rId30"/>
    <p:sldId id="260" r:id="rId31"/>
    <p:sldId id="301" r:id="rId32"/>
    <p:sldId id="29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09" autoAdjust="0"/>
  </p:normalViewPr>
  <p:slideViewPr>
    <p:cSldViewPr snapToGrid="0">
      <p:cViewPr varScale="1">
        <p:scale>
          <a:sx n="92" d="100"/>
          <a:sy n="92" d="100"/>
        </p:scale>
        <p:origin x="245" y="7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7/19/2024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7.jpg"/><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44.webp"/><Relationship Id="rId1" Type="http://schemas.openxmlformats.org/officeDocument/2006/relationships/slideLayout" Target="../slideLayouts/slideLayout13.xml"/><Relationship Id="rId5" Type="http://schemas.openxmlformats.org/officeDocument/2006/relationships/image" Target="../media/image46.sv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7.jpg"/><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49.png"/><Relationship Id="rId1" Type="http://schemas.openxmlformats.org/officeDocument/2006/relationships/slideLayout" Target="../slideLayouts/slideLayout16.x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51.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7.jp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4.xml"/><Relationship Id="rId4" Type="http://schemas.openxmlformats.org/officeDocument/2006/relationships/image" Target="../media/image27.jp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7.jpg"/><Relationship Id="rId1" Type="http://schemas.openxmlformats.org/officeDocument/2006/relationships/slideLayout" Target="../slideLayouts/slideLayout11.xml"/><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7.jp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1.webp"/><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jpg"/><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9832572" y="5805777"/>
            <a:ext cx="2220884" cy="396660"/>
          </a:xfrm>
        </p:spPr>
        <p:txBody>
          <a:bodyPr/>
          <a:lstStyle/>
          <a:p>
            <a:r>
              <a:rPr lang="en-US" sz="2000" dirty="0">
                <a:latin typeface="Algerian" panose="04020705040A02060702" pitchFamily="82" charset="0"/>
              </a:rPr>
              <a:t>Vishal kumar</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10410307" y="6202437"/>
            <a:ext cx="1065414" cy="396660"/>
          </a:xfrm>
        </p:spPr>
        <p:txBody>
          <a:bodyPr>
            <a:normAutofit/>
          </a:bodyPr>
          <a:lstStyle/>
          <a:p>
            <a:r>
              <a:rPr lang="en-US" sz="1400" dirty="0"/>
              <a:t>Batch-02</a:t>
            </a:r>
          </a:p>
        </p:txBody>
      </p:sp>
      <p:pic>
        <p:nvPicPr>
          <p:cNvPr id="5" name="Picture 4">
            <a:extLst>
              <a:ext uri="{FF2B5EF4-FFF2-40B4-BE49-F238E27FC236}">
                <a16:creationId xmlns:a16="http://schemas.microsoft.com/office/drawing/2014/main" id="{F531CF15-676C-C006-0C24-8402FA3B7ECB}"/>
              </a:ext>
            </a:extLst>
          </p:cNvPr>
          <p:cNvPicPr>
            <a:picLocks noChangeAspect="1"/>
          </p:cNvPicPr>
          <p:nvPr/>
        </p:nvPicPr>
        <p:blipFill rotWithShape="1">
          <a:blip r:embed="rId2"/>
          <a:srcRect t="4626" r="-752" b="6358"/>
          <a:stretch/>
        </p:blipFill>
        <p:spPr>
          <a:xfrm>
            <a:off x="332941" y="224446"/>
            <a:ext cx="1582613" cy="1330034"/>
          </a:xfrm>
          <a:prstGeom prst="rect">
            <a:avLst/>
          </a:prstGeom>
        </p:spPr>
      </p:pic>
      <p:sp>
        <p:nvSpPr>
          <p:cNvPr id="7" name="TextBox 6">
            <a:extLst>
              <a:ext uri="{FF2B5EF4-FFF2-40B4-BE49-F238E27FC236}">
                <a16:creationId xmlns:a16="http://schemas.microsoft.com/office/drawing/2014/main" id="{1C396AF7-DD9F-4F55-9848-A11B30B4BF7E}"/>
              </a:ext>
            </a:extLst>
          </p:cNvPr>
          <p:cNvSpPr txBox="1"/>
          <p:nvPr/>
        </p:nvSpPr>
        <p:spPr>
          <a:xfrm>
            <a:off x="2302625" y="1778924"/>
            <a:ext cx="6907877" cy="2123658"/>
          </a:xfrm>
          <a:prstGeom prst="rect">
            <a:avLst/>
          </a:prstGeom>
          <a:noFill/>
        </p:spPr>
        <p:txBody>
          <a:bodyPr wrap="square" rtlCol="0">
            <a:spAutoFit/>
          </a:bodyPr>
          <a:lstStyle/>
          <a:p>
            <a:pPr algn="ctr"/>
            <a:r>
              <a:rPr lang="en-US" sz="6600" dirty="0">
                <a:latin typeface="Algerian" panose="04020705040A02060702" pitchFamily="82" charset="0"/>
              </a:rPr>
              <a:t>Telecom Churn Prediction</a:t>
            </a:r>
            <a:endParaRPr lang="en-IN" sz="6600" dirty="0">
              <a:latin typeface="Algerian" panose="04020705040A02060702" pitchFamily="82" charset="0"/>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E612F86-66F5-8095-4926-A7FE16E3E379}"/>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Data cleaning &amp; pre-processing</a:t>
            </a:r>
            <a:endParaRPr lang="en-IN" sz="2800" dirty="0">
              <a:solidFill>
                <a:schemeClr val="tx1"/>
              </a:solidFill>
              <a:latin typeface="Algerian" panose="04020705040A02060702" pitchFamily="82" charset="0"/>
            </a:endParaRPr>
          </a:p>
        </p:txBody>
      </p:sp>
      <p:pic>
        <p:nvPicPr>
          <p:cNvPr id="26" name="Picture 25">
            <a:extLst>
              <a:ext uri="{FF2B5EF4-FFF2-40B4-BE49-F238E27FC236}">
                <a16:creationId xmlns:a16="http://schemas.microsoft.com/office/drawing/2014/main" id="{B3EAFDB8-5870-257F-C5E0-097AE0F78FB9}"/>
              </a:ext>
            </a:extLst>
          </p:cNvPr>
          <p:cNvPicPr>
            <a:picLocks noChangeAspect="1"/>
          </p:cNvPicPr>
          <p:nvPr/>
        </p:nvPicPr>
        <p:blipFill rotWithShape="1">
          <a:blip r:embed="rId2"/>
          <a:srcRect t="4391" b="4885"/>
          <a:stretch/>
        </p:blipFill>
        <p:spPr>
          <a:xfrm>
            <a:off x="10682194" y="5511338"/>
            <a:ext cx="1209422" cy="1027573"/>
          </a:xfrm>
          <a:prstGeom prst="rect">
            <a:avLst/>
          </a:prstGeom>
        </p:spPr>
      </p:pic>
      <p:sp>
        <p:nvSpPr>
          <p:cNvPr id="27" name="TextBox 26">
            <a:extLst>
              <a:ext uri="{FF2B5EF4-FFF2-40B4-BE49-F238E27FC236}">
                <a16:creationId xmlns:a16="http://schemas.microsoft.com/office/drawing/2014/main" id="{FF8D2BAC-40E2-31B8-4DEC-6295BD6582F8}"/>
              </a:ext>
            </a:extLst>
          </p:cNvPr>
          <p:cNvSpPr txBox="1"/>
          <p:nvPr/>
        </p:nvSpPr>
        <p:spPr>
          <a:xfrm>
            <a:off x="1574048" y="2271824"/>
            <a:ext cx="76309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5">
                    <a:lumMod val="50000"/>
                  </a:schemeClr>
                </a:solidFill>
                <a:latin typeface="Cambria" panose="02040503050406030204" pitchFamily="18" charset="0"/>
                <a:ea typeface="Cambria" panose="02040503050406030204" pitchFamily="18" charset="0"/>
              </a:rPr>
              <a:t>Removing Unique Value Variables :-</a:t>
            </a:r>
          </a:p>
        </p:txBody>
      </p:sp>
      <p:sp>
        <p:nvSpPr>
          <p:cNvPr id="31" name="TextBox 30">
            <a:extLst>
              <a:ext uri="{FF2B5EF4-FFF2-40B4-BE49-F238E27FC236}">
                <a16:creationId xmlns:a16="http://schemas.microsoft.com/office/drawing/2014/main" id="{1E7C245E-1620-1531-03E3-50756571D46A}"/>
              </a:ext>
            </a:extLst>
          </p:cNvPr>
          <p:cNvSpPr txBox="1"/>
          <p:nvPr/>
        </p:nvSpPr>
        <p:spPr>
          <a:xfrm>
            <a:off x="1909186" y="2737150"/>
            <a:ext cx="6511749" cy="584775"/>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chemeClr val="accent5">
                    <a:lumMod val="50000"/>
                  </a:schemeClr>
                </a:solidFill>
                <a:latin typeface="Cambria" panose="02040503050406030204" pitchFamily="18" charset="0"/>
                <a:ea typeface="Cambria" panose="02040503050406030204" pitchFamily="18" charset="0"/>
              </a:rPr>
              <a:t>Necessary to </a:t>
            </a:r>
            <a:r>
              <a:rPr lang="en-IN" sz="1600" dirty="0">
                <a:solidFill>
                  <a:srgbClr val="C00000"/>
                </a:solidFill>
                <a:latin typeface="Cambria" panose="02040503050406030204" pitchFamily="18" charset="0"/>
                <a:ea typeface="Cambria" panose="02040503050406030204" pitchFamily="18" charset="0"/>
              </a:rPr>
              <a:t>avoid redundancy, improve efficiency </a:t>
            </a:r>
            <a:r>
              <a:rPr lang="en-IN" sz="1600" dirty="0">
                <a:solidFill>
                  <a:schemeClr val="accent5">
                    <a:lumMod val="50000"/>
                  </a:schemeClr>
                </a:solidFill>
                <a:latin typeface="Cambria" panose="02040503050406030204" pitchFamily="18" charset="0"/>
                <a:ea typeface="Cambria" panose="02040503050406030204" pitchFamily="18" charset="0"/>
              </a:rPr>
              <a:t>and </a:t>
            </a:r>
            <a:r>
              <a:rPr lang="en-IN" sz="1600" dirty="0">
                <a:solidFill>
                  <a:srgbClr val="C00000"/>
                </a:solidFill>
                <a:latin typeface="Cambria" panose="02040503050406030204" pitchFamily="18" charset="0"/>
                <a:ea typeface="Cambria" panose="02040503050406030204" pitchFamily="18" charset="0"/>
              </a:rPr>
              <a:t>ensures meaningful analysis</a:t>
            </a:r>
            <a:r>
              <a:rPr lang="en-IN" sz="1600" dirty="0">
                <a:solidFill>
                  <a:schemeClr val="accent5">
                    <a:lumMod val="50000"/>
                  </a:schemeClr>
                </a:solidFill>
                <a:latin typeface="Cambria" panose="02040503050406030204" pitchFamily="18" charset="0"/>
                <a:ea typeface="Cambria" panose="02040503050406030204" pitchFamily="18" charset="0"/>
              </a:rPr>
              <a:t>.</a:t>
            </a:r>
            <a:r>
              <a:rPr lang="en-IN" sz="1600" dirty="0">
                <a:solidFill>
                  <a:srgbClr val="C00000"/>
                </a:solidFill>
                <a:latin typeface="Cambria" panose="02040503050406030204" pitchFamily="18" charset="0"/>
                <a:ea typeface="Cambria" panose="02040503050406030204" pitchFamily="18" charset="0"/>
              </a:rPr>
              <a:t> </a:t>
            </a:r>
          </a:p>
        </p:txBody>
      </p:sp>
      <p:sp>
        <p:nvSpPr>
          <p:cNvPr id="39" name="TextBox 38">
            <a:extLst>
              <a:ext uri="{FF2B5EF4-FFF2-40B4-BE49-F238E27FC236}">
                <a16:creationId xmlns:a16="http://schemas.microsoft.com/office/drawing/2014/main" id="{216E7F0D-3F4A-F6DF-DF67-D82E33CB55C0}"/>
              </a:ext>
            </a:extLst>
          </p:cNvPr>
          <p:cNvSpPr txBox="1"/>
          <p:nvPr/>
        </p:nvSpPr>
        <p:spPr>
          <a:xfrm>
            <a:off x="3497857" y="5380000"/>
            <a:ext cx="3783289" cy="369332"/>
          </a:xfrm>
          <a:prstGeom prst="rect">
            <a:avLst/>
          </a:prstGeom>
          <a:noFill/>
        </p:spPr>
        <p:txBody>
          <a:bodyPr wrap="square" rtlCol="0">
            <a:spAutoFit/>
          </a:bodyPr>
          <a:lstStyle/>
          <a:p>
            <a:pPr algn="ctr"/>
            <a:r>
              <a:rPr lang="en-IN" dirty="0">
                <a:latin typeface="Arial Black" panose="020B0A04020102020204" pitchFamily="34" charset="0"/>
              </a:rPr>
              <a:t>Code Snippet</a:t>
            </a:r>
          </a:p>
        </p:txBody>
      </p:sp>
      <p:pic>
        <p:nvPicPr>
          <p:cNvPr id="3" name="Picture 2">
            <a:extLst>
              <a:ext uri="{FF2B5EF4-FFF2-40B4-BE49-F238E27FC236}">
                <a16:creationId xmlns:a16="http://schemas.microsoft.com/office/drawing/2014/main" id="{AF5F1B8C-45B3-D270-04D8-6E2599700608}"/>
              </a:ext>
            </a:extLst>
          </p:cNvPr>
          <p:cNvPicPr>
            <a:picLocks noChangeAspect="1"/>
          </p:cNvPicPr>
          <p:nvPr/>
        </p:nvPicPr>
        <p:blipFill>
          <a:blip r:embed="rId3"/>
          <a:stretch>
            <a:fillRect/>
          </a:stretch>
        </p:blipFill>
        <p:spPr>
          <a:xfrm>
            <a:off x="1909186" y="3536076"/>
            <a:ext cx="7419348" cy="1629773"/>
          </a:xfrm>
          <a:prstGeom prst="rect">
            <a:avLst/>
          </a:prstGeom>
        </p:spPr>
      </p:pic>
    </p:spTree>
    <p:extLst>
      <p:ext uri="{BB962C8B-B14F-4D97-AF65-F5344CB8AC3E}">
        <p14:creationId xmlns:p14="http://schemas.microsoft.com/office/powerpoint/2010/main" val="3324420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E612F86-66F5-8095-4926-A7FE16E3E379}"/>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Data cleaning &amp; pre-processing</a:t>
            </a:r>
            <a:endParaRPr lang="en-IN" sz="2800" dirty="0">
              <a:solidFill>
                <a:schemeClr val="tx1"/>
              </a:solidFill>
              <a:latin typeface="Algerian" panose="04020705040A02060702" pitchFamily="82" charset="0"/>
            </a:endParaRPr>
          </a:p>
        </p:txBody>
      </p:sp>
      <p:pic>
        <p:nvPicPr>
          <p:cNvPr id="26" name="Picture 25">
            <a:extLst>
              <a:ext uri="{FF2B5EF4-FFF2-40B4-BE49-F238E27FC236}">
                <a16:creationId xmlns:a16="http://schemas.microsoft.com/office/drawing/2014/main" id="{B3EAFDB8-5870-257F-C5E0-097AE0F78FB9}"/>
              </a:ext>
            </a:extLst>
          </p:cNvPr>
          <p:cNvPicPr>
            <a:picLocks noChangeAspect="1"/>
          </p:cNvPicPr>
          <p:nvPr/>
        </p:nvPicPr>
        <p:blipFill rotWithShape="1">
          <a:blip r:embed="rId2"/>
          <a:srcRect t="4391" b="4885"/>
          <a:stretch/>
        </p:blipFill>
        <p:spPr>
          <a:xfrm>
            <a:off x="10682194" y="5511338"/>
            <a:ext cx="1209422" cy="1027573"/>
          </a:xfrm>
          <a:prstGeom prst="rect">
            <a:avLst/>
          </a:prstGeom>
        </p:spPr>
      </p:pic>
      <p:sp>
        <p:nvSpPr>
          <p:cNvPr id="27" name="TextBox 26">
            <a:extLst>
              <a:ext uri="{FF2B5EF4-FFF2-40B4-BE49-F238E27FC236}">
                <a16:creationId xmlns:a16="http://schemas.microsoft.com/office/drawing/2014/main" id="{FF8D2BAC-40E2-31B8-4DEC-6295BD6582F8}"/>
              </a:ext>
            </a:extLst>
          </p:cNvPr>
          <p:cNvSpPr txBox="1"/>
          <p:nvPr/>
        </p:nvSpPr>
        <p:spPr>
          <a:xfrm>
            <a:off x="1574048" y="2271824"/>
            <a:ext cx="76309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5">
                    <a:lumMod val="50000"/>
                  </a:schemeClr>
                </a:solidFill>
                <a:latin typeface="Cambria" panose="02040503050406030204" pitchFamily="18" charset="0"/>
                <a:ea typeface="Cambria" panose="02040503050406030204" pitchFamily="18" charset="0"/>
              </a:rPr>
              <a:t>Removing Zero Variance Variables :-</a:t>
            </a:r>
          </a:p>
        </p:txBody>
      </p:sp>
      <p:sp>
        <p:nvSpPr>
          <p:cNvPr id="31" name="TextBox 30">
            <a:extLst>
              <a:ext uri="{FF2B5EF4-FFF2-40B4-BE49-F238E27FC236}">
                <a16:creationId xmlns:a16="http://schemas.microsoft.com/office/drawing/2014/main" id="{1E7C245E-1620-1531-03E3-50756571D46A}"/>
              </a:ext>
            </a:extLst>
          </p:cNvPr>
          <p:cNvSpPr txBox="1"/>
          <p:nvPr/>
        </p:nvSpPr>
        <p:spPr>
          <a:xfrm>
            <a:off x="1909186" y="2737150"/>
            <a:ext cx="6511749" cy="584775"/>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chemeClr val="accent5">
                    <a:lumMod val="50000"/>
                  </a:schemeClr>
                </a:solidFill>
                <a:latin typeface="Cambria" panose="02040503050406030204" pitchFamily="18" charset="0"/>
                <a:ea typeface="Cambria" panose="02040503050406030204" pitchFamily="18" charset="0"/>
              </a:rPr>
              <a:t>Necessary to </a:t>
            </a:r>
            <a:r>
              <a:rPr lang="en-IN" sz="1600" dirty="0">
                <a:solidFill>
                  <a:srgbClr val="C00000"/>
                </a:solidFill>
                <a:latin typeface="Cambria" panose="02040503050406030204" pitchFamily="18" charset="0"/>
                <a:ea typeface="Cambria" panose="02040503050406030204" pitchFamily="18" charset="0"/>
              </a:rPr>
              <a:t>eliminate redundant information, improve model stability </a:t>
            </a:r>
            <a:r>
              <a:rPr lang="en-IN" sz="1600" dirty="0">
                <a:solidFill>
                  <a:schemeClr val="accent5">
                    <a:lumMod val="50000"/>
                  </a:schemeClr>
                </a:solidFill>
                <a:latin typeface="Cambria" panose="02040503050406030204" pitchFamily="18" charset="0"/>
                <a:ea typeface="Cambria" panose="02040503050406030204" pitchFamily="18" charset="0"/>
              </a:rPr>
              <a:t>and </a:t>
            </a:r>
            <a:r>
              <a:rPr lang="en-IN" sz="1600" dirty="0">
                <a:solidFill>
                  <a:srgbClr val="C00000"/>
                </a:solidFill>
                <a:latin typeface="Cambria" panose="02040503050406030204" pitchFamily="18" charset="0"/>
                <a:ea typeface="Cambria" panose="02040503050406030204" pitchFamily="18" charset="0"/>
              </a:rPr>
              <a:t>simplify interpretation</a:t>
            </a:r>
            <a:r>
              <a:rPr lang="en-IN" sz="1600" dirty="0">
                <a:solidFill>
                  <a:schemeClr val="accent5">
                    <a:lumMod val="50000"/>
                  </a:schemeClr>
                </a:solidFill>
                <a:latin typeface="Cambria" panose="02040503050406030204" pitchFamily="18" charset="0"/>
                <a:ea typeface="Cambria" panose="02040503050406030204" pitchFamily="18" charset="0"/>
              </a:rPr>
              <a:t>.</a:t>
            </a:r>
            <a:r>
              <a:rPr lang="en-IN" sz="1600" dirty="0">
                <a:solidFill>
                  <a:srgbClr val="C00000"/>
                </a:solidFill>
                <a:latin typeface="Cambria" panose="02040503050406030204" pitchFamily="18" charset="0"/>
                <a:ea typeface="Cambria" panose="02040503050406030204" pitchFamily="18" charset="0"/>
              </a:rPr>
              <a:t> </a:t>
            </a:r>
          </a:p>
        </p:txBody>
      </p:sp>
      <p:sp>
        <p:nvSpPr>
          <p:cNvPr id="39" name="TextBox 38">
            <a:extLst>
              <a:ext uri="{FF2B5EF4-FFF2-40B4-BE49-F238E27FC236}">
                <a16:creationId xmlns:a16="http://schemas.microsoft.com/office/drawing/2014/main" id="{216E7F0D-3F4A-F6DF-DF67-D82E33CB55C0}"/>
              </a:ext>
            </a:extLst>
          </p:cNvPr>
          <p:cNvSpPr txBox="1"/>
          <p:nvPr/>
        </p:nvSpPr>
        <p:spPr>
          <a:xfrm>
            <a:off x="3497857" y="5380000"/>
            <a:ext cx="3783289" cy="369332"/>
          </a:xfrm>
          <a:prstGeom prst="rect">
            <a:avLst/>
          </a:prstGeom>
          <a:noFill/>
        </p:spPr>
        <p:txBody>
          <a:bodyPr wrap="square" rtlCol="0">
            <a:spAutoFit/>
          </a:bodyPr>
          <a:lstStyle/>
          <a:p>
            <a:pPr algn="ctr"/>
            <a:r>
              <a:rPr lang="en-IN" dirty="0">
                <a:latin typeface="Arial Black" panose="020B0A04020102020204" pitchFamily="34" charset="0"/>
              </a:rPr>
              <a:t>Code Snippet</a:t>
            </a:r>
          </a:p>
        </p:txBody>
      </p:sp>
      <p:pic>
        <p:nvPicPr>
          <p:cNvPr id="6" name="Picture 5">
            <a:extLst>
              <a:ext uri="{FF2B5EF4-FFF2-40B4-BE49-F238E27FC236}">
                <a16:creationId xmlns:a16="http://schemas.microsoft.com/office/drawing/2014/main" id="{CE8F6F4B-86FC-6405-7F09-96A38CB57D7F}"/>
              </a:ext>
            </a:extLst>
          </p:cNvPr>
          <p:cNvPicPr>
            <a:picLocks noChangeAspect="1"/>
          </p:cNvPicPr>
          <p:nvPr/>
        </p:nvPicPr>
        <p:blipFill>
          <a:blip r:embed="rId3"/>
          <a:stretch>
            <a:fillRect/>
          </a:stretch>
        </p:blipFill>
        <p:spPr>
          <a:xfrm>
            <a:off x="1909186" y="3553707"/>
            <a:ext cx="7411216" cy="1594510"/>
          </a:xfrm>
          <a:prstGeom prst="rect">
            <a:avLst/>
          </a:prstGeom>
        </p:spPr>
      </p:pic>
    </p:spTree>
    <p:extLst>
      <p:ext uri="{BB962C8B-B14F-4D97-AF65-F5344CB8AC3E}">
        <p14:creationId xmlns:p14="http://schemas.microsoft.com/office/powerpoint/2010/main" val="341919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E612F86-66F5-8095-4926-A7FE16E3E379}"/>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Data cleaning &amp; pre-processing</a:t>
            </a:r>
            <a:endParaRPr lang="en-IN" sz="2800" dirty="0">
              <a:solidFill>
                <a:schemeClr val="tx1"/>
              </a:solidFill>
              <a:latin typeface="Algerian" panose="04020705040A02060702" pitchFamily="82" charset="0"/>
            </a:endParaRPr>
          </a:p>
        </p:txBody>
      </p:sp>
      <p:pic>
        <p:nvPicPr>
          <p:cNvPr id="26" name="Picture 25">
            <a:extLst>
              <a:ext uri="{FF2B5EF4-FFF2-40B4-BE49-F238E27FC236}">
                <a16:creationId xmlns:a16="http://schemas.microsoft.com/office/drawing/2014/main" id="{B3EAFDB8-5870-257F-C5E0-097AE0F78FB9}"/>
              </a:ext>
            </a:extLst>
          </p:cNvPr>
          <p:cNvPicPr>
            <a:picLocks noChangeAspect="1"/>
          </p:cNvPicPr>
          <p:nvPr/>
        </p:nvPicPr>
        <p:blipFill rotWithShape="1">
          <a:blip r:embed="rId2"/>
          <a:srcRect t="4391" b="4885"/>
          <a:stretch/>
        </p:blipFill>
        <p:spPr>
          <a:xfrm>
            <a:off x="10682194" y="5511338"/>
            <a:ext cx="1209422" cy="1027573"/>
          </a:xfrm>
          <a:prstGeom prst="rect">
            <a:avLst/>
          </a:prstGeom>
        </p:spPr>
      </p:pic>
      <p:sp>
        <p:nvSpPr>
          <p:cNvPr id="29" name="TextBox 28">
            <a:extLst>
              <a:ext uri="{FF2B5EF4-FFF2-40B4-BE49-F238E27FC236}">
                <a16:creationId xmlns:a16="http://schemas.microsoft.com/office/drawing/2014/main" id="{6A08AC92-8360-48C0-9587-A566121F0657}"/>
              </a:ext>
            </a:extLst>
          </p:cNvPr>
          <p:cNvSpPr txBox="1"/>
          <p:nvPr/>
        </p:nvSpPr>
        <p:spPr>
          <a:xfrm>
            <a:off x="2017252" y="2494917"/>
            <a:ext cx="6511749" cy="584775"/>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chemeClr val="accent5">
                    <a:lumMod val="50000"/>
                  </a:schemeClr>
                </a:solidFill>
                <a:latin typeface="Cambria" panose="02040503050406030204" pitchFamily="18" charset="0"/>
                <a:ea typeface="Cambria" panose="02040503050406030204" pitchFamily="18" charset="0"/>
              </a:rPr>
              <a:t>Necessary to maintain </a:t>
            </a:r>
            <a:r>
              <a:rPr lang="en-IN" sz="1600" dirty="0">
                <a:solidFill>
                  <a:srgbClr val="C00000"/>
                </a:solidFill>
                <a:latin typeface="Cambria" panose="02040503050406030204" pitchFamily="18" charset="0"/>
                <a:ea typeface="Cambria" panose="02040503050406030204" pitchFamily="18" charset="0"/>
              </a:rPr>
              <a:t>data integrity, improve model performance </a:t>
            </a:r>
            <a:r>
              <a:rPr lang="en-IN" sz="1600" dirty="0">
                <a:solidFill>
                  <a:schemeClr val="accent5">
                    <a:lumMod val="50000"/>
                  </a:schemeClr>
                </a:solidFill>
                <a:latin typeface="Cambria" panose="02040503050406030204" pitchFamily="18" charset="0"/>
                <a:ea typeface="Cambria" panose="02040503050406030204" pitchFamily="18" charset="0"/>
              </a:rPr>
              <a:t>and </a:t>
            </a:r>
            <a:r>
              <a:rPr lang="en-IN" sz="1600" dirty="0">
                <a:solidFill>
                  <a:srgbClr val="C00000"/>
                </a:solidFill>
                <a:latin typeface="Cambria" panose="02040503050406030204" pitchFamily="18" charset="0"/>
                <a:ea typeface="Cambria" panose="02040503050406030204" pitchFamily="18" charset="0"/>
              </a:rPr>
              <a:t>ensures robust and interpretable analysis.</a:t>
            </a:r>
          </a:p>
        </p:txBody>
      </p:sp>
      <p:sp>
        <p:nvSpPr>
          <p:cNvPr id="30" name="TextBox 29">
            <a:extLst>
              <a:ext uri="{FF2B5EF4-FFF2-40B4-BE49-F238E27FC236}">
                <a16:creationId xmlns:a16="http://schemas.microsoft.com/office/drawing/2014/main" id="{561C3C9D-7558-21D7-63B6-21CB8D0A0F3E}"/>
              </a:ext>
            </a:extLst>
          </p:cNvPr>
          <p:cNvSpPr txBox="1"/>
          <p:nvPr/>
        </p:nvSpPr>
        <p:spPr>
          <a:xfrm>
            <a:off x="1574051" y="2094807"/>
            <a:ext cx="76309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5">
                    <a:lumMod val="50000"/>
                  </a:schemeClr>
                </a:solidFill>
                <a:latin typeface="Cambria" panose="02040503050406030204" pitchFamily="18" charset="0"/>
                <a:ea typeface="Cambria" panose="02040503050406030204" pitchFamily="18" charset="0"/>
              </a:rPr>
              <a:t>Outlier Treatment :-</a:t>
            </a:r>
          </a:p>
        </p:txBody>
      </p:sp>
      <p:pic>
        <p:nvPicPr>
          <p:cNvPr id="5" name="Picture 4">
            <a:extLst>
              <a:ext uri="{FF2B5EF4-FFF2-40B4-BE49-F238E27FC236}">
                <a16:creationId xmlns:a16="http://schemas.microsoft.com/office/drawing/2014/main" id="{214CB7F5-B97A-963F-9473-962D21369F34}"/>
              </a:ext>
            </a:extLst>
          </p:cNvPr>
          <p:cNvPicPr>
            <a:picLocks noChangeAspect="1"/>
          </p:cNvPicPr>
          <p:nvPr/>
        </p:nvPicPr>
        <p:blipFill>
          <a:blip r:embed="rId3"/>
          <a:stretch>
            <a:fillRect/>
          </a:stretch>
        </p:blipFill>
        <p:spPr>
          <a:xfrm>
            <a:off x="2977280" y="3479802"/>
            <a:ext cx="4591691" cy="1857634"/>
          </a:xfrm>
          <a:prstGeom prst="rect">
            <a:avLst/>
          </a:prstGeom>
        </p:spPr>
      </p:pic>
      <p:sp>
        <p:nvSpPr>
          <p:cNvPr id="6" name="TextBox 5">
            <a:extLst>
              <a:ext uri="{FF2B5EF4-FFF2-40B4-BE49-F238E27FC236}">
                <a16:creationId xmlns:a16="http://schemas.microsoft.com/office/drawing/2014/main" id="{F8302C71-B159-2BD9-CA96-54A92EFB79B8}"/>
              </a:ext>
            </a:extLst>
          </p:cNvPr>
          <p:cNvSpPr txBox="1"/>
          <p:nvPr/>
        </p:nvSpPr>
        <p:spPr>
          <a:xfrm>
            <a:off x="3381480" y="5438189"/>
            <a:ext cx="3783289" cy="369332"/>
          </a:xfrm>
          <a:prstGeom prst="rect">
            <a:avLst/>
          </a:prstGeom>
          <a:noFill/>
        </p:spPr>
        <p:txBody>
          <a:bodyPr wrap="square" rtlCol="0">
            <a:spAutoFit/>
          </a:bodyPr>
          <a:lstStyle/>
          <a:p>
            <a:pPr algn="ctr"/>
            <a:r>
              <a:rPr lang="en-IN" dirty="0">
                <a:latin typeface="Arial Black" panose="020B0A04020102020204" pitchFamily="34" charset="0"/>
              </a:rPr>
              <a:t>Code Snippet</a:t>
            </a:r>
          </a:p>
        </p:txBody>
      </p:sp>
    </p:spTree>
    <p:extLst>
      <p:ext uri="{BB962C8B-B14F-4D97-AF65-F5344CB8AC3E}">
        <p14:creationId xmlns:p14="http://schemas.microsoft.com/office/powerpoint/2010/main" val="303394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E612F86-66F5-8095-4926-A7FE16E3E379}"/>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Data cleaning &amp; pre-processing</a:t>
            </a:r>
            <a:endParaRPr lang="en-IN" sz="2800" dirty="0">
              <a:solidFill>
                <a:schemeClr val="tx1"/>
              </a:solidFill>
              <a:latin typeface="Algerian" panose="04020705040A02060702" pitchFamily="82" charset="0"/>
            </a:endParaRPr>
          </a:p>
        </p:txBody>
      </p:sp>
      <p:pic>
        <p:nvPicPr>
          <p:cNvPr id="26" name="Picture 25">
            <a:extLst>
              <a:ext uri="{FF2B5EF4-FFF2-40B4-BE49-F238E27FC236}">
                <a16:creationId xmlns:a16="http://schemas.microsoft.com/office/drawing/2014/main" id="{B3EAFDB8-5870-257F-C5E0-097AE0F78FB9}"/>
              </a:ext>
            </a:extLst>
          </p:cNvPr>
          <p:cNvPicPr>
            <a:picLocks noChangeAspect="1"/>
          </p:cNvPicPr>
          <p:nvPr/>
        </p:nvPicPr>
        <p:blipFill rotWithShape="1">
          <a:blip r:embed="rId2"/>
          <a:srcRect t="4391" b="4885"/>
          <a:stretch/>
        </p:blipFill>
        <p:spPr>
          <a:xfrm>
            <a:off x="10682194" y="5511338"/>
            <a:ext cx="1209422" cy="1027573"/>
          </a:xfrm>
          <a:prstGeom prst="rect">
            <a:avLst/>
          </a:prstGeom>
        </p:spPr>
      </p:pic>
      <p:sp>
        <p:nvSpPr>
          <p:cNvPr id="30" name="TextBox 29">
            <a:extLst>
              <a:ext uri="{FF2B5EF4-FFF2-40B4-BE49-F238E27FC236}">
                <a16:creationId xmlns:a16="http://schemas.microsoft.com/office/drawing/2014/main" id="{561C3C9D-7558-21D7-63B6-21CB8D0A0F3E}"/>
              </a:ext>
            </a:extLst>
          </p:cNvPr>
          <p:cNvSpPr txBox="1"/>
          <p:nvPr/>
        </p:nvSpPr>
        <p:spPr>
          <a:xfrm>
            <a:off x="1421652" y="1554480"/>
            <a:ext cx="76309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5">
                    <a:lumMod val="50000"/>
                  </a:schemeClr>
                </a:solidFill>
                <a:latin typeface="Cambria" panose="02040503050406030204" pitchFamily="18" charset="0"/>
                <a:ea typeface="Cambria" panose="02040503050406030204" pitchFamily="18" charset="0"/>
              </a:rPr>
              <a:t>Outlier Treatment :-</a:t>
            </a:r>
          </a:p>
        </p:txBody>
      </p:sp>
      <p:pic>
        <p:nvPicPr>
          <p:cNvPr id="8" name="Picture 7">
            <a:extLst>
              <a:ext uri="{FF2B5EF4-FFF2-40B4-BE49-F238E27FC236}">
                <a16:creationId xmlns:a16="http://schemas.microsoft.com/office/drawing/2014/main" id="{6AD9215E-569E-DA1C-1FE5-BFBBA6A4F527}"/>
              </a:ext>
            </a:extLst>
          </p:cNvPr>
          <p:cNvPicPr>
            <a:picLocks noChangeAspect="1"/>
          </p:cNvPicPr>
          <p:nvPr/>
        </p:nvPicPr>
        <p:blipFill>
          <a:blip r:embed="rId3"/>
          <a:stretch>
            <a:fillRect/>
          </a:stretch>
        </p:blipFill>
        <p:spPr>
          <a:xfrm>
            <a:off x="6270797" y="2270992"/>
            <a:ext cx="4508209" cy="3718175"/>
          </a:xfrm>
          <a:prstGeom prst="rect">
            <a:avLst/>
          </a:prstGeom>
        </p:spPr>
      </p:pic>
      <p:pic>
        <p:nvPicPr>
          <p:cNvPr id="10" name="Picture 9">
            <a:extLst>
              <a:ext uri="{FF2B5EF4-FFF2-40B4-BE49-F238E27FC236}">
                <a16:creationId xmlns:a16="http://schemas.microsoft.com/office/drawing/2014/main" id="{EAA5BC02-0456-95B9-E994-40B7BE3F6B19}"/>
              </a:ext>
            </a:extLst>
          </p:cNvPr>
          <p:cNvPicPr>
            <a:picLocks noChangeAspect="1"/>
          </p:cNvPicPr>
          <p:nvPr/>
        </p:nvPicPr>
        <p:blipFill>
          <a:blip r:embed="rId4"/>
          <a:stretch>
            <a:fillRect/>
          </a:stretch>
        </p:blipFill>
        <p:spPr>
          <a:xfrm>
            <a:off x="1496350" y="2269743"/>
            <a:ext cx="4508209" cy="3719424"/>
          </a:xfrm>
          <a:prstGeom prst="rect">
            <a:avLst/>
          </a:prstGeom>
        </p:spPr>
      </p:pic>
      <p:sp>
        <p:nvSpPr>
          <p:cNvPr id="11" name="TextBox 10">
            <a:extLst>
              <a:ext uri="{FF2B5EF4-FFF2-40B4-BE49-F238E27FC236}">
                <a16:creationId xmlns:a16="http://schemas.microsoft.com/office/drawing/2014/main" id="{21946A19-CFFF-33D7-22AA-156FD0D04CC2}"/>
              </a:ext>
            </a:extLst>
          </p:cNvPr>
          <p:cNvSpPr txBox="1"/>
          <p:nvPr/>
        </p:nvSpPr>
        <p:spPr>
          <a:xfrm>
            <a:off x="1858809" y="6169579"/>
            <a:ext cx="3783289" cy="369332"/>
          </a:xfrm>
          <a:prstGeom prst="rect">
            <a:avLst/>
          </a:prstGeom>
          <a:noFill/>
        </p:spPr>
        <p:txBody>
          <a:bodyPr wrap="square" rtlCol="0">
            <a:spAutoFit/>
          </a:bodyPr>
          <a:lstStyle/>
          <a:p>
            <a:pPr algn="ctr"/>
            <a:r>
              <a:rPr lang="en-IN" dirty="0">
                <a:latin typeface="Arial Black" panose="020B0A04020102020204" pitchFamily="34" charset="0"/>
              </a:rPr>
              <a:t>Before</a:t>
            </a:r>
          </a:p>
        </p:txBody>
      </p:sp>
      <p:sp>
        <p:nvSpPr>
          <p:cNvPr id="12" name="TextBox 11">
            <a:extLst>
              <a:ext uri="{FF2B5EF4-FFF2-40B4-BE49-F238E27FC236}">
                <a16:creationId xmlns:a16="http://schemas.microsoft.com/office/drawing/2014/main" id="{41EA8A50-A282-FB77-2D8C-EDF94AF9840E}"/>
              </a:ext>
            </a:extLst>
          </p:cNvPr>
          <p:cNvSpPr txBox="1"/>
          <p:nvPr/>
        </p:nvSpPr>
        <p:spPr>
          <a:xfrm>
            <a:off x="7160916" y="6172852"/>
            <a:ext cx="3783289" cy="369332"/>
          </a:xfrm>
          <a:prstGeom prst="rect">
            <a:avLst/>
          </a:prstGeom>
          <a:noFill/>
        </p:spPr>
        <p:txBody>
          <a:bodyPr wrap="square" rtlCol="0">
            <a:spAutoFit/>
          </a:bodyPr>
          <a:lstStyle/>
          <a:p>
            <a:pPr algn="ctr"/>
            <a:r>
              <a:rPr lang="en-IN" dirty="0">
                <a:latin typeface="Arial Black" panose="020B0A04020102020204" pitchFamily="34" charset="0"/>
              </a:rPr>
              <a:t>After</a:t>
            </a:r>
          </a:p>
        </p:txBody>
      </p:sp>
    </p:spTree>
    <p:extLst>
      <p:ext uri="{BB962C8B-B14F-4D97-AF65-F5344CB8AC3E}">
        <p14:creationId xmlns:p14="http://schemas.microsoft.com/office/powerpoint/2010/main" val="4137496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E612F86-66F5-8095-4926-A7FE16E3E379}"/>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Data cleaning &amp; pre-processing</a:t>
            </a:r>
            <a:endParaRPr lang="en-IN" sz="2800" dirty="0">
              <a:solidFill>
                <a:schemeClr val="tx1"/>
              </a:solidFill>
              <a:latin typeface="Algerian" panose="04020705040A02060702" pitchFamily="82" charset="0"/>
            </a:endParaRPr>
          </a:p>
        </p:txBody>
      </p:sp>
      <p:pic>
        <p:nvPicPr>
          <p:cNvPr id="26" name="Picture 25">
            <a:extLst>
              <a:ext uri="{FF2B5EF4-FFF2-40B4-BE49-F238E27FC236}">
                <a16:creationId xmlns:a16="http://schemas.microsoft.com/office/drawing/2014/main" id="{B3EAFDB8-5870-257F-C5E0-097AE0F78FB9}"/>
              </a:ext>
            </a:extLst>
          </p:cNvPr>
          <p:cNvPicPr>
            <a:picLocks noChangeAspect="1"/>
          </p:cNvPicPr>
          <p:nvPr/>
        </p:nvPicPr>
        <p:blipFill rotWithShape="1">
          <a:blip r:embed="rId2"/>
          <a:srcRect t="4391" b="4885"/>
          <a:stretch/>
        </p:blipFill>
        <p:spPr>
          <a:xfrm>
            <a:off x="10682194" y="5511338"/>
            <a:ext cx="1209422" cy="1027573"/>
          </a:xfrm>
          <a:prstGeom prst="rect">
            <a:avLst/>
          </a:prstGeom>
        </p:spPr>
      </p:pic>
      <p:sp>
        <p:nvSpPr>
          <p:cNvPr id="33" name="TextBox 32">
            <a:extLst>
              <a:ext uri="{FF2B5EF4-FFF2-40B4-BE49-F238E27FC236}">
                <a16:creationId xmlns:a16="http://schemas.microsoft.com/office/drawing/2014/main" id="{51D60390-2EDD-82F1-B3AC-C38C75DD0F10}"/>
              </a:ext>
            </a:extLst>
          </p:cNvPr>
          <p:cNvSpPr txBox="1"/>
          <p:nvPr/>
        </p:nvSpPr>
        <p:spPr>
          <a:xfrm>
            <a:off x="1421652" y="1751665"/>
            <a:ext cx="76309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5">
                    <a:lumMod val="50000"/>
                  </a:schemeClr>
                </a:solidFill>
                <a:latin typeface="Cambria" panose="02040503050406030204" pitchFamily="18" charset="0"/>
                <a:ea typeface="Cambria" panose="02040503050406030204" pitchFamily="18" charset="0"/>
              </a:rPr>
              <a:t>Removing Highly correlated  Variables :-</a:t>
            </a:r>
          </a:p>
        </p:txBody>
      </p:sp>
      <p:sp>
        <p:nvSpPr>
          <p:cNvPr id="36" name="TextBox 35">
            <a:extLst>
              <a:ext uri="{FF2B5EF4-FFF2-40B4-BE49-F238E27FC236}">
                <a16:creationId xmlns:a16="http://schemas.microsoft.com/office/drawing/2014/main" id="{59459DC0-E925-D83C-649E-E3F4E67A8A6F}"/>
              </a:ext>
            </a:extLst>
          </p:cNvPr>
          <p:cNvSpPr txBox="1"/>
          <p:nvPr/>
        </p:nvSpPr>
        <p:spPr>
          <a:xfrm>
            <a:off x="1767868" y="2151775"/>
            <a:ext cx="6511749" cy="584775"/>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chemeClr val="accent5">
                    <a:lumMod val="50000"/>
                  </a:schemeClr>
                </a:solidFill>
                <a:latin typeface="Cambria" panose="02040503050406030204" pitchFamily="18" charset="0"/>
                <a:ea typeface="Cambria" panose="02040503050406030204" pitchFamily="18" charset="0"/>
              </a:rPr>
              <a:t>Necessary to  </a:t>
            </a:r>
            <a:r>
              <a:rPr lang="en-IN" sz="1600" dirty="0">
                <a:solidFill>
                  <a:srgbClr val="C00000"/>
                </a:solidFill>
                <a:latin typeface="Cambria" panose="02040503050406030204" pitchFamily="18" charset="0"/>
                <a:ea typeface="Cambria" panose="02040503050406030204" pitchFamily="18" charset="0"/>
              </a:rPr>
              <a:t>reduce redundancy, improve stability </a:t>
            </a:r>
            <a:r>
              <a:rPr lang="en-IN" sz="1600" dirty="0">
                <a:solidFill>
                  <a:schemeClr val="accent5">
                    <a:lumMod val="50000"/>
                  </a:schemeClr>
                </a:solidFill>
                <a:latin typeface="Cambria" panose="02040503050406030204" pitchFamily="18" charset="0"/>
                <a:ea typeface="Cambria" panose="02040503050406030204" pitchFamily="18" charset="0"/>
              </a:rPr>
              <a:t>and </a:t>
            </a:r>
            <a:r>
              <a:rPr lang="en-IN" sz="1600" dirty="0">
                <a:solidFill>
                  <a:srgbClr val="C00000"/>
                </a:solidFill>
                <a:latin typeface="Cambria" panose="02040503050406030204" pitchFamily="18" charset="0"/>
                <a:ea typeface="Cambria" panose="02040503050406030204" pitchFamily="18" charset="0"/>
              </a:rPr>
              <a:t>enhance efficiency </a:t>
            </a:r>
            <a:r>
              <a:rPr lang="en-IN" sz="1600" dirty="0">
                <a:solidFill>
                  <a:schemeClr val="accent5">
                    <a:lumMod val="50000"/>
                  </a:schemeClr>
                </a:solidFill>
                <a:latin typeface="Cambria" panose="02040503050406030204" pitchFamily="18" charset="0"/>
                <a:ea typeface="Cambria" panose="02040503050406030204" pitchFamily="18" charset="0"/>
              </a:rPr>
              <a:t>in model training and interpretation</a:t>
            </a:r>
            <a:r>
              <a:rPr lang="en-IN" sz="1600" dirty="0">
                <a:solidFill>
                  <a:srgbClr val="C00000"/>
                </a:solidFill>
                <a:latin typeface="Cambria" panose="02040503050406030204" pitchFamily="18" charset="0"/>
                <a:ea typeface="Cambria" panose="02040503050406030204" pitchFamily="18" charset="0"/>
              </a:rPr>
              <a:t> </a:t>
            </a:r>
          </a:p>
        </p:txBody>
      </p:sp>
      <p:pic>
        <p:nvPicPr>
          <p:cNvPr id="6" name="Picture 5">
            <a:extLst>
              <a:ext uri="{FF2B5EF4-FFF2-40B4-BE49-F238E27FC236}">
                <a16:creationId xmlns:a16="http://schemas.microsoft.com/office/drawing/2014/main" id="{24C16BB5-BD63-1B74-B0F3-1C3FDF762917}"/>
              </a:ext>
            </a:extLst>
          </p:cNvPr>
          <p:cNvPicPr>
            <a:picLocks noChangeAspect="1"/>
          </p:cNvPicPr>
          <p:nvPr/>
        </p:nvPicPr>
        <p:blipFill>
          <a:blip r:embed="rId3"/>
          <a:stretch>
            <a:fillRect/>
          </a:stretch>
        </p:blipFill>
        <p:spPr>
          <a:xfrm>
            <a:off x="2039864" y="2905126"/>
            <a:ext cx="7802405" cy="1732303"/>
          </a:xfrm>
          <a:prstGeom prst="rect">
            <a:avLst/>
          </a:prstGeom>
        </p:spPr>
      </p:pic>
      <p:sp>
        <p:nvSpPr>
          <p:cNvPr id="7" name="TextBox 6">
            <a:extLst>
              <a:ext uri="{FF2B5EF4-FFF2-40B4-BE49-F238E27FC236}">
                <a16:creationId xmlns:a16="http://schemas.microsoft.com/office/drawing/2014/main" id="{04DDAF7E-1F73-358C-8976-04B13EC8ACFD}"/>
              </a:ext>
            </a:extLst>
          </p:cNvPr>
          <p:cNvSpPr txBox="1"/>
          <p:nvPr/>
        </p:nvSpPr>
        <p:spPr>
          <a:xfrm>
            <a:off x="3345461" y="4872923"/>
            <a:ext cx="3783289" cy="369332"/>
          </a:xfrm>
          <a:prstGeom prst="rect">
            <a:avLst/>
          </a:prstGeom>
          <a:noFill/>
        </p:spPr>
        <p:txBody>
          <a:bodyPr wrap="square" rtlCol="0">
            <a:spAutoFit/>
          </a:bodyPr>
          <a:lstStyle/>
          <a:p>
            <a:pPr algn="ctr"/>
            <a:r>
              <a:rPr lang="en-IN" dirty="0">
                <a:latin typeface="Arial Black" panose="020B0A04020102020204" pitchFamily="34" charset="0"/>
              </a:rPr>
              <a:t>Code Snippet</a:t>
            </a:r>
          </a:p>
        </p:txBody>
      </p:sp>
    </p:spTree>
    <p:extLst>
      <p:ext uri="{BB962C8B-B14F-4D97-AF65-F5344CB8AC3E}">
        <p14:creationId xmlns:p14="http://schemas.microsoft.com/office/powerpoint/2010/main" val="2733492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E612F86-66F5-8095-4926-A7FE16E3E379}"/>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Data cleaning &amp; pre-processing</a:t>
            </a:r>
            <a:endParaRPr lang="en-IN" sz="2800" dirty="0">
              <a:solidFill>
                <a:schemeClr val="tx1"/>
              </a:solidFill>
              <a:latin typeface="Algerian" panose="04020705040A02060702" pitchFamily="82" charset="0"/>
            </a:endParaRPr>
          </a:p>
        </p:txBody>
      </p:sp>
      <p:pic>
        <p:nvPicPr>
          <p:cNvPr id="26" name="Picture 25">
            <a:extLst>
              <a:ext uri="{FF2B5EF4-FFF2-40B4-BE49-F238E27FC236}">
                <a16:creationId xmlns:a16="http://schemas.microsoft.com/office/drawing/2014/main" id="{B3EAFDB8-5870-257F-C5E0-097AE0F78FB9}"/>
              </a:ext>
            </a:extLst>
          </p:cNvPr>
          <p:cNvPicPr>
            <a:picLocks noChangeAspect="1"/>
          </p:cNvPicPr>
          <p:nvPr/>
        </p:nvPicPr>
        <p:blipFill rotWithShape="1">
          <a:blip r:embed="rId2"/>
          <a:srcRect t="4391" b="4885"/>
          <a:stretch/>
        </p:blipFill>
        <p:spPr>
          <a:xfrm>
            <a:off x="10682194" y="5511338"/>
            <a:ext cx="1209422" cy="1027573"/>
          </a:xfrm>
          <a:prstGeom prst="rect">
            <a:avLst/>
          </a:prstGeom>
        </p:spPr>
      </p:pic>
      <p:sp>
        <p:nvSpPr>
          <p:cNvPr id="33" name="TextBox 32">
            <a:extLst>
              <a:ext uri="{FF2B5EF4-FFF2-40B4-BE49-F238E27FC236}">
                <a16:creationId xmlns:a16="http://schemas.microsoft.com/office/drawing/2014/main" id="{51D60390-2EDD-82F1-B3AC-C38C75DD0F10}"/>
              </a:ext>
            </a:extLst>
          </p:cNvPr>
          <p:cNvSpPr txBox="1"/>
          <p:nvPr/>
        </p:nvSpPr>
        <p:spPr>
          <a:xfrm>
            <a:off x="1421652" y="1751665"/>
            <a:ext cx="76309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5">
                    <a:lumMod val="50000"/>
                  </a:schemeClr>
                </a:solidFill>
                <a:latin typeface="Cambria" panose="02040503050406030204" pitchFamily="18" charset="0"/>
                <a:ea typeface="Cambria" panose="02040503050406030204" pitchFamily="18" charset="0"/>
              </a:rPr>
              <a:t>Removing Highly correlated  Variables :-</a:t>
            </a:r>
          </a:p>
        </p:txBody>
      </p:sp>
      <p:pic>
        <p:nvPicPr>
          <p:cNvPr id="3" name="Picture 2">
            <a:extLst>
              <a:ext uri="{FF2B5EF4-FFF2-40B4-BE49-F238E27FC236}">
                <a16:creationId xmlns:a16="http://schemas.microsoft.com/office/drawing/2014/main" id="{023D8C6D-F380-651F-E1AB-961003294190}"/>
              </a:ext>
            </a:extLst>
          </p:cNvPr>
          <p:cNvPicPr>
            <a:picLocks noChangeAspect="1"/>
          </p:cNvPicPr>
          <p:nvPr/>
        </p:nvPicPr>
        <p:blipFill>
          <a:blip r:embed="rId3"/>
          <a:stretch>
            <a:fillRect/>
          </a:stretch>
        </p:blipFill>
        <p:spPr>
          <a:xfrm>
            <a:off x="1870363" y="2226590"/>
            <a:ext cx="7547957" cy="4387136"/>
          </a:xfrm>
          <a:prstGeom prst="rect">
            <a:avLst/>
          </a:prstGeom>
        </p:spPr>
      </p:pic>
    </p:spTree>
    <p:extLst>
      <p:ext uri="{BB962C8B-B14F-4D97-AF65-F5344CB8AC3E}">
        <p14:creationId xmlns:p14="http://schemas.microsoft.com/office/powerpoint/2010/main" val="3998624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E612F86-66F5-8095-4926-A7FE16E3E379}"/>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Data cleaning &amp; pre-processing</a:t>
            </a:r>
            <a:endParaRPr lang="en-IN" sz="2800" dirty="0">
              <a:solidFill>
                <a:schemeClr val="tx1"/>
              </a:solidFill>
              <a:latin typeface="Algerian" panose="04020705040A02060702" pitchFamily="82" charset="0"/>
            </a:endParaRPr>
          </a:p>
        </p:txBody>
      </p:sp>
      <p:pic>
        <p:nvPicPr>
          <p:cNvPr id="26" name="Picture 25">
            <a:extLst>
              <a:ext uri="{FF2B5EF4-FFF2-40B4-BE49-F238E27FC236}">
                <a16:creationId xmlns:a16="http://schemas.microsoft.com/office/drawing/2014/main" id="{B3EAFDB8-5870-257F-C5E0-097AE0F78FB9}"/>
              </a:ext>
            </a:extLst>
          </p:cNvPr>
          <p:cNvPicPr>
            <a:picLocks noChangeAspect="1"/>
          </p:cNvPicPr>
          <p:nvPr/>
        </p:nvPicPr>
        <p:blipFill rotWithShape="1">
          <a:blip r:embed="rId2"/>
          <a:srcRect t="4391" b="4885"/>
          <a:stretch/>
        </p:blipFill>
        <p:spPr>
          <a:xfrm>
            <a:off x="10682194" y="5511338"/>
            <a:ext cx="1209422" cy="1027573"/>
          </a:xfrm>
          <a:prstGeom prst="rect">
            <a:avLst/>
          </a:prstGeom>
        </p:spPr>
      </p:pic>
      <p:sp>
        <p:nvSpPr>
          <p:cNvPr id="27" name="TextBox 26">
            <a:extLst>
              <a:ext uri="{FF2B5EF4-FFF2-40B4-BE49-F238E27FC236}">
                <a16:creationId xmlns:a16="http://schemas.microsoft.com/office/drawing/2014/main" id="{FF8D2BAC-40E2-31B8-4DEC-6295BD6582F8}"/>
              </a:ext>
            </a:extLst>
          </p:cNvPr>
          <p:cNvSpPr txBox="1"/>
          <p:nvPr/>
        </p:nvSpPr>
        <p:spPr>
          <a:xfrm>
            <a:off x="1421652" y="1716534"/>
            <a:ext cx="76309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5">
                    <a:lumMod val="50000"/>
                  </a:schemeClr>
                </a:solidFill>
                <a:latin typeface="Cambria" panose="02040503050406030204" pitchFamily="18" charset="0"/>
                <a:ea typeface="Cambria" panose="02040503050406030204" pitchFamily="18" charset="0"/>
              </a:rPr>
              <a:t>Missing Value Treatment :-</a:t>
            </a:r>
          </a:p>
        </p:txBody>
      </p:sp>
      <p:sp>
        <p:nvSpPr>
          <p:cNvPr id="31" name="TextBox 30">
            <a:extLst>
              <a:ext uri="{FF2B5EF4-FFF2-40B4-BE49-F238E27FC236}">
                <a16:creationId xmlns:a16="http://schemas.microsoft.com/office/drawing/2014/main" id="{1E7C245E-1620-1531-03E3-50756571D46A}"/>
              </a:ext>
            </a:extLst>
          </p:cNvPr>
          <p:cNvSpPr txBox="1"/>
          <p:nvPr/>
        </p:nvSpPr>
        <p:spPr>
          <a:xfrm>
            <a:off x="1784496" y="2116644"/>
            <a:ext cx="6511749" cy="584775"/>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chemeClr val="accent5">
                    <a:lumMod val="50000"/>
                  </a:schemeClr>
                </a:solidFill>
                <a:latin typeface="Cambria" panose="02040503050406030204" pitchFamily="18" charset="0"/>
                <a:ea typeface="Cambria" panose="02040503050406030204" pitchFamily="18" charset="0"/>
              </a:rPr>
              <a:t>Essential for maintaining </a:t>
            </a:r>
            <a:r>
              <a:rPr lang="en-IN" sz="1600" dirty="0">
                <a:solidFill>
                  <a:srgbClr val="C00000"/>
                </a:solidFill>
                <a:latin typeface="Cambria" panose="02040503050406030204" pitchFamily="18" charset="0"/>
                <a:ea typeface="Cambria" panose="02040503050406030204" pitchFamily="18" charset="0"/>
              </a:rPr>
              <a:t>data integrity, improve model performance </a:t>
            </a:r>
            <a:r>
              <a:rPr lang="en-IN" sz="1600" dirty="0">
                <a:solidFill>
                  <a:schemeClr val="accent5">
                    <a:lumMod val="50000"/>
                  </a:schemeClr>
                </a:solidFill>
                <a:latin typeface="Cambria" panose="02040503050406030204" pitchFamily="18" charset="0"/>
                <a:ea typeface="Cambria" panose="02040503050406030204" pitchFamily="18" charset="0"/>
              </a:rPr>
              <a:t>and </a:t>
            </a:r>
            <a:r>
              <a:rPr lang="en-IN" sz="1600" dirty="0">
                <a:solidFill>
                  <a:srgbClr val="C00000"/>
                </a:solidFill>
                <a:latin typeface="Cambria" panose="02040503050406030204" pitchFamily="18" charset="0"/>
                <a:ea typeface="Cambria" panose="02040503050406030204" pitchFamily="18" charset="0"/>
              </a:rPr>
              <a:t>ensures accurate and statistically valid analysis</a:t>
            </a:r>
          </a:p>
        </p:txBody>
      </p:sp>
      <p:sp>
        <p:nvSpPr>
          <p:cNvPr id="34" name="TextBox 33">
            <a:extLst>
              <a:ext uri="{FF2B5EF4-FFF2-40B4-BE49-F238E27FC236}">
                <a16:creationId xmlns:a16="http://schemas.microsoft.com/office/drawing/2014/main" id="{6EDA1FF7-8747-AD1F-23BB-17C70B1B8635}"/>
              </a:ext>
            </a:extLst>
          </p:cNvPr>
          <p:cNvSpPr txBox="1"/>
          <p:nvPr/>
        </p:nvSpPr>
        <p:spPr>
          <a:xfrm>
            <a:off x="1784496" y="3259723"/>
            <a:ext cx="6511749" cy="338554"/>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chemeClr val="accent5">
                    <a:lumMod val="50000"/>
                  </a:schemeClr>
                </a:solidFill>
                <a:latin typeface="Cambria" panose="02040503050406030204" pitchFamily="18" charset="0"/>
                <a:ea typeface="Cambria" panose="02040503050406030204" pitchFamily="18" charset="0"/>
              </a:rPr>
              <a:t>Crucial to ensure </a:t>
            </a:r>
            <a:r>
              <a:rPr lang="en-IN" sz="1600" dirty="0">
                <a:solidFill>
                  <a:srgbClr val="C00000"/>
                </a:solidFill>
                <a:latin typeface="Cambria" panose="02040503050406030204" pitchFamily="18" charset="0"/>
                <a:ea typeface="Cambria" panose="02040503050406030204" pitchFamily="18" charset="0"/>
              </a:rPr>
              <a:t>accurate, stable </a:t>
            </a:r>
            <a:r>
              <a:rPr lang="en-IN" sz="1600" dirty="0">
                <a:solidFill>
                  <a:schemeClr val="accent5">
                    <a:lumMod val="50000"/>
                  </a:schemeClr>
                </a:solidFill>
                <a:latin typeface="Cambria" panose="02040503050406030204" pitchFamily="18" charset="0"/>
                <a:ea typeface="Cambria" panose="02040503050406030204" pitchFamily="18" charset="0"/>
              </a:rPr>
              <a:t>and </a:t>
            </a:r>
            <a:r>
              <a:rPr lang="en-IN" sz="1600" dirty="0">
                <a:solidFill>
                  <a:srgbClr val="C00000"/>
                </a:solidFill>
                <a:latin typeface="Cambria" panose="02040503050406030204" pitchFamily="18" charset="0"/>
                <a:ea typeface="Cambria" panose="02040503050406030204" pitchFamily="18" charset="0"/>
              </a:rPr>
              <a:t>interpretable model. </a:t>
            </a:r>
          </a:p>
        </p:txBody>
      </p:sp>
      <p:sp>
        <p:nvSpPr>
          <p:cNvPr id="35" name="TextBox 34">
            <a:extLst>
              <a:ext uri="{FF2B5EF4-FFF2-40B4-BE49-F238E27FC236}">
                <a16:creationId xmlns:a16="http://schemas.microsoft.com/office/drawing/2014/main" id="{1675CDC8-3697-F196-FE2A-55F66BF284D4}"/>
              </a:ext>
            </a:extLst>
          </p:cNvPr>
          <p:cNvSpPr txBox="1"/>
          <p:nvPr/>
        </p:nvSpPr>
        <p:spPr>
          <a:xfrm>
            <a:off x="1421652" y="2930711"/>
            <a:ext cx="76309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5">
                    <a:lumMod val="50000"/>
                  </a:schemeClr>
                </a:solidFill>
                <a:latin typeface="Cambria" panose="02040503050406030204" pitchFamily="18" charset="0"/>
                <a:ea typeface="Cambria" panose="02040503050406030204" pitchFamily="18" charset="0"/>
              </a:rPr>
              <a:t>Multicollinearity (VIF&gt;5):-</a:t>
            </a:r>
          </a:p>
        </p:txBody>
      </p:sp>
    </p:spTree>
    <p:extLst>
      <p:ext uri="{BB962C8B-B14F-4D97-AF65-F5344CB8AC3E}">
        <p14:creationId xmlns:p14="http://schemas.microsoft.com/office/powerpoint/2010/main" val="3475591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73EE4BF-A821-2806-C2E3-D44D8CEB13CD}"/>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Machine learning model building</a:t>
            </a:r>
            <a:endParaRPr lang="en-IN" sz="2800" dirty="0">
              <a:solidFill>
                <a:schemeClr val="tx1"/>
              </a:solidFill>
              <a:latin typeface="Algerian" panose="04020705040A02060702" pitchFamily="82" charset="0"/>
            </a:endParaRPr>
          </a:p>
        </p:txBody>
      </p:sp>
      <p:pic>
        <p:nvPicPr>
          <p:cNvPr id="44" name="Picture 43">
            <a:extLst>
              <a:ext uri="{FF2B5EF4-FFF2-40B4-BE49-F238E27FC236}">
                <a16:creationId xmlns:a16="http://schemas.microsoft.com/office/drawing/2014/main" id="{CD825443-D555-AA40-5FBC-72D09C40F3FB}"/>
              </a:ext>
            </a:extLst>
          </p:cNvPr>
          <p:cNvPicPr>
            <a:picLocks noChangeAspect="1"/>
          </p:cNvPicPr>
          <p:nvPr/>
        </p:nvPicPr>
        <p:blipFill rotWithShape="1">
          <a:blip r:embed="rId2"/>
          <a:srcRect t="4391" b="4885"/>
          <a:stretch/>
        </p:blipFill>
        <p:spPr>
          <a:xfrm>
            <a:off x="10682194" y="5511338"/>
            <a:ext cx="1209422" cy="1027573"/>
          </a:xfrm>
          <a:prstGeom prst="rect">
            <a:avLst/>
          </a:prstGeom>
        </p:spPr>
      </p:pic>
      <p:pic>
        <p:nvPicPr>
          <p:cNvPr id="46" name="Picture 45">
            <a:extLst>
              <a:ext uri="{FF2B5EF4-FFF2-40B4-BE49-F238E27FC236}">
                <a16:creationId xmlns:a16="http://schemas.microsoft.com/office/drawing/2014/main" id="{077A7B02-6D40-A135-3520-9E594F24D6C8}"/>
              </a:ext>
            </a:extLst>
          </p:cNvPr>
          <p:cNvPicPr>
            <a:picLocks noChangeAspect="1"/>
          </p:cNvPicPr>
          <p:nvPr/>
        </p:nvPicPr>
        <p:blipFill>
          <a:blip r:embed="rId3"/>
          <a:stretch>
            <a:fillRect/>
          </a:stretch>
        </p:blipFill>
        <p:spPr>
          <a:xfrm>
            <a:off x="1421652" y="1894198"/>
            <a:ext cx="4329239" cy="3617140"/>
          </a:xfrm>
          <a:prstGeom prst="rect">
            <a:avLst/>
          </a:prstGeom>
        </p:spPr>
      </p:pic>
      <p:sp>
        <p:nvSpPr>
          <p:cNvPr id="47" name="TextBox 46">
            <a:extLst>
              <a:ext uri="{FF2B5EF4-FFF2-40B4-BE49-F238E27FC236}">
                <a16:creationId xmlns:a16="http://schemas.microsoft.com/office/drawing/2014/main" id="{52316B09-7929-5459-79A3-AFF1AB8AF6D7}"/>
              </a:ext>
            </a:extLst>
          </p:cNvPr>
          <p:cNvSpPr txBox="1"/>
          <p:nvPr/>
        </p:nvSpPr>
        <p:spPr>
          <a:xfrm>
            <a:off x="6352955" y="4261873"/>
            <a:ext cx="432923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5">
                    <a:lumMod val="50000"/>
                  </a:schemeClr>
                </a:solidFill>
                <a:latin typeface="Cambria" panose="02040503050406030204" pitchFamily="18" charset="0"/>
                <a:ea typeface="Cambria" panose="02040503050406030204" pitchFamily="18" charset="0"/>
              </a:rPr>
              <a:t>Logistic Regression</a:t>
            </a:r>
          </a:p>
        </p:txBody>
      </p:sp>
      <p:sp>
        <p:nvSpPr>
          <p:cNvPr id="48" name="TextBox 47">
            <a:extLst>
              <a:ext uri="{FF2B5EF4-FFF2-40B4-BE49-F238E27FC236}">
                <a16:creationId xmlns:a16="http://schemas.microsoft.com/office/drawing/2014/main" id="{6C8AE4D8-1018-7291-41BC-78D8226F0047}"/>
              </a:ext>
            </a:extLst>
          </p:cNvPr>
          <p:cNvSpPr txBox="1"/>
          <p:nvPr/>
        </p:nvSpPr>
        <p:spPr>
          <a:xfrm>
            <a:off x="6352954" y="2668637"/>
            <a:ext cx="432923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5">
                    <a:lumMod val="50000"/>
                  </a:schemeClr>
                </a:solidFill>
                <a:latin typeface="Cambria" panose="02040503050406030204" pitchFamily="18" charset="0"/>
                <a:ea typeface="Cambria" panose="02040503050406030204" pitchFamily="18" charset="0"/>
              </a:rPr>
              <a:t>Random Forest</a:t>
            </a:r>
          </a:p>
        </p:txBody>
      </p:sp>
    </p:spTree>
    <p:extLst>
      <p:ext uri="{BB962C8B-B14F-4D97-AF65-F5344CB8AC3E}">
        <p14:creationId xmlns:p14="http://schemas.microsoft.com/office/powerpoint/2010/main" val="1417396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BA5612C-B362-14B2-5716-923761160343}"/>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Random forest</a:t>
            </a:r>
            <a:endParaRPr lang="en-IN" sz="2800" dirty="0">
              <a:solidFill>
                <a:schemeClr val="tx1"/>
              </a:solidFill>
              <a:latin typeface="Algerian" panose="04020705040A02060702" pitchFamily="82" charset="0"/>
            </a:endParaRPr>
          </a:p>
        </p:txBody>
      </p:sp>
      <p:pic>
        <p:nvPicPr>
          <p:cNvPr id="21" name="Picture 20">
            <a:extLst>
              <a:ext uri="{FF2B5EF4-FFF2-40B4-BE49-F238E27FC236}">
                <a16:creationId xmlns:a16="http://schemas.microsoft.com/office/drawing/2014/main" id="{62276CA0-CE1E-41DD-7C2C-CC54963A7DA4}"/>
              </a:ext>
            </a:extLst>
          </p:cNvPr>
          <p:cNvPicPr>
            <a:picLocks noChangeAspect="1"/>
          </p:cNvPicPr>
          <p:nvPr/>
        </p:nvPicPr>
        <p:blipFill rotWithShape="1">
          <a:blip r:embed="rId2"/>
          <a:srcRect t="4391" b="4885"/>
          <a:stretch/>
        </p:blipFill>
        <p:spPr>
          <a:xfrm>
            <a:off x="10682194" y="5511338"/>
            <a:ext cx="1209422" cy="1027573"/>
          </a:xfrm>
          <a:prstGeom prst="rect">
            <a:avLst/>
          </a:prstGeom>
        </p:spPr>
      </p:pic>
      <p:sp>
        <p:nvSpPr>
          <p:cNvPr id="26" name="TextBox 25">
            <a:extLst>
              <a:ext uri="{FF2B5EF4-FFF2-40B4-BE49-F238E27FC236}">
                <a16:creationId xmlns:a16="http://schemas.microsoft.com/office/drawing/2014/main" id="{D177ACB0-3EBF-4E58-1F9B-9A3A6EC6C2CB}"/>
              </a:ext>
            </a:extLst>
          </p:cNvPr>
          <p:cNvSpPr txBox="1"/>
          <p:nvPr/>
        </p:nvSpPr>
        <p:spPr>
          <a:xfrm>
            <a:off x="3339634" y="1687483"/>
            <a:ext cx="2381252" cy="369332"/>
          </a:xfrm>
          <a:prstGeom prst="rect">
            <a:avLst/>
          </a:prstGeom>
          <a:noFill/>
        </p:spPr>
        <p:txBody>
          <a:bodyPr wrap="square" rtlCol="0">
            <a:spAutoFit/>
          </a:bodyPr>
          <a:lstStyle/>
          <a:p>
            <a:endParaRPr lang="en-IN" dirty="0">
              <a:solidFill>
                <a:schemeClr val="accent5">
                  <a:lumMod val="50000"/>
                </a:schemeClr>
              </a:solidFill>
              <a:latin typeface="Cambria" panose="02040503050406030204" pitchFamily="18" charset="0"/>
              <a:ea typeface="Cambria" panose="02040503050406030204" pitchFamily="18" charset="0"/>
            </a:endParaRPr>
          </a:p>
        </p:txBody>
      </p:sp>
      <p:sp>
        <p:nvSpPr>
          <p:cNvPr id="28" name="TextBox 27">
            <a:extLst>
              <a:ext uri="{FF2B5EF4-FFF2-40B4-BE49-F238E27FC236}">
                <a16:creationId xmlns:a16="http://schemas.microsoft.com/office/drawing/2014/main" id="{ADA55BFB-30F8-881C-0826-1BAE39E655A3}"/>
              </a:ext>
            </a:extLst>
          </p:cNvPr>
          <p:cNvSpPr txBox="1"/>
          <p:nvPr/>
        </p:nvSpPr>
        <p:spPr>
          <a:xfrm>
            <a:off x="1421652" y="1872149"/>
            <a:ext cx="9348695" cy="923330"/>
          </a:xfrm>
          <a:prstGeom prst="rect">
            <a:avLst/>
          </a:prstGeom>
          <a:noFill/>
        </p:spPr>
        <p:txBody>
          <a:bodyPr wrap="square">
            <a:spAutoFit/>
          </a:bodyPr>
          <a:lstStyle/>
          <a:p>
            <a:r>
              <a:rPr lang="en-IN"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Random forest is an ensemble learning method used for classification, regression and other tasks, which operates by constructing multiple decision tress during training and outputting the mode of the classes (classification) or mean prediction(regression) of the individual tress.</a:t>
            </a:r>
          </a:p>
        </p:txBody>
      </p:sp>
      <p:sp>
        <p:nvSpPr>
          <p:cNvPr id="29" name="TextBox 28">
            <a:extLst>
              <a:ext uri="{FF2B5EF4-FFF2-40B4-BE49-F238E27FC236}">
                <a16:creationId xmlns:a16="http://schemas.microsoft.com/office/drawing/2014/main" id="{9DC293A0-F9C9-0FCC-AFE1-0F88A089C5E6}"/>
              </a:ext>
            </a:extLst>
          </p:cNvPr>
          <p:cNvSpPr txBox="1"/>
          <p:nvPr/>
        </p:nvSpPr>
        <p:spPr>
          <a:xfrm>
            <a:off x="1421652" y="2814579"/>
            <a:ext cx="76309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5">
                    <a:lumMod val="50000"/>
                  </a:schemeClr>
                </a:solidFill>
                <a:latin typeface="Cambria" panose="02040503050406030204" pitchFamily="18" charset="0"/>
                <a:ea typeface="Cambria" panose="02040503050406030204" pitchFamily="18" charset="0"/>
              </a:rPr>
              <a:t>Key Characteristics :-</a:t>
            </a:r>
          </a:p>
        </p:txBody>
      </p:sp>
      <p:sp>
        <p:nvSpPr>
          <p:cNvPr id="30" name="TextBox 29">
            <a:extLst>
              <a:ext uri="{FF2B5EF4-FFF2-40B4-BE49-F238E27FC236}">
                <a16:creationId xmlns:a16="http://schemas.microsoft.com/office/drawing/2014/main" id="{0B34BA18-5A71-7E3E-B803-691EB2329D9A}"/>
              </a:ext>
            </a:extLst>
          </p:cNvPr>
          <p:cNvSpPr txBox="1"/>
          <p:nvPr/>
        </p:nvSpPr>
        <p:spPr>
          <a:xfrm>
            <a:off x="1693055" y="3233789"/>
            <a:ext cx="6511749" cy="338554"/>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rgbClr val="C00000"/>
                </a:solidFill>
                <a:latin typeface="Cambria" panose="02040503050406030204" pitchFamily="18" charset="0"/>
                <a:ea typeface="Cambria" panose="02040503050406030204" pitchFamily="18" charset="0"/>
              </a:rPr>
              <a:t>Ensemble Method</a:t>
            </a:r>
          </a:p>
        </p:txBody>
      </p:sp>
      <p:sp>
        <p:nvSpPr>
          <p:cNvPr id="31" name="TextBox 30">
            <a:extLst>
              <a:ext uri="{FF2B5EF4-FFF2-40B4-BE49-F238E27FC236}">
                <a16:creationId xmlns:a16="http://schemas.microsoft.com/office/drawing/2014/main" id="{46AD2472-A580-79F2-D924-09DC0D6F9979}"/>
              </a:ext>
            </a:extLst>
          </p:cNvPr>
          <p:cNvSpPr txBox="1"/>
          <p:nvPr/>
        </p:nvSpPr>
        <p:spPr>
          <a:xfrm>
            <a:off x="1693054" y="3645577"/>
            <a:ext cx="6511749" cy="338554"/>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rgbClr val="C00000"/>
                </a:solidFill>
                <a:latin typeface="Cambria" panose="02040503050406030204" pitchFamily="18" charset="0"/>
                <a:ea typeface="Cambria" panose="02040503050406030204" pitchFamily="18" charset="0"/>
              </a:rPr>
              <a:t>Bagging Technique	</a:t>
            </a:r>
          </a:p>
        </p:txBody>
      </p:sp>
      <p:sp>
        <p:nvSpPr>
          <p:cNvPr id="32" name="TextBox 31">
            <a:extLst>
              <a:ext uri="{FF2B5EF4-FFF2-40B4-BE49-F238E27FC236}">
                <a16:creationId xmlns:a16="http://schemas.microsoft.com/office/drawing/2014/main" id="{CB56F6F0-C830-3C97-203E-AFB5E3EECC09}"/>
              </a:ext>
            </a:extLst>
          </p:cNvPr>
          <p:cNvSpPr txBox="1"/>
          <p:nvPr/>
        </p:nvSpPr>
        <p:spPr>
          <a:xfrm>
            <a:off x="1672360" y="4057365"/>
            <a:ext cx="6511749" cy="338554"/>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rgbClr val="C00000"/>
                </a:solidFill>
                <a:latin typeface="Cambria" panose="02040503050406030204" pitchFamily="18" charset="0"/>
                <a:ea typeface="Cambria" panose="02040503050406030204" pitchFamily="18" charset="0"/>
              </a:rPr>
              <a:t>Random Feature Selection</a:t>
            </a:r>
          </a:p>
        </p:txBody>
      </p:sp>
      <p:sp>
        <p:nvSpPr>
          <p:cNvPr id="33" name="TextBox 32">
            <a:extLst>
              <a:ext uri="{FF2B5EF4-FFF2-40B4-BE49-F238E27FC236}">
                <a16:creationId xmlns:a16="http://schemas.microsoft.com/office/drawing/2014/main" id="{FDB5348A-6C9F-3E16-CF92-201444BA86FB}"/>
              </a:ext>
            </a:extLst>
          </p:cNvPr>
          <p:cNvSpPr txBox="1"/>
          <p:nvPr/>
        </p:nvSpPr>
        <p:spPr>
          <a:xfrm>
            <a:off x="1667995" y="4469153"/>
            <a:ext cx="6511749" cy="338554"/>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rgbClr val="C00000"/>
                </a:solidFill>
                <a:latin typeface="Cambria" panose="02040503050406030204" pitchFamily="18" charset="0"/>
                <a:ea typeface="Cambria" panose="02040503050406030204" pitchFamily="18" charset="0"/>
              </a:rPr>
              <a:t>High Accuracy</a:t>
            </a:r>
          </a:p>
        </p:txBody>
      </p:sp>
      <p:sp>
        <p:nvSpPr>
          <p:cNvPr id="34" name="TextBox 33">
            <a:extLst>
              <a:ext uri="{FF2B5EF4-FFF2-40B4-BE49-F238E27FC236}">
                <a16:creationId xmlns:a16="http://schemas.microsoft.com/office/drawing/2014/main" id="{2883421B-CECF-2042-2A2D-ABF0786A25D5}"/>
              </a:ext>
            </a:extLst>
          </p:cNvPr>
          <p:cNvSpPr txBox="1"/>
          <p:nvPr/>
        </p:nvSpPr>
        <p:spPr>
          <a:xfrm>
            <a:off x="1667994" y="4880941"/>
            <a:ext cx="6511749" cy="338554"/>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rgbClr val="C00000"/>
                </a:solidFill>
                <a:latin typeface="Cambria" panose="02040503050406030204" pitchFamily="18" charset="0"/>
                <a:ea typeface="Cambria" panose="02040503050406030204" pitchFamily="18" charset="0"/>
              </a:rPr>
              <a:t>Robustness</a:t>
            </a:r>
          </a:p>
        </p:txBody>
      </p:sp>
    </p:spTree>
    <p:extLst>
      <p:ext uri="{BB962C8B-B14F-4D97-AF65-F5344CB8AC3E}">
        <p14:creationId xmlns:p14="http://schemas.microsoft.com/office/powerpoint/2010/main" val="4151694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71C00E0-4225-F50C-D987-A04693EEF799}"/>
              </a:ext>
            </a:extLst>
          </p:cNvPr>
          <p:cNvPicPr>
            <a:picLocks noChangeAspect="1"/>
          </p:cNvPicPr>
          <p:nvPr/>
        </p:nvPicPr>
        <p:blipFill>
          <a:blip r:embed="rId2"/>
          <a:stretch>
            <a:fillRect/>
          </a:stretch>
        </p:blipFill>
        <p:spPr>
          <a:xfrm>
            <a:off x="5899612" y="2050076"/>
            <a:ext cx="4870735" cy="3482436"/>
          </a:xfrm>
          <a:prstGeom prst="rect">
            <a:avLst/>
          </a:prstGeom>
        </p:spPr>
      </p:pic>
      <p:sp>
        <p:nvSpPr>
          <p:cNvPr id="28" name="Rectangle 27">
            <a:extLst>
              <a:ext uri="{FF2B5EF4-FFF2-40B4-BE49-F238E27FC236}">
                <a16:creationId xmlns:a16="http://schemas.microsoft.com/office/drawing/2014/main" id="{FB6373CB-EF4A-F361-D533-44630768AD5D}"/>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Random forest</a:t>
            </a:r>
            <a:endParaRPr lang="en-IN" sz="2800" dirty="0">
              <a:solidFill>
                <a:schemeClr val="tx1"/>
              </a:solidFill>
              <a:latin typeface="Algerian" panose="04020705040A02060702" pitchFamily="82" charset="0"/>
            </a:endParaRPr>
          </a:p>
        </p:txBody>
      </p:sp>
      <p:pic>
        <p:nvPicPr>
          <p:cNvPr id="29" name="Picture 28">
            <a:extLst>
              <a:ext uri="{FF2B5EF4-FFF2-40B4-BE49-F238E27FC236}">
                <a16:creationId xmlns:a16="http://schemas.microsoft.com/office/drawing/2014/main" id="{4470310C-6CCB-125F-81E0-9DC7FB64BE0D}"/>
              </a:ext>
            </a:extLst>
          </p:cNvPr>
          <p:cNvPicPr>
            <a:picLocks noChangeAspect="1"/>
          </p:cNvPicPr>
          <p:nvPr/>
        </p:nvPicPr>
        <p:blipFill rotWithShape="1">
          <a:blip r:embed="rId3"/>
          <a:srcRect t="4391" b="4885"/>
          <a:stretch/>
        </p:blipFill>
        <p:spPr>
          <a:xfrm>
            <a:off x="10682194" y="5511338"/>
            <a:ext cx="1209422" cy="1027573"/>
          </a:xfrm>
          <a:prstGeom prst="rect">
            <a:avLst/>
          </a:prstGeom>
        </p:spPr>
      </p:pic>
      <p:pic>
        <p:nvPicPr>
          <p:cNvPr id="31" name="Graphic 30">
            <a:extLst>
              <a:ext uri="{FF2B5EF4-FFF2-40B4-BE49-F238E27FC236}">
                <a16:creationId xmlns:a16="http://schemas.microsoft.com/office/drawing/2014/main" id="{D68694AD-3ACB-05B7-B09E-D2F34EEF6E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235" y="1979809"/>
            <a:ext cx="4738173" cy="3622969"/>
          </a:xfrm>
          <a:prstGeom prst="rect">
            <a:avLst/>
          </a:prstGeom>
        </p:spPr>
      </p:pic>
    </p:spTree>
    <p:extLst>
      <p:ext uri="{BB962C8B-B14F-4D97-AF65-F5344CB8AC3E}">
        <p14:creationId xmlns:p14="http://schemas.microsoft.com/office/powerpoint/2010/main" val="147210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
        <p:nvSpPr>
          <p:cNvPr id="8" name="Rectangle 7">
            <a:extLst>
              <a:ext uri="{FF2B5EF4-FFF2-40B4-BE49-F238E27FC236}">
                <a16:creationId xmlns:a16="http://schemas.microsoft.com/office/drawing/2014/main" id="{844E9B0B-D4BA-DF5E-98F6-B5997D1B80C1}"/>
              </a:ext>
            </a:extLst>
          </p:cNvPr>
          <p:cNvSpPr/>
          <p:nvPr/>
        </p:nvSpPr>
        <p:spPr>
          <a:xfrm>
            <a:off x="1341812" y="579870"/>
            <a:ext cx="272657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lgerian" panose="04020705040A02060702" pitchFamily="82" charset="0"/>
              </a:rPr>
              <a:t>AGENDA</a:t>
            </a:r>
            <a:endParaRPr lang="en-IN" sz="4000" dirty="0">
              <a:solidFill>
                <a:schemeClr val="tx1"/>
              </a:solidFill>
              <a:latin typeface="Algerian" panose="04020705040A02060702" pitchFamily="82" charset="0"/>
            </a:endParaRPr>
          </a:p>
        </p:txBody>
      </p:sp>
      <p:pic>
        <p:nvPicPr>
          <p:cNvPr id="12" name="Picture 11">
            <a:extLst>
              <a:ext uri="{FF2B5EF4-FFF2-40B4-BE49-F238E27FC236}">
                <a16:creationId xmlns:a16="http://schemas.microsoft.com/office/drawing/2014/main" id="{AD37A2D2-CD5F-9C8A-A1AE-8CF94DA8E6BE}"/>
              </a:ext>
            </a:extLst>
          </p:cNvPr>
          <p:cNvPicPr>
            <a:picLocks noChangeAspect="1"/>
          </p:cNvPicPr>
          <p:nvPr/>
        </p:nvPicPr>
        <p:blipFill rotWithShape="1">
          <a:blip r:embed="rId2"/>
          <a:srcRect t="4391" b="4885"/>
          <a:stretch/>
        </p:blipFill>
        <p:spPr>
          <a:xfrm>
            <a:off x="10690507" y="5511338"/>
            <a:ext cx="1209422" cy="1027573"/>
          </a:xfrm>
          <a:prstGeom prst="rect">
            <a:avLst/>
          </a:prstGeom>
        </p:spPr>
      </p:pic>
      <p:sp>
        <p:nvSpPr>
          <p:cNvPr id="16" name="TextBox 15">
            <a:extLst>
              <a:ext uri="{FF2B5EF4-FFF2-40B4-BE49-F238E27FC236}">
                <a16:creationId xmlns:a16="http://schemas.microsoft.com/office/drawing/2014/main" id="{D34B48BB-F006-C79D-4230-DD1FD050B4D0}"/>
              </a:ext>
            </a:extLst>
          </p:cNvPr>
          <p:cNvSpPr txBox="1"/>
          <p:nvPr/>
        </p:nvSpPr>
        <p:spPr>
          <a:xfrm>
            <a:off x="1485897" y="3161606"/>
            <a:ext cx="4011585" cy="400110"/>
          </a:xfrm>
          <a:prstGeom prst="rect">
            <a:avLst/>
          </a:prstGeom>
          <a:noFill/>
        </p:spPr>
        <p:txBody>
          <a:bodyPr wrap="square" rtlCol="0">
            <a:spAutoFit/>
          </a:bodyPr>
          <a:lstStyle/>
          <a:p>
            <a:r>
              <a:rPr lang="en-US" sz="2000" dirty="0">
                <a:solidFill>
                  <a:schemeClr val="accent5">
                    <a:lumMod val="50000"/>
                  </a:schemeClr>
                </a:solidFill>
                <a:latin typeface="Cambria" panose="02040503050406030204" pitchFamily="18" charset="0"/>
                <a:ea typeface="Cambria" panose="02040503050406030204" pitchFamily="18" charset="0"/>
              </a:rPr>
              <a:t>2. Our Mission and Vision</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17" name="TextBox 16">
            <a:extLst>
              <a:ext uri="{FF2B5EF4-FFF2-40B4-BE49-F238E27FC236}">
                <a16:creationId xmlns:a16="http://schemas.microsoft.com/office/drawing/2014/main" id="{C1518BAA-8BE7-23C0-DE26-AEEF8A945501}"/>
              </a:ext>
            </a:extLst>
          </p:cNvPr>
          <p:cNvSpPr txBox="1"/>
          <p:nvPr/>
        </p:nvSpPr>
        <p:spPr>
          <a:xfrm>
            <a:off x="1485898" y="2449483"/>
            <a:ext cx="3111040" cy="400110"/>
          </a:xfrm>
          <a:prstGeom prst="rect">
            <a:avLst/>
          </a:prstGeom>
          <a:noFill/>
        </p:spPr>
        <p:txBody>
          <a:bodyPr wrap="square" rtlCol="0">
            <a:spAutoFit/>
          </a:bodyPr>
          <a:lstStyle/>
          <a:p>
            <a:r>
              <a:rPr lang="en-US" sz="2000" dirty="0">
                <a:solidFill>
                  <a:schemeClr val="accent5">
                    <a:lumMod val="50000"/>
                  </a:schemeClr>
                </a:solidFill>
                <a:latin typeface="Cambria" panose="02040503050406030204" pitchFamily="18" charset="0"/>
                <a:ea typeface="Cambria" panose="02040503050406030204" pitchFamily="18" charset="0"/>
              </a:rPr>
              <a:t>1. What is Telecom Churn ?</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18" name="TextBox 17">
            <a:extLst>
              <a:ext uri="{FF2B5EF4-FFF2-40B4-BE49-F238E27FC236}">
                <a16:creationId xmlns:a16="http://schemas.microsoft.com/office/drawing/2014/main" id="{78BC4F3C-8BF8-2B71-A3FA-177DB9459380}"/>
              </a:ext>
            </a:extLst>
          </p:cNvPr>
          <p:cNvSpPr txBox="1"/>
          <p:nvPr/>
        </p:nvSpPr>
        <p:spPr>
          <a:xfrm>
            <a:off x="1470856" y="3873729"/>
            <a:ext cx="4011585" cy="400110"/>
          </a:xfrm>
          <a:prstGeom prst="rect">
            <a:avLst/>
          </a:prstGeom>
          <a:noFill/>
        </p:spPr>
        <p:txBody>
          <a:bodyPr wrap="square" rtlCol="0">
            <a:spAutoFit/>
          </a:bodyPr>
          <a:lstStyle/>
          <a:p>
            <a:r>
              <a:rPr lang="en-US" sz="2000" dirty="0">
                <a:solidFill>
                  <a:schemeClr val="accent5">
                    <a:lumMod val="50000"/>
                  </a:schemeClr>
                </a:solidFill>
                <a:latin typeface="Cambria" panose="02040503050406030204" pitchFamily="18" charset="0"/>
                <a:ea typeface="Cambria" panose="02040503050406030204" pitchFamily="18" charset="0"/>
              </a:rPr>
              <a:t>3. Our Goals</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19" name="TextBox 18">
            <a:extLst>
              <a:ext uri="{FF2B5EF4-FFF2-40B4-BE49-F238E27FC236}">
                <a16:creationId xmlns:a16="http://schemas.microsoft.com/office/drawing/2014/main" id="{6B356E0C-51CB-577A-8918-3D16761BABB0}"/>
              </a:ext>
            </a:extLst>
          </p:cNvPr>
          <p:cNvSpPr txBox="1"/>
          <p:nvPr/>
        </p:nvSpPr>
        <p:spPr>
          <a:xfrm>
            <a:off x="1470855" y="4585852"/>
            <a:ext cx="4011585" cy="400110"/>
          </a:xfrm>
          <a:prstGeom prst="rect">
            <a:avLst/>
          </a:prstGeom>
          <a:noFill/>
        </p:spPr>
        <p:txBody>
          <a:bodyPr wrap="square" rtlCol="0">
            <a:spAutoFit/>
          </a:bodyPr>
          <a:lstStyle/>
          <a:p>
            <a:r>
              <a:rPr lang="en-US" sz="2000" dirty="0">
                <a:solidFill>
                  <a:schemeClr val="accent5">
                    <a:lumMod val="50000"/>
                  </a:schemeClr>
                </a:solidFill>
                <a:latin typeface="Cambria" panose="02040503050406030204" pitchFamily="18" charset="0"/>
                <a:ea typeface="Cambria" panose="02040503050406030204" pitchFamily="18" charset="0"/>
              </a:rPr>
              <a:t>4. Our Milestones</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20" name="TextBox 19">
            <a:extLst>
              <a:ext uri="{FF2B5EF4-FFF2-40B4-BE49-F238E27FC236}">
                <a16:creationId xmlns:a16="http://schemas.microsoft.com/office/drawing/2014/main" id="{200A327A-F9DE-CA36-231E-E770F6C2AC72}"/>
              </a:ext>
            </a:extLst>
          </p:cNvPr>
          <p:cNvSpPr txBox="1"/>
          <p:nvPr/>
        </p:nvSpPr>
        <p:spPr>
          <a:xfrm>
            <a:off x="1470854" y="5297975"/>
            <a:ext cx="4011585" cy="400110"/>
          </a:xfrm>
          <a:prstGeom prst="rect">
            <a:avLst/>
          </a:prstGeom>
          <a:noFill/>
        </p:spPr>
        <p:txBody>
          <a:bodyPr wrap="square" rtlCol="0">
            <a:spAutoFit/>
          </a:bodyPr>
          <a:lstStyle/>
          <a:p>
            <a:r>
              <a:rPr lang="en-US" sz="2000" dirty="0">
                <a:solidFill>
                  <a:schemeClr val="accent5">
                    <a:lumMod val="50000"/>
                  </a:schemeClr>
                </a:solidFill>
                <a:latin typeface="Cambria" panose="02040503050406030204" pitchFamily="18" charset="0"/>
                <a:ea typeface="Cambria" panose="02040503050406030204" pitchFamily="18" charset="0"/>
              </a:rPr>
              <a:t>5. Challenges</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21" name="TextBox 20">
            <a:extLst>
              <a:ext uri="{FF2B5EF4-FFF2-40B4-BE49-F238E27FC236}">
                <a16:creationId xmlns:a16="http://schemas.microsoft.com/office/drawing/2014/main" id="{20FABE5E-A3FB-8FE6-58AA-10A6C97A42BD}"/>
              </a:ext>
            </a:extLst>
          </p:cNvPr>
          <p:cNvSpPr txBox="1"/>
          <p:nvPr/>
        </p:nvSpPr>
        <p:spPr>
          <a:xfrm>
            <a:off x="6096000" y="2449483"/>
            <a:ext cx="4011585" cy="400110"/>
          </a:xfrm>
          <a:prstGeom prst="rect">
            <a:avLst/>
          </a:prstGeom>
          <a:noFill/>
        </p:spPr>
        <p:txBody>
          <a:bodyPr wrap="square" rtlCol="0">
            <a:spAutoFit/>
          </a:bodyPr>
          <a:lstStyle/>
          <a:p>
            <a:r>
              <a:rPr lang="en-US" sz="2000" dirty="0">
                <a:solidFill>
                  <a:schemeClr val="accent5">
                    <a:lumMod val="50000"/>
                  </a:schemeClr>
                </a:solidFill>
                <a:latin typeface="Cambria" panose="02040503050406030204" pitchFamily="18" charset="0"/>
                <a:ea typeface="Cambria" panose="02040503050406030204" pitchFamily="18" charset="0"/>
              </a:rPr>
              <a:t>6. Data Cleaning and Preprocessing</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22" name="TextBox 21">
            <a:extLst>
              <a:ext uri="{FF2B5EF4-FFF2-40B4-BE49-F238E27FC236}">
                <a16:creationId xmlns:a16="http://schemas.microsoft.com/office/drawing/2014/main" id="{2038423B-95BB-E6F8-1197-AED315F76B06}"/>
              </a:ext>
            </a:extLst>
          </p:cNvPr>
          <p:cNvSpPr txBox="1"/>
          <p:nvPr/>
        </p:nvSpPr>
        <p:spPr>
          <a:xfrm>
            <a:off x="6096000" y="3161606"/>
            <a:ext cx="4011585" cy="400110"/>
          </a:xfrm>
          <a:prstGeom prst="rect">
            <a:avLst/>
          </a:prstGeom>
          <a:noFill/>
        </p:spPr>
        <p:txBody>
          <a:bodyPr wrap="square" rtlCol="0">
            <a:spAutoFit/>
          </a:bodyPr>
          <a:lstStyle/>
          <a:p>
            <a:r>
              <a:rPr lang="en-US" sz="2000" dirty="0">
                <a:solidFill>
                  <a:schemeClr val="accent5">
                    <a:lumMod val="50000"/>
                  </a:schemeClr>
                </a:solidFill>
                <a:latin typeface="Cambria" panose="02040503050406030204" pitchFamily="18" charset="0"/>
                <a:ea typeface="Cambria" panose="02040503050406030204" pitchFamily="18" charset="0"/>
              </a:rPr>
              <a:t>7. ML Model Building</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23" name="TextBox 22">
            <a:extLst>
              <a:ext uri="{FF2B5EF4-FFF2-40B4-BE49-F238E27FC236}">
                <a16:creationId xmlns:a16="http://schemas.microsoft.com/office/drawing/2014/main" id="{48698C76-B483-097D-B398-29538906F8B8}"/>
              </a:ext>
            </a:extLst>
          </p:cNvPr>
          <p:cNvSpPr txBox="1"/>
          <p:nvPr/>
        </p:nvSpPr>
        <p:spPr>
          <a:xfrm>
            <a:off x="6096000" y="3873729"/>
            <a:ext cx="4011585" cy="400110"/>
          </a:xfrm>
          <a:prstGeom prst="rect">
            <a:avLst/>
          </a:prstGeom>
          <a:noFill/>
        </p:spPr>
        <p:txBody>
          <a:bodyPr wrap="square" rtlCol="0">
            <a:spAutoFit/>
          </a:bodyPr>
          <a:lstStyle/>
          <a:p>
            <a:r>
              <a:rPr lang="en-US" sz="2000" dirty="0">
                <a:solidFill>
                  <a:schemeClr val="accent5">
                    <a:lumMod val="50000"/>
                  </a:schemeClr>
                </a:solidFill>
                <a:latin typeface="Cambria" panose="02040503050406030204" pitchFamily="18" charset="0"/>
                <a:ea typeface="Cambria" panose="02040503050406030204" pitchFamily="18" charset="0"/>
              </a:rPr>
              <a:t>8. Hyperparameter Tuning</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24" name="TextBox 23">
            <a:extLst>
              <a:ext uri="{FF2B5EF4-FFF2-40B4-BE49-F238E27FC236}">
                <a16:creationId xmlns:a16="http://schemas.microsoft.com/office/drawing/2014/main" id="{626B630C-9ED8-A9D5-4A79-AAEDE29C7D46}"/>
              </a:ext>
            </a:extLst>
          </p:cNvPr>
          <p:cNvSpPr txBox="1"/>
          <p:nvPr/>
        </p:nvSpPr>
        <p:spPr>
          <a:xfrm>
            <a:off x="6096000" y="4585852"/>
            <a:ext cx="4011585" cy="400110"/>
          </a:xfrm>
          <a:prstGeom prst="rect">
            <a:avLst/>
          </a:prstGeom>
          <a:noFill/>
        </p:spPr>
        <p:txBody>
          <a:bodyPr wrap="square" rtlCol="0">
            <a:spAutoFit/>
          </a:bodyPr>
          <a:lstStyle/>
          <a:p>
            <a:r>
              <a:rPr lang="en-US" sz="2000" dirty="0">
                <a:solidFill>
                  <a:schemeClr val="accent5">
                    <a:lumMod val="50000"/>
                  </a:schemeClr>
                </a:solidFill>
                <a:latin typeface="Cambria" panose="02040503050406030204" pitchFamily="18" charset="0"/>
                <a:ea typeface="Cambria" panose="02040503050406030204" pitchFamily="18" charset="0"/>
              </a:rPr>
              <a:t>9. ROC and Confusion Matrix</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25" name="TextBox 24">
            <a:extLst>
              <a:ext uri="{FF2B5EF4-FFF2-40B4-BE49-F238E27FC236}">
                <a16:creationId xmlns:a16="http://schemas.microsoft.com/office/drawing/2014/main" id="{FFC14D86-586C-1DFA-BB48-1BD30D198DE3}"/>
              </a:ext>
            </a:extLst>
          </p:cNvPr>
          <p:cNvSpPr txBox="1"/>
          <p:nvPr/>
        </p:nvSpPr>
        <p:spPr>
          <a:xfrm>
            <a:off x="6095999" y="5297975"/>
            <a:ext cx="4011585" cy="400110"/>
          </a:xfrm>
          <a:prstGeom prst="rect">
            <a:avLst/>
          </a:prstGeom>
          <a:noFill/>
        </p:spPr>
        <p:txBody>
          <a:bodyPr wrap="square" rtlCol="0">
            <a:spAutoFit/>
          </a:bodyPr>
          <a:lstStyle/>
          <a:p>
            <a:r>
              <a:rPr lang="en-US" sz="2000" dirty="0">
                <a:solidFill>
                  <a:schemeClr val="accent5">
                    <a:lumMod val="50000"/>
                  </a:schemeClr>
                </a:solidFill>
                <a:latin typeface="Cambria" panose="02040503050406030204" pitchFamily="18" charset="0"/>
                <a:ea typeface="Cambria" panose="02040503050406030204" pitchFamily="18" charset="0"/>
              </a:rPr>
              <a:t>10. Conclusion</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80D6A33-4C06-8241-3241-3C070025818A}"/>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Random forest code snippet</a:t>
            </a:r>
            <a:endParaRPr lang="en-IN" sz="2800" dirty="0">
              <a:solidFill>
                <a:schemeClr val="tx1"/>
              </a:solidFill>
              <a:latin typeface="Algerian" panose="04020705040A02060702" pitchFamily="82" charset="0"/>
            </a:endParaRPr>
          </a:p>
        </p:txBody>
      </p:sp>
      <p:pic>
        <p:nvPicPr>
          <p:cNvPr id="24" name="Picture 23">
            <a:extLst>
              <a:ext uri="{FF2B5EF4-FFF2-40B4-BE49-F238E27FC236}">
                <a16:creationId xmlns:a16="http://schemas.microsoft.com/office/drawing/2014/main" id="{0E703C1E-4195-B1F1-E997-F4D3BB0090B0}"/>
              </a:ext>
            </a:extLst>
          </p:cNvPr>
          <p:cNvPicPr>
            <a:picLocks noChangeAspect="1"/>
          </p:cNvPicPr>
          <p:nvPr/>
        </p:nvPicPr>
        <p:blipFill rotWithShape="1">
          <a:blip r:embed="rId2"/>
          <a:srcRect t="4391" b="4885"/>
          <a:stretch/>
        </p:blipFill>
        <p:spPr>
          <a:xfrm>
            <a:off x="10682194" y="5511338"/>
            <a:ext cx="1209422" cy="1027573"/>
          </a:xfrm>
          <a:prstGeom prst="rect">
            <a:avLst/>
          </a:prstGeom>
        </p:spPr>
      </p:pic>
      <p:pic>
        <p:nvPicPr>
          <p:cNvPr id="30" name="Picture 29">
            <a:extLst>
              <a:ext uri="{FF2B5EF4-FFF2-40B4-BE49-F238E27FC236}">
                <a16:creationId xmlns:a16="http://schemas.microsoft.com/office/drawing/2014/main" id="{B50AE71B-0B8F-02BC-7528-65B78D09C3BE}"/>
              </a:ext>
            </a:extLst>
          </p:cNvPr>
          <p:cNvPicPr>
            <a:picLocks noChangeAspect="1"/>
          </p:cNvPicPr>
          <p:nvPr/>
        </p:nvPicPr>
        <p:blipFill>
          <a:blip r:embed="rId3"/>
          <a:stretch>
            <a:fillRect/>
          </a:stretch>
        </p:blipFill>
        <p:spPr>
          <a:xfrm>
            <a:off x="1703605" y="1890161"/>
            <a:ext cx="5300965" cy="2623650"/>
          </a:xfrm>
          <a:prstGeom prst="rect">
            <a:avLst/>
          </a:prstGeom>
        </p:spPr>
      </p:pic>
      <p:pic>
        <p:nvPicPr>
          <p:cNvPr id="32" name="Picture 31">
            <a:extLst>
              <a:ext uri="{FF2B5EF4-FFF2-40B4-BE49-F238E27FC236}">
                <a16:creationId xmlns:a16="http://schemas.microsoft.com/office/drawing/2014/main" id="{FA2C8A19-22DB-79DC-0EEA-D9342FF96357}"/>
              </a:ext>
            </a:extLst>
          </p:cNvPr>
          <p:cNvPicPr>
            <a:picLocks noChangeAspect="1"/>
          </p:cNvPicPr>
          <p:nvPr/>
        </p:nvPicPr>
        <p:blipFill>
          <a:blip r:embed="rId4"/>
          <a:stretch>
            <a:fillRect/>
          </a:stretch>
        </p:blipFill>
        <p:spPr>
          <a:xfrm>
            <a:off x="5544185" y="3072876"/>
            <a:ext cx="4644963" cy="2704469"/>
          </a:xfrm>
          <a:prstGeom prst="rect">
            <a:avLst/>
          </a:prstGeom>
        </p:spPr>
      </p:pic>
    </p:spTree>
    <p:extLst>
      <p:ext uri="{BB962C8B-B14F-4D97-AF65-F5344CB8AC3E}">
        <p14:creationId xmlns:p14="http://schemas.microsoft.com/office/powerpoint/2010/main" val="473871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3B06F90-2B0A-DCF5-BCE1-47BFAB985DE0}"/>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Random forest (hyperparameter tuning)</a:t>
            </a:r>
            <a:endParaRPr lang="en-IN" sz="2800" dirty="0">
              <a:solidFill>
                <a:schemeClr val="tx1"/>
              </a:solidFill>
              <a:latin typeface="Algerian" panose="04020705040A02060702" pitchFamily="82" charset="0"/>
            </a:endParaRPr>
          </a:p>
        </p:txBody>
      </p:sp>
      <p:pic>
        <p:nvPicPr>
          <p:cNvPr id="12" name="Picture 11">
            <a:extLst>
              <a:ext uri="{FF2B5EF4-FFF2-40B4-BE49-F238E27FC236}">
                <a16:creationId xmlns:a16="http://schemas.microsoft.com/office/drawing/2014/main" id="{73A1DAE5-2F1D-2DFF-2E27-B408D92A3E74}"/>
              </a:ext>
            </a:extLst>
          </p:cNvPr>
          <p:cNvPicPr>
            <a:picLocks noChangeAspect="1"/>
          </p:cNvPicPr>
          <p:nvPr/>
        </p:nvPicPr>
        <p:blipFill>
          <a:blip r:embed="rId2"/>
          <a:stretch>
            <a:fillRect/>
          </a:stretch>
        </p:blipFill>
        <p:spPr>
          <a:xfrm>
            <a:off x="1421652" y="2121921"/>
            <a:ext cx="5340165" cy="1934689"/>
          </a:xfrm>
          <a:prstGeom prst="rect">
            <a:avLst/>
          </a:prstGeom>
        </p:spPr>
      </p:pic>
      <p:pic>
        <p:nvPicPr>
          <p:cNvPr id="13" name="Picture 12">
            <a:extLst>
              <a:ext uri="{FF2B5EF4-FFF2-40B4-BE49-F238E27FC236}">
                <a16:creationId xmlns:a16="http://schemas.microsoft.com/office/drawing/2014/main" id="{C553C752-A366-253F-9F66-763BDE5271D9}"/>
              </a:ext>
            </a:extLst>
          </p:cNvPr>
          <p:cNvPicPr>
            <a:picLocks noChangeAspect="1"/>
          </p:cNvPicPr>
          <p:nvPr/>
        </p:nvPicPr>
        <p:blipFill rotWithShape="1">
          <a:blip r:embed="rId3"/>
          <a:srcRect t="4391" b="4885"/>
          <a:stretch/>
        </p:blipFill>
        <p:spPr>
          <a:xfrm>
            <a:off x="10682194" y="5511338"/>
            <a:ext cx="1209422" cy="1027573"/>
          </a:xfrm>
          <a:prstGeom prst="rect">
            <a:avLst/>
          </a:prstGeom>
        </p:spPr>
      </p:pic>
      <p:pic>
        <p:nvPicPr>
          <p:cNvPr id="15" name="Picture 14">
            <a:extLst>
              <a:ext uri="{FF2B5EF4-FFF2-40B4-BE49-F238E27FC236}">
                <a16:creationId xmlns:a16="http://schemas.microsoft.com/office/drawing/2014/main" id="{D29055F4-7529-F104-62C1-35766218C0E6}"/>
              </a:ext>
            </a:extLst>
          </p:cNvPr>
          <p:cNvPicPr>
            <a:picLocks noChangeAspect="1"/>
          </p:cNvPicPr>
          <p:nvPr/>
        </p:nvPicPr>
        <p:blipFill>
          <a:blip r:embed="rId4"/>
          <a:stretch>
            <a:fillRect/>
          </a:stretch>
        </p:blipFill>
        <p:spPr>
          <a:xfrm>
            <a:off x="5666814" y="3308657"/>
            <a:ext cx="4939488" cy="2106049"/>
          </a:xfrm>
          <a:prstGeom prst="rect">
            <a:avLst/>
          </a:prstGeom>
        </p:spPr>
      </p:pic>
      <p:pic>
        <p:nvPicPr>
          <p:cNvPr id="16" name="Picture 15">
            <a:extLst>
              <a:ext uri="{FF2B5EF4-FFF2-40B4-BE49-F238E27FC236}">
                <a16:creationId xmlns:a16="http://schemas.microsoft.com/office/drawing/2014/main" id="{39E8A202-6AE5-E26B-92C0-AB3BF89276FE}"/>
              </a:ext>
            </a:extLst>
          </p:cNvPr>
          <p:cNvPicPr>
            <a:picLocks noChangeAspect="1"/>
          </p:cNvPicPr>
          <p:nvPr/>
        </p:nvPicPr>
        <p:blipFill rotWithShape="1">
          <a:blip r:embed="rId3"/>
          <a:srcRect t="4391" b="4885"/>
          <a:stretch/>
        </p:blipFill>
        <p:spPr>
          <a:xfrm>
            <a:off x="10834594" y="5663738"/>
            <a:ext cx="1209422" cy="1027573"/>
          </a:xfrm>
          <a:prstGeom prst="rect">
            <a:avLst/>
          </a:prstGeom>
        </p:spPr>
      </p:pic>
    </p:spTree>
    <p:extLst>
      <p:ext uri="{BB962C8B-B14F-4D97-AF65-F5344CB8AC3E}">
        <p14:creationId xmlns:p14="http://schemas.microsoft.com/office/powerpoint/2010/main" val="3795121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1F98E129-FF0A-935F-6A00-10551073BDDF}"/>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Random forest (ROC)</a:t>
            </a:r>
            <a:endParaRPr lang="en-IN" sz="2800" dirty="0">
              <a:solidFill>
                <a:schemeClr val="tx1"/>
              </a:solidFill>
              <a:latin typeface="Algerian" panose="04020705040A02060702" pitchFamily="82" charset="0"/>
            </a:endParaRPr>
          </a:p>
        </p:txBody>
      </p:sp>
      <p:pic>
        <p:nvPicPr>
          <p:cNvPr id="54" name="Picture 53">
            <a:extLst>
              <a:ext uri="{FF2B5EF4-FFF2-40B4-BE49-F238E27FC236}">
                <a16:creationId xmlns:a16="http://schemas.microsoft.com/office/drawing/2014/main" id="{08B84449-809E-268D-87B5-934891438802}"/>
              </a:ext>
            </a:extLst>
          </p:cNvPr>
          <p:cNvPicPr>
            <a:picLocks noChangeAspect="1"/>
          </p:cNvPicPr>
          <p:nvPr/>
        </p:nvPicPr>
        <p:blipFill>
          <a:blip r:embed="rId2"/>
          <a:stretch>
            <a:fillRect/>
          </a:stretch>
        </p:blipFill>
        <p:spPr>
          <a:xfrm>
            <a:off x="2541045" y="1742805"/>
            <a:ext cx="6725020" cy="4520832"/>
          </a:xfrm>
          <a:prstGeom prst="rect">
            <a:avLst/>
          </a:prstGeom>
        </p:spPr>
      </p:pic>
      <p:pic>
        <p:nvPicPr>
          <p:cNvPr id="55" name="Picture 54">
            <a:extLst>
              <a:ext uri="{FF2B5EF4-FFF2-40B4-BE49-F238E27FC236}">
                <a16:creationId xmlns:a16="http://schemas.microsoft.com/office/drawing/2014/main" id="{06F5AB6F-9B59-BB6B-FFAC-B3C362E11DC0}"/>
              </a:ext>
            </a:extLst>
          </p:cNvPr>
          <p:cNvPicPr>
            <a:picLocks noChangeAspect="1"/>
          </p:cNvPicPr>
          <p:nvPr/>
        </p:nvPicPr>
        <p:blipFill rotWithShape="1">
          <a:blip r:embed="rId3"/>
          <a:srcRect t="4391" b="4885"/>
          <a:stretch/>
        </p:blipFill>
        <p:spPr>
          <a:xfrm>
            <a:off x="10834594" y="5663738"/>
            <a:ext cx="1209422" cy="1027573"/>
          </a:xfrm>
          <a:prstGeom prst="rect">
            <a:avLst/>
          </a:prstGeom>
        </p:spPr>
      </p:pic>
    </p:spTree>
    <p:extLst>
      <p:ext uri="{BB962C8B-B14F-4D97-AF65-F5344CB8AC3E}">
        <p14:creationId xmlns:p14="http://schemas.microsoft.com/office/powerpoint/2010/main" val="3872370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BA5612C-B362-14B2-5716-923761160343}"/>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Logistic regression</a:t>
            </a:r>
            <a:endParaRPr lang="en-IN" sz="2800" dirty="0">
              <a:solidFill>
                <a:schemeClr val="tx1"/>
              </a:solidFill>
              <a:latin typeface="Algerian" panose="04020705040A02060702" pitchFamily="82" charset="0"/>
            </a:endParaRPr>
          </a:p>
        </p:txBody>
      </p:sp>
      <p:pic>
        <p:nvPicPr>
          <p:cNvPr id="21" name="Picture 20">
            <a:extLst>
              <a:ext uri="{FF2B5EF4-FFF2-40B4-BE49-F238E27FC236}">
                <a16:creationId xmlns:a16="http://schemas.microsoft.com/office/drawing/2014/main" id="{62276CA0-CE1E-41DD-7C2C-CC54963A7DA4}"/>
              </a:ext>
            </a:extLst>
          </p:cNvPr>
          <p:cNvPicPr>
            <a:picLocks noChangeAspect="1"/>
          </p:cNvPicPr>
          <p:nvPr/>
        </p:nvPicPr>
        <p:blipFill rotWithShape="1">
          <a:blip r:embed="rId2"/>
          <a:srcRect t="4391" b="4885"/>
          <a:stretch/>
        </p:blipFill>
        <p:spPr>
          <a:xfrm>
            <a:off x="10682194" y="5511338"/>
            <a:ext cx="1209422" cy="1027573"/>
          </a:xfrm>
          <a:prstGeom prst="rect">
            <a:avLst/>
          </a:prstGeom>
        </p:spPr>
      </p:pic>
      <p:sp>
        <p:nvSpPr>
          <p:cNvPr id="26" name="TextBox 25">
            <a:extLst>
              <a:ext uri="{FF2B5EF4-FFF2-40B4-BE49-F238E27FC236}">
                <a16:creationId xmlns:a16="http://schemas.microsoft.com/office/drawing/2014/main" id="{D177ACB0-3EBF-4E58-1F9B-9A3A6EC6C2CB}"/>
              </a:ext>
            </a:extLst>
          </p:cNvPr>
          <p:cNvSpPr txBox="1"/>
          <p:nvPr/>
        </p:nvSpPr>
        <p:spPr>
          <a:xfrm>
            <a:off x="3339634" y="1687483"/>
            <a:ext cx="2381252" cy="369332"/>
          </a:xfrm>
          <a:prstGeom prst="rect">
            <a:avLst/>
          </a:prstGeom>
          <a:noFill/>
        </p:spPr>
        <p:txBody>
          <a:bodyPr wrap="square" rtlCol="0">
            <a:spAutoFit/>
          </a:bodyPr>
          <a:lstStyle/>
          <a:p>
            <a:endParaRPr lang="en-IN" dirty="0">
              <a:solidFill>
                <a:schemeClr val="accent5">
                  <a:lumMod val="50000"/>
                </a:schemeClr>
              </a:solidFill>
              <a:latin typeface="Cambria" panose="02040503050406030204" pitchFamily="18" charset="0"/>
              <a:ea typeface="Cambria" panose="02040503050406030204" pitchFamily="18" charset="0"/>
            </a:endParaRPr>
          </a:p>
        </p:txBody>
      </p:sp>
      <p:sp>
        <p:nvSpPr>
          <p:cNvPr id="28" name="TextBox 27">
            <a:extLst>
              <a:ext uri="{FF2B5EF4-FFF2-40B4-BE49-F238E27FC236}">
                <a16:creationId xmlns:a16="http://schemas.microsoft.com/office/drawing/2014/main" id="{ADA55BFB-30F8-881C-0826-1BAE39E655A3}"/>
              </a:ext>
            </a:extLst>
          </p:cNvPr>
          <p:cNvSpPr txBox="1"/>
          <p:nvPr/>
        </p:nvSpPr>
        <p:spPr>
          <a:xfrm>
            <a:off x="1421652" y="1872149"/>
            <a:ext cx="9348695" cy="646331"/>
          </a:xfrm>
          <a:prstGeom prst="rect">
            <a:avLst/>
          </a:prstGeom>
          <a:noFill/>
        </p:spPr>
        <p:txBody>
          <a:bodyPr wrap="square">
            <a:spAutoFit/>
          </a:bodyPr>
          <a:lstStyle/>
          <a:p>
            <a:r>
              <a:rPr lang="en-IN"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Logistic Regression is a statistical method used for binary classification problems, where the outcome is a categorical variable with two possible values, typically 0 and 1.</a:t>
            </a:r>
          </a:p>
        </p:txBody>
      </p:sp>
      <p:sp>
        <p:nvSpPr>
          <p:cNvPr id="29" name="TextBox 28">
            <a:extLst>
              <a:ext uri="{FF2B5EF4-FFF2-40B4-BE49-F238E27FC236}">
                <a16:creationId xmlns:a16="http://schemas.microsoft.com/office/drawing/2014/main" id="{9DC293A0-F9C9-0FCC-AFE1-0F88A089C5E6}"/>
              </a:ext>
            </a:extLst>
          </p:cNvPr>
          <p:cNvSpPr txBox="1"/>
          <p:nvPr/>
        </p:nvSpPr>
        <p:spPr>
          <a:xfrm>
            <a:off x="1421652" y="2814579"/>
            <a:ext cx="76309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5">
                    <a:lumMod val="50000"/>
                  </a:schemeClr>
                </a:solidFill>
                <a:latin typeface="Cambria" panose="02040503050406030204" pitchFamily="18" charset="0"/>
                <a:ea typeface="Cambria" panose="02040503050406030204" pitchFamily="18" charset="0"/>
              </a:rPr>
              <a:t>Key Characteristics :-</a:t>
            </a:r>
          </a:p>
        </p:txBody>
      </p:sp>
      <p:sp>
        <p:nvSpPr>
          <p:cNvPr id="30" name="TextBox 29">
            <a:extLst>
              <a:ext uri="{FF2B5EF4-FFF2-40B4-BE49-F238E27FC236}">
                <a16:creationId xmlns:a16="http://schemas.microsoft.com/office/drawing/2014/main" id="{0B34BA18-5A71-7E3E-B803-691EB2329D9A}"/>
              </a:ext>
            </a:extLst>
          </p:cNvPr>
          <p:cNvSpPr txBox="1"/>
          <p:nvPr/>
        </p:nvSpPr>
        <p:spPr>
          <a:xfrm>
            <a:off x="1693055" y="3233789"/>
            <a:ext cx="6511749" cy="338554"/>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rgbClr val="C00000"/>
                </a:solidFill>
                <a:latin typeface="Cambria" panose="02040503050406030204" pitchFamily="18" charset="0"/>
                <a:ea typeface="Cambria" panose="02040503050406030204" pitchFamily="18" charset="0"/>
              </a:rPr>
              <a:t>Binary Classification </a:t>
            </a:r>
          </a:p>
        </p:txBody>
      </p:sp>
      <p:sp>
        <p:nvSpPr>
          <p:cNvPr id="31" name="TextBox 30">
            <a:extLst>
              <a:ext uri="{FF2B5EF4-FFF2-40B4-BE49-F238E27FC236}">
                <a16:creationId xmlns:a16="http://schemas.microsoft.com/office/drawing/2014/main" id="{46AD2472-A580-79F2-D924-09DC0D6F9979}"/>
              </a:ext>
            </a:extLst>
          </p:cNvPr>
          <p:cNvSpPr txBox="1"/>
          <p:nvPr/>
        </p:nvSpPr>
        <p:spPr>
          <a:xfrm>
            <a:off x="1693054" y="3645577"/>
            <a:ext cx="6511749" cy="338554"/>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rgbClr val="C00000"/>
                </a:solidFill>
                <a:latin typeface="Cambria" panose="02040503050406030204" pitchFamily="18" charset="0"/>
                <a:ea typeface="Cambria" panose="02040503050406030204" pitchFamily="18" charset="0"/>
              </a:rPr>
              <a:t>Logistic Function	</a:t>
            </a:r>
          </a:p>
        </p:txBody>
      </p:sp>
      <p:sp>
        <p:nvSpPr>
          <p:cNvPr id="32" name="TextBox 31">
            <a:extLst>
              <a:ext uri="{FF2B5EF4-FFF2-40B4-BE49-F238E27FC236}">
                <a16:creationId xmlns:a16="http://schemas.microsoft.com/office/drawing/2014/main" id="{CB56F6F0-C830-3C97-203E-AFB5E3EECC09}"/>
              </a:ext>
            </a:extLst>
          </p:cNvPr>
          <p:cNvSpPr txBox="1"/>
          <p:nvPr/>
        </p:nvSpPr>
        <p:spPr>
          <a:xfrm>
            <a:off x="1672360" y="4057365"/>
            <a:ext cx="6511749" cy="338554"/>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rgbClr val="C00000"/>
                </a:solidFill>
                <a:latin typeface="Cambria" panose="02040503050406030204" pitchFamily="18" charset="0"/>
                <a:ea typeface="Cambria" panose="02040503050406030204" pitchFamily="18" charset="0"/>
              </a:rPr>
              <a:t>Linear Relationship</a:t>
            </a:r>
          </a:p>
        </p:txBody>
      </p:sp>
      <p:sp>
        <p:nvSpPr>
          <p:cNvPr id="33" name="TextBox 32">
            <a:extLst>
              <a:ext uri="{FF2B5EF4-FFF2-40B4-BE49-F238E27FC236}">
                <a16:creationId xmlns:a16="http://schemas.microsoft.com/office/drawing/2014/main" id="{FDB5348A-6C9F-3E16-CF92-201444BA86FB}"/>
              </a:ext>
            </a:extLst>
          </p:cNvPr>
          <p:cNvSpPr txBox="1"/>
          <p:nvPr/>
        </p:nvSpPr>
        <p:spPr>
          <a:xfrm>
            <a:off x="1667995" y="4469153"/>
            <a:ext cx="6511749" cy="338554"/>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rgbClr val="C00000"/>
                </a:solidFill>
                <a:latin typeface="Cambria" panose="02040503050406030204" pitchFamily="18" charset="0"/>
                <a:ea typeface="Cambria" panose="02040503050406030204" pitchFamily="18" charset="0"/>
              </a:rPr>
              <a:t>Odds &amp; Log Odds</a:t>
            </a:r>
          </a:p>
        </p:txBody>
      </p:sp>
      <p:sp>
        <p:nvSpPr>
          <p:cNvPr id="34" name="TextBox 33">
            <a:extLst>
              <a:ext uri="{FF2B5EF4-FFF2-40B4-BE49-F238E27FC236}">
                <a16:creationId xmlns:a16="http://schemas.microsoft.com/office/drawing/2014/main" id="{2883421B-CECF-2042-2A2D-ABF0786A25D5}"/>
              </a:ext>
            </a:extLst>
          </p:cNvPr>
          <p:cNvSpPr txBox="1"/>
          <p:nvPr/>
        </p:nvSpPr>
        <p:spPr>
          <a:xfrm>
            <a:off x="1667994" y="4880941"/>
            <a:ext cx="6511749" cy="338554"/>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rgbClr val="C00000"/>
                </a:solidFill>
                <a:latin typeface="Cambria" panose="02040503050406030204" pitchFamily="18" charset="0"/>
                <a:ea typeface="Cambria" panose="02040503050406030204" pitchFamily="18" charset="0"/>
              </a:rPr>
              <a:t>Maximum Likelihood Estimation</a:t>
            </a:r>
          </a:p>
        </p:txBody>
      </p:sp>
      <p:sp>
        <p:nvSpPr>
          <p:cNvPr id="2" name="TextBox 1">
            <a:extLst>
              <a:ext uri="{FF2B5EF4-FFF2-40B4-BE49-F238E27FC236}">
                <a16:creationId xmlns:a16="http://schemas.microsoft.com/office/drawing/2014/main" id="{8A28448A-C817-53EA-EC6A-9560A5CF439F}"/>
              </a:ext>
            </a:extLst>
          </p:cNvPr>
          <p:cNvSpPr txBox="1"/>
          <p:nvPr/>
        </p:nvSpPr>
        <p:spPr>
          <a:xfrm>
            <a:off x="1667993" y="5311829"/>
            <a:ext cx="6511749" cy="338554"/>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rgbClr val="C00000"/>
                </a:solidFill>
                <a:latin typeface="Cambria" panose="02040503050406030204" pitchFamily="18" charset="0"/>
                <a:ea typeface="Cambria" panose="02040503050406030204" pitchFamily="18" charset="0"/>
              </a:rPr>
              <a:t>Interpretability</a:t>
            </a:r>
          </a:p>
        </p:txBody>
      </p:sp>
    </p:spTree>
    <p:extLst>
      <p:ext uri="{BB962C8B-B14F-4D97-AF65-F5344CB8AC3E}">
        <p14:creationId xmlns:p14="http://schemas.microsoft.com/office/powerpoint/2010/main" val="1460555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5B91271D-F548-4A16-54E9-5C7DF99B4605}"/>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Logistic regression</a:t>
            </a:r>
            <a:endParaRPr lang="en-IN" sz="2800" dirty="0">
              <a:solidFill>
                <a:schemeClr val="tx1"/>
              </a:solidFill>
              <a:latin typeface="Algerian" panose="04020705040A02060702" pitchFamily="82" charset="0"/>
            </a:endParaRPr>
          </a:p>
        </p:txBody>
      </p:sp>
      <p:pic>
        <p:nvPicPr>
          <p:cNvPr id="42" name="Picture 41">
            <a:extLst>
              <a:ext uri="{FF2B5EF4-FFF2-40B4-BE49-F238E27FC236}">
                <a16:creationId xmlns:a16="http://schemas.microsoft.com/office/drawing/2014/main" id="{1EEB3E49-7FC0-1EE7-2AB6-521F90DC045A}"/>
              </a:ext>
            </a:extLst>
          </p:cNvPr>
          <p:cNvPicPr>
            <a:picLocks noChangeAspect="1"/>
          </p:cNvPicPr>
          <p:nvPr/>
        </p:nvPicPr>
        <p:blipFill rotWithShape="1">
          <a:blip r:embed="rId2"/>
          <a:srcRect t="4391" b="4885"/>
          <a:stretch/>
        </p:blipFill>
        <p:spPr>
          <a:xfrm>
            <a:off x="10682194" y="5511338"/>
            <a:ext cx="1209422" cy="1027573"/>
          </a:xfrm>
          <a:prstGeom prst="rect">
            <a:avLst/>
          </a:prstGeom>
        </p:spPr>
      </p:pic>
      <p:pic>
        <p:nvPicPr>
          <p:cNvPr id="46" name="Picture 45">
            <a:extLst>
              <a:ext uri="{FF2B5EF4-FFF2-40B4-BE49-F238E27FC236}">
                <a16:creationId xmlns:a16="http://schemas.microsoft.com/office/drawing/2014/main" id="{D5131E37-FC8A-3679-BDBC-9C90483A3285}"/>
              </a:ext>
            </a:extLst>
          </p:cNvPr>
          <p:cNvPicPr>
            <a:picLocks noChangeAspect="1"/>
          </p:cNvPicPr>
          <p:nvPr/>
        </p:nvPicPr>
        <p:blipFill>
          <a:blip r:embed="rId3"/>
          <a:stretch>
            <a:fillRect/>
          </a:stretch>
        </p:blipFill>
        <p:spPr>
          <a:xfrm>
            <a:off x="1157345" y="1970116"/>
            <a:ext cx="9877310" cy="3311386"/>
          </a:xfrm>
          <a:prstGeom prst="rect">
            <a:avLst/>
          </a:prstGeom>
        </p:spPr>
      </p:pic>
    </p:spTree>
    <p:extLst>
      <p:ext uri="{BB962C8B-B14F-4D97-AF65-F5344CB8AC3E}">
        <p14:creationId xmlns:p14="http://schemas.microsoft.com/office/powerpoint/2010/main" val="3477453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5298749-C434-E0FE-D567-8640C4E5F6E5}"/>
              </a:ext>
            </a:extLst>
          </p:cNvPr>
          <p:cNvPicPr>
            <a:picLocks noChangeAspect="1"/>
          </p:cNvPicPr>
          <p:nvPr/>
        </p:nvPicPr>
        <p:blipFill>
          <a:blip r:embed="rId2"/>
          <a:stretch>
            <a:fillRect/>
          </a:stretch>
        </p:blipFill>
        <p:spPr>
          <a:xfrm>
            <a:off x="1421651" y="1961660"/>
            <a:ext cx="4674349" cy="2276571"/>
          </a:xfrm>
          <a:prstGeom prst="rect">
            <a:avLst/>
          </a:prstGeom>
        </p:spPr>
      </p:pic>
      <p:sp>
        <p:nvSpPr>
          <p:cNvPr id="21" name="Rectangle 20">
            <a:extLst>
              <a:ext uri="{FF2B5EF4-FFF2-40B4-BE49-F238E27FC236}">
                <a16:creationId xmlns:a16="http://schemas.microsoft.com/office/drawing/2014/main" id="{880D6A33-4C06-8241-3241-3C070025818A}"/>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Logistic regression code snippet</a:t>
            </a:r>
            <a:endParaRPr lang="en-IN" sz="2800" dirty="0">
              <a:solidFill>
                <a:schemeClr val="tx1"/>
              </a:solidFill>
              <a:latin typeface="Algerian" panose="04020705040A02060702" pitchFamily="82" charset="0"/>
            </a:endParaRPr>
          </a:p>
        </p:txBody>
      </p:sp>
      <p:pic>
        <p:nvPicPr>
          <p:cNvPr id="23" name="Picture 22">
            <a:extLst>
              <a:ext uri="{FF2B5EF4-FFF2-40B4-BE49-F238E27FC236}">
                <a16:creationId xmlns:a16="http://schemas.microsoft.com/office/drawing/2014/main" id="{EA7C9B0B-EE2A-C07A-F8F6-C95C192E5B2D}"/>
              </a:ext>
            </a:extLst>
          </p:cNvPr>
          <p:cNvPicPr>
            <a:picLocks noChangeAspect="1"/>
          </p:cNvPicPr>
          <p:nvPr/>
        </p:nvPicPr>
        <p:blipFill>
          <a:blip r:embed="rId3"/>
          <a:stretch>
            <a:fillRect/>
          </a:stretch>
        </p:blipFill>
        <p:spPr>
          <a:xfrm>
            <a:off x="5663913" y="2759682"/>
            <a:ext cx="4671578" cy="2581245"/>
          </a:xfrm>
          <a:prstGeom prst="rect">
            <a:avLst/>
          </a:prstGeom>
        </p:spPr>
      </p:pic>
      <p:pic>
        <p:nvPicPr>
          <p:cNvPr id="24" name="Picture 23">
            <a:extLst>
              <a:ext uri="{FF2B5EF4-FFF2-40B4-BE49-F238E27FC236}">
                <a16:creationId xmlns:a16="http://schemas.microsoft.com/office/drawing/2014/main" id="{0E703C1E-4195-B1F1-E997-F4D3BB0090B0}"/>
              </a:ext>
            </a:extLst>
          </p:cNvPr>
          <p:cNvPicPr>
            <a:picLocks noChangeAspect="1"/>
          </p:cNvPicPr>
          <p:nvPr/>
        </p:nvPicPr>
        <p:blipFill rotWithShape="1">
          <a:blip r:embed="rId4"/>
          <a:srcRect t="4391" b="4885"/>
          <a:stretch/>
        </p:blipFill>
        <p:spPr>
          <a:xfrm>
            <a:off x="10682194" y="5511338"/>
            <a:ext cx="1209422" cy="1027573"/>
          </a:xfrm>
          <a:prstGeom prst="rect">
            <a:avLst/>
          </a:prstGeom>
        </p:spPr>
      </p:pic>
    </p:spTree>
    <p:extLst>
      <p:ext uri="{BB962C8B-B14F-4D97-AF65-F5344CB8AC3E}">
        <p14:creationId xmlns:p14="http://schemas.microsoft.com/office/powerpoint/2010/main" val="720515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BA5612C-B362-14B2-5716-923761160343}"/>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Logistic regression(hyperparameter tuning)</a:t>
            </a:r>
            <a:endParaRPr lang="en-IN" sz="2800" dirty="0">
              <a:solidFill>
                <a:schemeClr val="tx1"/>
              </a:solidFill>
              <a:latin typeface="Algerian" panose="04020705040A02060702" pitchFamily="82" charset="0"/>
            </a:endParaRPr>
          </a:p>
        </p:txBody>
      </p:sp>
      <p:pic>
        <p:nvPicPr>
          <p:cNvPr id="21" name="Picture 20">
            <a:extLst>
              <a:ext uri="{FF2B5EF4-FFF2-40B4-BE49-F238E27FC236}">
                <a16:creationId xmlns:a16="http://schemas.microsoft.com/office/drawing/2014/main" id="{62276CA0-CE1E-41DD-7C2C-CC54963A7DA4}"/>
              </a:ext>
            </a:extLst>
          </p:cNvPr>
          <p:cNvPicPr>
            <a:picLocks noChangeAspect="1"/>
          </p:cNvPicPr>
          <p:nvPr/>
        </p:nvPicPr>
        <p:blipFill rotWithShape="1">
          <a:blip r:embed="rId2"/>
          <a:srcRect t="4391" b="4885"/>
          <a:stretch/>
        </p:blipFill>
        <p:spPr>
          <a:xfrm>
            <a:off x="10682194" y="5511338"/>
            <a:ext cx="1209422" cy="1027573"/>
          </a:xfrm>
          <a:prstGeom prst="rect">
            <a:avLst/>
          </a:prstGeom>
        </p:spPr>
      </p:pic>
      <p:sp>
        <p:nvSpPr>
          <p:cNvPr id="26" name="TextBox 25">
            <a:extLst>
              <a:ext uri="{FF2B5EF4-FFF2-40B4-BE49-F238E27FC236}">
                <a16:creationId xmlns:a16="http://schemas.microsoft.com/office/drawing/2014/main" id="{D177ACB0-3EBF-4E58-1F9B-9A3A6EC6C2CB}"/>
              </a:ext>
            </a:extLst>
          </p:cNvPr>
          <p:cNvSpPr txBox="1"/>
          <p:nvPr/>
        </p:nvSpPr>
        <p:spPr>
          <a:xfrm>
            <a:off x="3339634" y="1687483"/>
            <a:ext cx="2381252" cy="369332"/>
          </a:xfrm>
          <a:prstGeom prst="rect">
            <a:avLst/>
          </a:prstGeom>
          <a:noFill/>
        </p:spPr>
        <p:txBody>
          <a:bodyPr wrap="square" rtlCol="0">
            <a:spAutoFit/>
          </a:bodyPr>
          <a:lstStyle/>
          <a:p>
            <a:endParaRPr lang="en-IN" dirty="0">
              <a:solidFill>
                <a:schemeClr val="accent5">
                  <a:lumMod val="50000"/>
                </a:schemeClr>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D60E2E8D-FCDB-C1F1-EDF2-4E410B3E08F2}"/>
              </a:ext>
            </a:extLst>
          </p:cNvPr>
          <p:cNvPicPr>
            <a:picLocks noChangeAspect="1"/>
          </p:cNvPicPr>
          <p:nvPr/>
        </p:nvPicPr>
        <p:blipFill>
          <a:blip r:embed="rId3"/>
          <a:stretch>
            <a:fillRect/>
          </a:stretch>
        </p:blipFill>
        <p:spPr>
          <a:xfrm>
            <a:off x="1395917" y="1895720"/>
            <a:ext cx="4813974" cy="2013793"/>
          </a:xfrm>
          <a:prstGeom prst="rect">
            <a:avLst/>
          </a:prstGeom>
        </p:spPr>
      </p:pic>
      <p:pic>
        <p:nvPicPr>
          <p:cNvPr id="6" name="Picture 5">
            <a:extLst>
              <a:ext uri="{FF2B5EF4-FFF2-40B4-BE49-F238E27FC236}">
                <a16:creationId xmlns:a16="http://schemas.microsoft.com/office/drawing/2014/main" id="{B6B94631-6434-17E9-06D2-B040792DBF82}"/>
              </a:ext>
            </a:extLst>
          </p:cNvPr>
          <p:cNvPicPr>
            <a:picLocks noChangeAspect="1"/>
          </p:cNvPicPr>
          <p:nvPr/>
        </p:nvPicPr>
        <p:blipFill>
          <a:blip r:embed="rId4"/>
          <a:stretch>
            <a:fillRect/>
          </a:stretch>
        </p:blipFill>
        <p:spPr>
          <a:xfrm>
            <a:off x="5868220" y="3185435"/>
            <a:ext cx="4813974" cy="2011931"/>
          </a:xfrm>
          <a:prstGeom prst="rect">
            <a:avLst/>
          </a:prstGeom>
        </p:spPr>
      </p:pic>
    </p:spTree>
    <p:extLst>
      <p:ext uri="{BB962C8B-B14F-4D97-AF65-F5344CB8AC3E}">
        <p14:creationId xmlns:p14="http://schemas.microsoft.com/office/powerpoint/2010/main" val="1818990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F3EB7D-54EF-C7FA-BB57-2DC927E11F58}"/>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Logistic regression(Roc)</a:t>
            </a:r>
            <a:endParaRPr lang="en-IN" sz="2800" dirty="0">
              <a:solidFill>
                <a:schemeClr val="tx1"/>
              </a:solidFill>
              <a:latin typeface="Algerian" panose="04020705040A02060702" pitchFamily="82" charset="0"/>
            </a:endParaRPr>
          </a:p>
        </p:txBody>
      </p:sp>
      <p:pic>
        <p:nvPicPr>
          <p:cNvPr id="10" name="Picture 9">
            <a:extLst>
              <a:ext uri="{FF2B5EF4-FFF2-40B4-BE49-F238E27FC236}">
                <a16:creationId xmlns:a16="http://schemas.microsoft.com/office/drawing/2014/main" id="{93B4316F-F6C5-DF6C-4772-DA674FB01E4F}"/>
              </a:ext>
            </a:extLst>
          </p:cNvPr>
          <p:cNvPicPr>
            <a:picLocks noChangeAspect="1"/>
          </p:cNvPicPr>
          <p:nvPr/>
        </p:nvPicPr>
        <p:blipFill rotWithShape="1">
          <a:blip r:embed="rId2"/>
          <a:srcRect t="4391" b="4885"/>
          <a:stretch/>
        </p:blipFill>
        <p:spPr>
          <a:xfrm>
            <a:off x="10682194" y="5511338"/>
            <a:ext cx="1209422" cy="1027573"/>
          </a:xfrm>
          <a:prstGeom prst="rect">
            <a:avLst/>
          </a:prstGeom>
        </p:spPr>
      </p:pic>
      <p:pic>
        <p:nvPicPr>
          <p:cNvPr id="13" name="Picture 12">
            <a:extLst>
              <a:ext uri="{FF2B5EF4-FFF2-40B4-BE49-F238E27FC236}">
                <a16:creationId xmlns:a16="http://schemas.microsoft.com/office/drawing/2014/main" id="{211A752E-B64C-0906-BE45-0DCA47532CC9}"/>
              </a:ext>
            </a:extLst>
          </p:cNvPr>
          <p:cNvPicPr>
            <a:picLocks noChangeAspect="1"/>
          </p:cNvPicPr>
          <p:nvPr/>
        </p:nvPicPr>
        <p:blipFill rotWithShape="1">
          <a:blip r:embed="rId3"/>
          <a:srcRect t="2462"/>
          <a:stretch/>
        </p:blipFill>
        <p:spPr>
          <a:xfrm>
            <a:off x="2657361" y="1737360"/>
            <a:ext cx="6877275" cy="4610298"/>
          </a:xfrm>
          <a:prstGeom prst="rect">
            <a:avLst/>
          </a:prstGeom>
        </p:spPr>
      </p:pic>
    </p:spTree>
    <p:extLst>
      <p:ext uri="{BB962C8B-B14F-4D97-AF65-F5344CB8AC3E}">
        <p14:creationId xmlns:p14="http://schemas.microsoft.com/office/powerpoint/2010/main" val="566997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E612F86-66F5-8095-4926-A7FE16E3E379}"/>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conclusion</a:t>
            </a:r>
            <a:endParaRPr lang="en-IN" sz="2800" dirty="0">
              <a:solidFill>
                <a:schemeClr val="tx1"/>
              </a:solidFill>
              <a:latin typeface="Algerian" panose="04020705040A02060702" pitchFamily="82" charset="0"/>
            </a:endParaRPr>
          </a:p>
        </p:txBody>
      </p:sp>
      <p:pic>
        <p:nvPicPr>
          <p:cNvPr id="26" name="Picture 25">
            <a:extLst>
              <a:ext uri="{FF2B5EF4-FFF2-40B4-BE49-F238E27FC236}">
                <a16:creationId xmlns:a16="http://schemas.microsoft.com/office/drawing/2014/main" id="{B3EAFDB8-5870-257F-C5E0-097AE0F78FB9}"/>
              </a:ext>
            </a:extLst>
          </p:cNvPr>
          <p:cNvPicPr>
            <a:picLocks noChangeAspect="1"/>
          </p:cNvPicPr>
          <p:nvPr/>
        </p:nvPicPr>
        <p:blipFill rotWithShape="1">
          <a:blip r:embed="rId2"/>
          <a:srcRect t="4391" b="4885"/>
          <a:stretch/>
        </p:blipFill>
        <p:spPr>
          <a:xfrm>
            <a:off x="10682194" y="5511338"/>
            <a:ext cx="1209422" cy="1027573"/>
          </a:xfrm>
          <a:prstGeom prst="rect">
            <a:avLst/>
          </a:prstGeom>
        </p:spPr>
      </p:pic>
      <p:sp>
        <p:nvSpPr>
          <p:cNvPr id="27" name="TextBox 26">
            <a:extLst>
              <a:ext uri="{FF2B5EF4-FFF2-40B4-BE49-F238E27FC236}">
                <a16:creationId xmlns:a16="http://schemas.microsoft.com/office/drawing/2014/main" id="{FF8D2BAC-40E2-31B8-4DEC-6295BD6582F8}"/>
              </a:ext>
            </a:extLst>
          </p:cNvPr>
          <p:cNvSpPr txBox="1"/>
          <p:nvPr/>
        </p:nvSpPr>
        <p:spPr>
          <a:xfrm>
            <a:off x="1574050" y="3068136"/>
            <a:ext cx="7630909" cy="369332"/>
          </a:xfrm>
          <a:prstGeom prst="rect">
            <a:avLst/>
          </a:prstGeom>
          <a:noFill/>
        </p:spPr>
        <p:txBody>
          <a:bodyPr wrap="square" rtlCol="0">
            <a:spAutoFit/>
          </a:bodyPr>
          <a:lstStyle/>
          <a:p>
            <a:pPr marL="342900" indent="-342900">
              <a:buFont typeface="Wingdings" panose="05000000000000000000" pitchFamily="2" charset="2"/>
              <a:buChar char="Ø"/>
            </a:pPr>
            <a:r>
              <a:rPr lang="en-IN" b="1" dirty="0">
                <a:solidFill>
                  <a:schemeClr val="accent5">
                    <a:lumMod val="50000"/>
                  </a:schemeClr>
                </a:solidFill>
                <a:latin typeface="Cambria" panose="02040503050406030204" pitchFamily="18" charset="0"/>
                <a:ea typeface="Cambria" panose="02040503050406030204" pitchFamily="18" charset="0"/>
              </a:rPr>
              <a:t>Cost Reduction :-</a:t>
            </a:r>
          </a:p>
        </p:txBody>
      </p:sp>
      <p:sp>
        <p:nvSpPr>
          <p:cNvPr id="29" name="TextBox 28">
            <a:extLst>
              <a:ext uri="{FF2B5EF4-FFF2-40B4-BE49-F238E27FC236}">
                <a16:creationId xmlns:a16="http://schemas.microsoft.com/office/drawing/2014/main" id="{6A08AC92-8360-48C0-9587-A566121F0657}"/>
              </a:ext>
            </a:extLst>
          </p:cNvPr>
          <p:cNvSpPr txBox="1"/>
          <p:nvPr/>
        </p:nvSpPr>
        <p:spPr>
          <a:xfrm>
            <a:off x="2017252" y="2494917"/>
            <a:ext cx="6511749" cy="430887"/>
          </a:xfrm>
          <a:prstGeom prst="rect">
            <a:avLst/>
          </a:prstGeom>
          <a:noFill/>
        </p:spPr>
        <p:txBody>
          <a:bodyPr wrap="square" rtlCol="0">
            <a:spAutoFit/>
          </a:bodyPr>
          <a:lstStyle/>
          <a:p>
            <a:pPr marL="342900" indent="-342900">
              <a:buFont typeface="Wingdings" panose="05000000000000000000" pitchFamily="2" charset="2"/>
              <a:buChar char="§"/>
            </a:pPr>
            <a:r>
              <a:rPr lang="en-IN" sz="1100" dirty="0">
                <a:solidFill>
                  <a:schemeClr val="accent5">
                    <a:lumMod val="50000"/>
                  </a:schemeClr>
                </a:solidFill>
                <a:latin typeface="Cambria" panose="02040503050406030204" pitchFamily="18" charset="0"/>
                <a:ea typeface="Cambria" panose="02040503050406030204" pitchFamily="18" charset="0"/>
              </a:rPr>
              <a:t>By accurately predicting which customer are likely to churn, telecom companies can implement targeted strategies to retain valuable customers, ensuring their satisfaction and loyalty </a:t>
            </a:r>
            <a:endParaRPr lang="en-IN" sz="1100" dirty="0">
              <a:solidFill>
                <a:srgbClr val="C00000"/>
              </a:solidFill>
              <a:latin typeface="Cambria" panose="02040503050406030204" pitchFamily="18" charset="0"/>
              <a:ea typeface="Cambria" panose="02040503050406030204" pitchFamily="18" charset="0"/>
            </a:endParaRPr>
          </a:p>
        </p:txBody>
      </p:sp>
      <p:sp>
        <p:nvSpPr>
          <p:cNvPr id="30" name="TextBox 29">
            <a:extLst>
              <a:ext uri="{FF2B5EF4-FFF2-40B4-BE49-F238E27FC236}">
                <a16:creationId xmlns:a16="http://schemas.microsoft.com/office/drawing/2014/main" id="{561C3C9D-7558-21D7-63B6-21CB8D0A0F3E}"/>
              </a:ext>
            </a:extLst>
          </p:cNvPr>
          <p:cNvSpPr txBox="1"/>
          <p:nvPr/>
        </p:nvSpPr>
        <p:spPr>
          <a:xfrm>
            <a:off x="1574051" y="2094807"/>
            <a:ext cx="7630909" cy="369332"/>
          </a:xfrm>
          <a:prstGeom prst="rect">
            <a:avLst/>
          </a:prstGeom>
          <a:noFill/>
        </p:spPr>
        <p:txBody>
          <a:bodyPr wrap="square" rtlCol="0">
            <a:spAutoFit/>
          </a:bodyPr>
          <a:lstStyle/>
          <a:p>
            <a:pPr marL="342900" indent="-342900">
              <a:buFont typeface="Wingdings" panose="05000000000000000000" pitchFamily="2" charset="2"/>
              <a:buChar char="Ø"/>
            </a:pPr>
            <a:r>
              <a:rPr lang="en-IN" b="1" dirty="0">
                <a:solidFill>
                  <a:schemeClr val="accent5">
                    <a:lumMod val="50000"/>
                  </a:schemeClr>
                </a:solidFill>
                <a:latin typeface="Cambria" panose="02040503050406030204" pitchFamily="18" charset="0"/>
                <a:ea typeface="Cambria" panose="02040503050406030204" pitchFamily="18" charset="0"/>
              </a:rPr>
              <a:t>Improved Customer Retention :-</a:t>
            </a:r>
          </a:p>
        </p:txBody>
      </p:sp>
      <p:sp>
        <p:nvSpPr>
          <p:cNvPr id="31" name="TextBox 30">
            <a:extLst>
              <a:ext uri="{FF2B5EF4-FFF2-40B4-BE49-F238E27FC236}">
                <a16:creationId xmlns:a16="http://schemas.microsoft.com/office/drawing/2014/main" id="{1E7C245E-1620-1531-03E3-50756571D46A}"/>
              </a:ext>
            </a:extLst>
          </p:cNvPr>
          <p:cNvSpPr txBox="1"/>
          <p:nvPr/>
        </p:nvSpPr>
        <p:spPr>
          <a:xfrm>
            <a:off x="2017251" y="3468246"/>
            <a:ext cx="6511749" cy="430887"/>
          </a:xfrm>
          <a:prstGeom prst="rect">
            <a:avLst/>
          </a:prstGeom>
          <a:noFill/>
        </p:spPr>
        <p:txBody>
          <a:bodyPr wrap="square" rtlCol="0">
            <a:spAutoFit/>
          </a:bodyPr>
          <a:lstStyle/>
          <a:p>
            <a:pPr marL="342900" indent="-342900">
              <a:buFont typeface="Wingdings" panose="05000000000000000000" pitchFamily="2" charset="2"/>
              <a:buChar char="§"/>
            </a:pPr>
            <a:r>
              <a:rPr lang="en-IN" sz="1100" dirty="0">
                <a:solidFill>
                  <a:schemeClr val="accent5">
                    <a:lumMod val="50000"/>
                  </a:schemeClr>
                </a:solidFill>
                <a:latin typeface="Cambria" panose="02040503050406030204" pitchFamily="18" charset="0"/>
                <a:ea typeface="Cambria" panose="02040503050406030204" pitchFamily="18" charset="0"/>
              </a:rPr>
              <a:t>Preventing churn is more cost-effective than acquiring new customers. Churn Prediction allows for efficient resource allocation and reduces cost associated with customer attrition</a:t>
            </a:r>
            <a:endParaRPr lang="en-IN" sz="1100" dirty="0">
              <a:solidFill>
                <a:srgbClr val="C00000"/>
              </a:solidFill>
              <a:latin typeface="Cambria" panose="02040503050406030204" pitchFamily="18" charset="0"/>
              <a:ea typeface="Cambria" panose="02040503050406030204" pitchFamily="18" charset="0"/>
            </a:endParaRPr>
          </a:p>
        </p:txBody>
      </p:sp>
      <p:sp>
        <p:nvSpPr>
          <p:cNvPr id="33" name="TextBox 32">
            <a:extLst>
              <a:ext uri="{FF2B5EF4-FFF2-40B4-BE49-F238E27FC236}">
                <a16:creationId xmlns:a16="http://schemas.microsoft.com/office/drawing/2014/main" id="{51D60390-2EDD-82F1-B3AC-C38C75DD0F10}"/>
              </a:ext>
            </a:extLst>
          </p:cNvPr>
          <p:cNvSpPr txBox="1"/>
          <p:nvPr/>
        </p:nvSpPr>
        <p:spPr>
          <a:xfrm>
            <a:off x="1574049" y="4087541"/>
            <a:ext cx="7630909" cy="369332"/>
          </a:xfrm>
          <a:prstGeom prst="rect">
            <a:avLst/>
          </a:prstGeom>
          <a:noFill/>
        </p:spPr>
        <p:txBody>
          <a:bodyPr wrap="square" rtlCol="0">
            <a:spAutoFit/>
          </a:bodyPr>
          <a:lstStyle/>
          <a:p>
            <a:pPr marL="342900" indent="-342900">
              <a:buFont typeface="Wingdings" panose="05000000000000000000" pitchFamily="2" charset="2"/>
              <a:buChar char="Ø"/>
            </a:pPr>
            <a:r>
              <a:rPr lang="en-IN" b="1" dirty="0">
                <a:solidFill>
                  <a:schemeClr val="accent5">
                    <a:lumMod val="50000"/>
                  </a:schemeClr>
                </a:solidFill>
                <a:latin typeface="Cambria" panose="02040503050406030204" pitchFamily="18" charset="0"/>
                <a:ea typeface="Cambria" panose="02040503050406030204" pitchFamily="18" charset="0"/>
              </a:rPr>
              <a:t>Enhanced Customer Experience :-</a:t>
            </a:r>
          </a:p>
        </p:txBody>
      </p:sp>
      <p:sp>
        <p:nvSpPr>
          <p:cNvPr id="34" name="TextBox 33">
            <a:extLst>
              <a:ext uri="{FF2B5EF4-FFF2-40B4-BE49-F238E27FC236}">
                <a16:creationId xmlns:a16="http://schemas.microsoft.com/office/drawing/2014/main" id="{6EDA1FF7-8747-AD1F-23BB-17C70B1B8635}"/>
              </a:ext>
            </a:extLst>
          </p:cNvPr>
          <p:cNvSpPr txBox="1"/>
          <p:nvPr/>
        </p:nvSpPr>
        <p:spPr>
          <a:xfrm>
            <a:off x="2017249" y="5541576"/>
            <a:ext cx="6511749" cy="430887"/>
          </a:xfrm>
          <a:prstGeom prst="rect">
            <a:avLst/>
          </a:prstGeom>
          <a:noFill/>
        </p:spPr>
        <p:txBody>
          <a:bodyPr wrap="square" rtlCol="0">
            <a:spAutoFit/>
          </a:bodyPr>
          <a:lstStyle/>
          <a:p>
            <a:pPr marL="342900" indent="-342900">
              <a:buFont typeface="Wingdings" panose="05000000000000000000" pitchFamily="2" charset="2"/>
              <a:buChar char="§"/>
            </a:pPr>
            <a:r>
              <a:rPr lang="en-IN" sz="1100" dirty="0">
                <a:solidFill>
                  <a:schemeClr val="accent5">
                    <a:lumMod val="50000"/>
                  </a:schemeClr>
                </a:solidFill>
                <a:latin typeface="Cambria" panose="02040503050406030204" pitchFamily="18" charset="0"/>
                <a:ea typeface="Cambria" panose="02040503050406030204" pitchFamily="18" charset="0"/>
              </a:rPr>
              <a:t>Effective churn prediction and management provide telecom companies with a competitive edge through superior  service, tailored offers, and proactive retention initiatives</a:t>
            </a:r>
            <a:r>
              <a:rPr lang="en-IN" sz="1100" dirty="0">
                <a:solidFill>
                  <a:srgbClr val="C00000"/>
                </a:solidFill>
                <a:latin typeface="Cambria" panose="02040503050406030204" pitchFamily="18" charset="0"/>
                <a:ea typeface="Cambria" panose="02040503050406030204" pitchFamily="18" charset="0"/>
              </a:rPr>
              <a:t> </a:t>
            </a:r>
          </a:p>
        </p:txBody>
      </p:sp>
      <p:sp>
        <p:nvSpPr>
          <p:cNvPr id="35" name="TextBox 34">
            <a:extLst>
              <a:ext uri="{FF2B5EF4-FFF2-40B4-BE49-F238E27FC236}">
                <a16:creationId xmlns:a16="http://schemas.microsoft.com/office/drawing/2014/main" id="{1675CDC8-3697-F196-FE2A-55F66BF284D4}"/>
              </a:ext>
            </a:extLst>
          </p:cNvPr>
          <p:cNvSpPr txBox="1"/>
          <p:nvPr/>
        </p:nvSpPr>
        <p:spPr>
          <a:xfrm>
            <a:off x="1574048" y="5141466"/>
            <a:ext cx="7630909" cy="369332"/>
          </a:xfrm>
          <a:prstGeom prst="rect">
            <a:avLst/>
          </a:prstGeom>
          <a:noFill/>
        </p:spPr>
        <p:txBody>
          <a:bodyPr wrap="square" rtlCol="0">
            <a:spAutoFit/>
          </a:bodyPr>
          <a:lstStyle/>
          <a:p>
            <a:pPr marL="342900" indent="-342900">
              <a:buFont typeface="Wingdings" panose="05000000000000000000" pitchFamily="2" charset="2"/>
              <a:buChar char="Ø"/>
            </a:pPr>
            <a:r>
              <a:rPr lang="en-IN" b="1" dirty="0">
                <a:solidFill>
                  <a:schemeClr val="accent5">
                    <a:lumMod val="50000"/>
                  </a:schemeClr>
                </a:solidFill>
                <a:latin typeface="Cambria" panose="02040503050406030204" pitchFamily="18" charset="0"/>
                <a:ea typeface="Cambria" panose="02040503050406030204" pitchFamily="18" charset="0"/>
              </a:rPr>
              <a:t>Competitive Advantages :-</a:t>
            </a:r>
          </a:p>
        </p:txBody>
      </p:sp>
      <p:sp>
        <p:nvSpPr>
          <p:cNvPr id="36" name="TextBox 35">
            <a:extLst>
              <a:ext uri="{FF2B5EF4-FFF2-40B4-BE49-F238E27FC236}">
                <a16:creationId xmlns:a16="http://schemas.microsoft.com/office/drawing/2014/main" id="{59459DC0-E925-D83C-649E-E3F4E67A8A6F}"/>
              </a:ext>
            </a:extLst>
          </p:cNvPr>
          <p:cNvSpPr txBox="1"/>
          <p:nvPr/>
        </p:nvSpPr>
        <p:spPr>
          <a:xfrm>
            <a:off x="2017250" y="4556691"/>
            <a:ext cx="6511749" cy="430887"/>
          </a:xfrm>
          <a:prstGeom prst="rect">
            <a:avLst/>
          </a:prstGeom>
          <a:noFill/>
        </p:spPr>
        <p:txBody>
          <a:bodyPr wrap="square" rtlCol="0">
            <a:spAutoFit/>
          </a:bodyPr>
          <a:lstStyle/>
          <a:p>
            <a:pPr marL="342900" indent="-342900">
              <a:buFont typeface="Wingdings" panose="05000000000000000000" pitchFamily="2" charset="2"/>
              <a:buChar char="§"/>
            </a:pPr>
            <a:r>
              <a:rPr lang="en-IN" sz="1100" dirty="0">
                <a:solidFill>
                  <a:schemeClr val="accent5">
                    <a:lumMod val="50000"/>
                  </a:schemeClr>
                </a:solidFill>
                <a:latin typeface="Cambria" panose="02040503050406030204" pitchFamily="18" charset="0"/>
                <a:ea typeface="Cambria" panose="02040503050406030204" pitchFamily="18" charset="0"/>
              </a:rPr>
              <a:t>Understanding customer behaviour and preferences enables telecom providers to offer personalized experiences, address concerns proactively, and significantly improve overall satisfaction</a:t>
            </a:r>
            <a:endParaRPr lang="en-IN" sz="1100"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5695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103">
            <a:extLst>
              <a:ext uri="{FF2B5EF4-FFF2-40B4-BE49-F238E27FC236}">
                <a16:creationId xmlns:a16="http://schemas.microsoft.com/office/drawing/2014/main" id="{55D009B3-1523-33A0-F53B-BE6B654D9D89}"/>
              </a:ext>
            </a:extLst>
          </p:cNvPr>
          <p:cNvPicPr>
            <a:picLocks noChangeAspect="1"/>
          </p:cNvPicPr>
          <p:nvPr/>
        </p:nvPicPr>
        <p:blipFill rotWithShape="1">
          <a:blip r:embed="rId2"/>
          <a:srcRect t="4391" b="4885"/>
          <a:stretch/>
        </p:blipFill>
        <p:spPr>
          <a:xfrm>
            <a:off x="10682194" y="5511338"/>
            <a:ext cx="1209422" cy="1027573"/>
          </a:xfrm>
          <a:prstGeom prst="rect">
            <a:avLst/>
          </a:prstGeom>
        </p:spPr>
      </p:pic>
      <p:sp>
        <p:nvSpPr>
          <p:cNvPr id="105" name="TextBox 104">
            <a:extLst>
              <a:ext uri="{FF2B5EF4-FFF2-40B4-BE49-F238E27FC236}">
                <a16:creationId xmlns:a16="http://schemas.microsoft.com/office/drawing/2014/main" id="{9B34998A-9828-637C-2BCE-2F50BA7A3C95}"/>
              </a:ext>
            </a:extLst>
          </p:cNvPr>
          <p:cNvSpPr txBox="1"/>
          <p:nvPr/>
        </p:nvSpPr>
        <p:spPr>
          <a:xfrm>
            <a:off x="3261359" y="2767280"/>
            <a:ext cx="5669281" cy="1323439"/>
          </a:xfrm>
          <a:prstGeom prst="rect">
            <a:avLst/>
          </a:prstGeom>
          <a:noFill/>
        </p:spPr>
        <p:txBody>
          <a:bodyPr wrap="square" rtlCol="0">
            <a:spAutoFit/>
          </a:bodyPr>
          <a:lstStyle/>
          <a:p>
            <a:r>
              <a:rPr lang="en-IN" sz="8000" dirty="0">
                <a:latin typeface="Algerian" panose="04020705040A02060702" pitchFamily="82" charset="0"/>
              </a:rPr>
              <a:t>Thank You</a:t>
            </a:r>
          </a:p>
        </p:txBody>
      </p:sp>
    </p:spTree>
    <p:extLst>
      <p:ext uri="{BB962C8B-B14F-4D97-AF65-F5344CB8AC3E}">
        <p14:creationId xmlns:p14="http://schemas.microsoft.com/office/powerpoint/2010/main" val="308497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D1AF722-BA6C-6A24-8A4E-FEADB8B2EF3B}"/>
              </a:ext>
            </a:extLst>
          </p:cNvPr>
          <p:cNvSpPr/>
          <p:nvPr/>
        </p:nvSpPr>
        <p:spPr>
          <a:xfrm>
            <a:off x="1333498" y="579870"/>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What is Telecom Churn ?</a:t>
            </a:r>
            <a:endParaRPr lang="en-IN" sz="2800" dirty="0">
              <a:solidFill>
                <a:schemeClr val="tx1"/>
              </a:solidFill>
              <a:latin typeface="Algerian" panose="04020705040A02060702" pitchFamily="82" charset="0"/>
            </a:endParaRPr>
          </a:p>
        </p:txBody>
      </p:sp>
      <p:pic>
        <p:nvPicPr>
          <p:cNvPr id="34" name="Picture 33">
            <a:extLst>
              <a:ext uri="{FF2B5EF4-FFF2-40B4-BE49-F238E27FC236}">
                <a16:creationId xmlns:a16="http://schemas.microsoft.com/office/drawing/2014/main" id="{059B6DE5-5BBA-11EC-0E00-504D7A1164CD}"/>
              </a:ext>
            </a:extLst>
          </p:cNvPr>
          <p:cNvPicPr>
            <a:picLocks noChangeAspect="1"/>
          </p:cNvPicPr>
          <p:nvPr/>
        </p:nvPicPr>
        <p:blipFill rotWithShape="1">
          <a:blip r:embed="rId2"/>
          <a:srcRect t="4391" b="4885"/>
          <a:stretch/>
        </p:blipFill>
        <p:spPr>
          <a:xfrm>
            <a:off x="10682194" y="5511338"/>
            <a:ext cx="1209422" cy="1027573"/>
          </a:xfrm>
          <a:prstGeom prst="rect">
            <a:avLst/>
          </a:prstGeom>
        </p:spPr>
      </p:pic>
      <p:pic>
        <p:nvPicPr>
          <p:cNvPr id="38" name="Picture 37">
            <a:extLst>
              <a:ext uri="{FF2B5EF4-FFF2-40B4-BE49-F238E27FC236}">
                <a16:creationId xmlns:a16="http://schemas.microsoft.com/office/drawing/2014/main" id="{43C500DC-B2C9-3B47-0855-37903017E3A0}"/>
              </a:ext>
            </a:extLst>
          </p:cNvPr>
          <p:cNvPicPr>
            <a:picLocks noChangeAspect="1"/>
          </p:cNvPicPr>
          <p:nvPr/>
        </p:nvPicPr>
        <p:blipFill>
          <a:blip r:embed="rId3"/>
          <a:stretch>
            <a:fillRect/>
          </a:stretch>
        </p:blipFill>
        <p:spPr>
          <a:xfrm>
            <a:off x="1333499" y="2107795"/>
            <a:ext cx="4287116" cy="2572270"/>
          </a:xfrm>
          <a:prstGeom prst="rect">
            <a:avLst/>
          </a:prstGeom>
        </p:spPr>
      </p:pic>
      <p:sp>
        <p:nvSpPr>
          <p:cNvPr id="41" name="TextBox 40">
            <a:extLst>
              <a:ext uri="{FF2B5EF4-FFF2-40B4-BE49-F238E27FC236}">
                <a16:creationId xmlns:a16="http://schemas.microsoft.com/office/drawing/2014/main" id="{E835EC52-B5E2-2277-F406-944F91E7EE07}"/>
              </a:ext>
            </a:extLst>
          </p:cNvPr>
          <p:cNvSpPr txBox="1"/>
          <p:nvPr/>
        </p:nvSpPr>
        <p:spPr>
          <a:xfrm>
            <a:off x="6096000" y="2107794"/>
            <a:ext cx="4586194" cy="2308324"/>
          </a:xfrm>
          <a:prstGeom prst="rect">
            <a:avLst/>
          </a:prstGeom>
          <a:noFill/>
        </p:spPr>
        <p:txBody>
          <a:bodyPr wrap="square" rtlCol="0">
            <a:spAutoFit/>
          </a:bodyPr>
          <a:lstStyle/>
          <a:p>
            <a:r>
              <a:rPr lang="en-US" dirty="0">
                <a:solidFill>
                  <a:schemeClr val="accent5">
                    <a:lumMod val="50000"/>
                  </a:schemeClr>
                </a:solidFill>
                <a:latin typeface="Cambria" panose="02040503050406030204" pitchFamily="18" charset="0"/>
                <a:ea typeface="Cambria" panose="02040503050406030204" pitchFamily="18" charset="0"/>
              </a:rPr>
              <a:t>Telecom Churn is the rate at which costumers leave a Telecom provider, impacting revenue and market share. It includes voluntary(customer-initiated) and involuntary(provider-initiated) churn, with companies using strategies like better pricing, improved service, and loyalty programs to reduce it.</a:t>
            </a:r>
            <a:endParaRPr lang="en-IN" dirty="0">
              <a:solidFill>
                <a:schemeClr val="accent5">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B888938-79D3-96C8-9081-976723AB65D4}"/>
              </a:ext>
            </a:extLst>
          </p:cNvPr>
          <p:cNvSpPr/>
          <p:nvPr/>
        </p:nvSpPr>
        <p:spPr>
          <a:xfrm>
            <a:off x="1333498" y="579870"/>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Our Mission and vision</a:t>
            </a:r>
            <a:endParaRPr lang="en-IN" sz="2800" dirty="0">
              <a:solidFill>
                <a:schemeClr val="tx1"/>
              </a:solidFill>
              <a:latin typeface="Algerian" panose="04020705040A02060702" pitchFamily="82" charset="0"/>
            </a:endParaRPr>
          </a:p>
        </p:txBody>
      </p:sp>
      <p:pic>
        <p:nvPicPr>
          <p:cNvPr id="30" name="Picture 29">
            <a:extLst>
              <a:ext uri="{FF2B5EF4-FFF2-40B4-BE49-F238E27FC236}">
                <a16:creationId xmlns:a16="http://schemas.microsoft.com/office/drawing/2014/main" id="{CC18AD23-BD43-550B-4556-420B6C44D6CA}"/>
              </a:ext>
            </a:extLst>
          </p:cNvPr>
          <p:cNvPicPr>
            <a:picLocks noChangeAspect="1"/>
          </p:cNvPicPr>
          <p:nvPr/>
        </p:nvPicPr>
        <p:blipFill rotWithShape="1">
          <a:blip r:embed="rId2"/>
          <a:srcRect t="4391" b="4885"/>
          <a:stretch/>
        </p:blipFill>
        <p:spPr>
          <a:xfrm>
            <a:off x="10682194" y="5511338"/>
            <a:ext cx="1209422" cy="1027573"/>
          </a:xfrm>
          <a:prstGeom prst="rect">
            <a:avLst/>
          </a:prstGeom>
        </p:spPr>
      </p:pic>
      <p:pic>
        <p:nvPicPr>
          <p:cNvPr id="32" name="Picture 31">
            <a:extLst>
              <a:ext uri="{FF2B5EF4-FFF2-40B4-BE49-F238E27FC236}">
                <a16:creationId xmlns:a16="http://schemas.microsoft.com/office/drawing/2014/main" id="{076B189D-31FD-6910-E70C-BC0DDC280E6D}"/>
              </a:ext>
            </a:extLst>
          </p:cNvPr>
          <p:cNvPicPr>
            <a:picLocks noChangeAspect="1"/>
          </p:cNvPicPr>
          <p:nvPr/>
        </p:nvPicPr>
        <p:blipFill rotWithShape="1">
          <a:blip r:embed="rId3"/>
          <a:srcRect l="4471" t="9303" r="64025" b="7195"/>
          <a:stretch/>
        </p:blipFill>
        <p:spPr>
          <a:xfrm>
            <a:off x="1333498" y="1687483"/>
            <a:ext cx="1662220" cy="2202873"/>
          </a:xfrm>
          <a:prstGeom prst="rect">
            <a:avLst/>
          </a:prstGeom>
        </p:spPr>
      </p:pic>
      <p:sp>
        <p:nvSpPr>
          <p:cNvPr id="33" name="TextBox 32">
            <a:extLst>
              <a:ext uri="{FF2B5EF4-FFF2-40B4-BE49-F238E27FC236}">
                <a16:creationId xmlns:a16="http://schemas.microsoft.com/office/drawing/2014/main" id="{E75BBF8E-6E50-E9BB-50F1-2743057D58DA}"/>
              </a:ext>
            </a:extLst>
          </p:cNvPr>
          <p:cNvSpPr txBox="1"/>
          <p:nvPr/>
        </p:nvSpPr>
        <p:spPr>
          <a:xfrm>
            <a:off x="5720885" y="3878770"/>
            <a:ext cx="2683281" cy="2585323"/>
          </a:xfrm>
          <a:prstGeom prst="rect">
            <a:avLst/>
          </a:prstGeom>
          <a:noFill/>
        </p:spPr>
        <p:txBody>
          <a:bodyPr wrap="square" rtlCol="0">
            <a:spAutoFit/>
          </a:bodyPr>
          <a:lstStyle/>
          <a:p>
            <a:r>
              <a:rPr lang="en-US" dirty="0">
                <a:solidFill>
                  <a:schemeClr val="accent5">
                    <a:lumMod val="50000"/>
                  </a:schemeClr>
                </a:solidFill>
                <a:latin typeface="Cambria" panose="02040503050406030204" pitchFamily="18" charset="0"/>
                <a:ea typeface="Cambria" panose="02040503050406030204" pitchFamily="18" charset="0"/>
              </a:rPr>
              <a:t>Telecom churn prediction can drive significant improvements in customers satisfaction, business performance and competitiveness within the telecommunication sector</a:t>
            </a:r>
            <a:endParaRPr lang="en-IN" dirty="0">
              <a:solidFill>
                <a:schemeClr val="accent5">
                  <a:lumMod val="50000"/>
                </a:schemeClr>
              </a:solidFill>
              <a:latin typeface="Cambria" panose="02040503050406030204" pitchFamily="18" charset="0"/>
              <a:ea typeface="Cambria" panose="02040503050406030204" pitchFamily="18" charset="0"/>
            </a:endParaRPr>
          </a:p>
        </p:txBody>
      </p:sp>
      <p:pic>
        <p:nvPicPr>
          <p:cNvPr id="35" name="Picture 34">
            <a:extLst>
              <a:ext uri="{FF2B5EF4-FFF2-40B4-BE49-F238E27FC236}">
                <a16:creationId xmlns:a16="http://schemas.microsoft.com/office/drawing/2014/main" id="{7D8A1DDE-A029-43BD-0EDD-7FAC1BF27ED7}"/>
              </a:ext>
            </a:extLst>
          </p:cNvPr>
          <p:cNvPicPr>
            <a:picLocks noChangeAspect="1"/>
          </p:cNvPicPr>
          <p:nvPr/>
        </p:nvPicPr>
        <p:blipFill rotWithShape="1">
          <a:blip r:embed="rId3"/>
          <a:srcRect l="35671" t="8872" r="35419" b="7564"/>
          <a:stretch/>
        </p:blipFill>
        <p:spPr>
          <a:xfrm>
            <a:off x="8769927" y="3890356"/>
            <a:ext cx="1662221" cy="2402379"/>
          </a:xfrm>
          <a:prstGeom prst="rect">
            <a:avLst/>
          </a:prstGeom>
        </p:spPr>
      </p:pic>
      <p:sp>
        <p:nvSpPr>
          <p:cNvPr id="36" name="TextBox 35">
            <a:extLst>
              <a:ext uri="{FF2B5EF4-FFF2-40B4-BE49-F238E27FC236}">
                <a16:creationId xmlns:a16="http://schemas.microsoft.com/office/drawing/2014/main" id="{953AC80B-E1D0-6A12-B171-CB4F7271A0CC}"/>
              </a:ext>
            </a:extLst>
          </p:cNvPr>
          <p:cNvSpPr txBox="1"/>
          <p:nvPr/>
        </p:nvSpPr>
        <p:spPr>
          <a:xfrm>
            <a:off x="3339634" y="1687483"/>
            <a:ext cx="2381252" cy="2031325"/>
          </a:xfrm>
          <a:prstGeom prst="rect">
            <a:avLst/>
          </a:prstGeom>
          <a:noFill/>
        </p:spPr>
        <p:txBody>
          <a:bodyPr wrap="square" rtlCol="0">
            <a:spAutoFit/>
          </a:bodyPr>
          <a:lstStyle/>
          <a:p>
            <a:r>
              <a:rPr lang="en-US" dirty="0">
                <a:solidFill>
                  <a:schemeClr val="accent5">
                    <a:lumMod val="50000"/>
                  </a:schemeClr>
                </a:solidFill>
                <a:latin typeface="Cambria" panose="02040503050406030204" pitchFamily="18" charset="0"/>
                <a:ea typeface="Cambria" panose="02040503050406030204" pitchFamily="18" charset="0"/>
              </a:rPr>
              <a:t>Telecom Churn prediction contributes to the overall success and competitiveness of telecom companies in a  rapidly evolving market landscape.</a:t>
            </a:r>
            <a:endParaRPr lang="en-IN" dirty="0">
              <a:solidFill>
                <a:schemeClr val="accent5">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ABDC8EB-6DA4-41F2-DE6D-902830519937}"/>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Our goals</a:t>
            </a:r>
            <a:endParaRPr lang="en-IN" sz="2800" dirty="0">
              <a:solidFill>
                <a:schemeClr val="tx1"/>
              </a:solidFill>
              <a:latin typeface="Algerian" panose="04020705040A02060702" pitchFamily="82" charset="0"/>
            </a:endParaRPr>
          </a:p>
        </p:txBody>
      </p:sp>
      <p:pic>
        <p:nvPicPr>
          <p:cNvPr id="34" name="Picture 33">
            <a:extLst>
              <a:ext uri="{FF2B5EF4-FFF2-40B4-BE49-F238E27FC236}">
                <a16:creationId xmlns:a16="http://schemas.microsoft.com/office/drawing/2014/main" id="{F1EF8780-C7F9-52D2-FACF-30A61C5EBE44}"/>
              </a:ext>
            </a:extLst>
          </p:cNvPr>
          <p:cNvPicPr>
            <a:picLocks noChangeAspect="1"/>
          </p:cNvPicPr>
          <p:nvPr/>
        </p:nvPicPr>
        <p:blipFill>
          <a:blip r:embed="rId2"/>
          <a:stretch>
            <a:fillRect/>
          </a:stretch>
        </p:blipFill>
        <p:spPr>
          <a:xfrm>
            <a:off x="6096001" y="2128060"/>
            <a:ext cx="5179502" cy="2959330"/>
          </a:xfrm>
          <a:prstGeom prst="rect">
            <a:avLst/>
          </a:prstGeom>
        </p:spPr>
      </p:pic>
      <p:sp>
        <p:nvSpPr>
          <p:cNvPr id="35" name="TextBox 34">
            <a:extLst>
              <a:ext uri="{FF2B5EF4-FFF2-40B4-BE49-F238E27FC236}">
                <a16:creationId xmlns:a16="http://schemas.microsoft.com/office/drawing/2014/main" id="{8A7063BB-F29B-445A-D6A4-9FE72D06A6D1}"/>
              </a:ext>
            </a:extLst>
          </p:cNvPr>
          <p:cNvSpPr txBox="1"/>
          <p:nvPr/>
        </p:nvSpPr>
        <p:spPr>
          <a:xfrm>
            <a:off x="1485898" y="2832970"/>
            <a:ext cx="4762502"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accent5">
                    <a:lumMod val="50000"/>
                  </a:schemeClr>
                </a:solidFill>
                <a:latin typeface="Cambria" panose="02040503050406030204" pitchFamily="18" charset="0"/>
                <a:ea typeface="Cambria" panose="02040503050406030204" pitchFamily="18" charset="0"/>
              </a:rPr>
              <a:t>Improving Customer retention</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36" name="TextBox 35">
            <a:extLst>
              <a:ext uri="{FF2B5EF4-FFF2-40B4-BE49-F238E27FC236}">
                <a16:creationId xmlns:a16="http://schemas.microsoft.com/office/drawing/2014/main" id="{65B2FC88-4BB9-E7BA-7E57-C0E6C7DF5F17}"/>
              </a:ext>
            </a:extLst>
          </p:cNvPr>
          <p:cNvSpPr txBox="1"/>
          <p:nvPr/>
        </p:nvSpPr>
        <p:spPr>
          <a:xfrm>
            <a:off x="1485898" y="2280460"/>
            <a:ext cx="4762502"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accent5">
                    <a:lumMod val="50000"/>
                  </a:schemeClr>
                </a:solidFill>
                <a:latin typeface="Cambria" panose="02040503050406030204" pitchFamily="18" charset="0"/>
                <a:ea typeface="Cambria" panose="02040503050406030204" pitchFamily="18" charset="0"/>
              </a:rPr>
              <a:t>Identifying at-risk customers</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37" name="TextBox 36">
            <a:extLst>
              <a:ext uri="{FF2B5EF4-FFF2-40B4-BE49-F238E27FC236}">
                <a16:creationId xmlns:a16="http://schemas.microsoft.com/office/drawing/2014/main" id="{466E9E3A-3D81-792E-FFE8-CBF603D8606C}"/>
              </a:ext>
            </a:extLst>
          </p:cNvPr>
          <p:cNvSpPr txBox="1"/>
          <p:nvPr/>
        </p:nvSpPr>
        <p:spPr>
          <a:xfrm>
            <a:off x="1485898" y="3385480"/>
            <a:ext cx="4762502"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accent5">
                    <a:lumMod val="50000"/>
                  </a:schemeClr>
                </a:solidFill>
                <a:latin typeface="Cambria" panose="02040503050406030204" pitchFamily="18" charset="0"/>
                <a:ea typeface="Cambria" panose="02040503050406030204" pitchFamily="18" charset="0"/>
              </a:rPr>
              <a:t>Enhancing Customer Satisfaction</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38" name="TextBox 37">
            <a:extLst>
              <a:ext uri="{FF2B5EF4-FFF2-40B4-BE49-F238E27FC236}">
                <a16:creationId xmlns:a16="http://schemas.microsoft.com/office/drawing/2014/main" id="{02AFE3A2-1DC8-181D-F35A-1511F7FB4A83}"/>
              </a:ext>
            </a:extLst>
          </p:cNvPr>
          <p:cNvSpPr txBox="1"/>
          <p:nvPr/>
        </p:nvSpPr>
        <p:spPr>
          <a:xfrm>
            <a:off x="1485898" y="3937990"/>
            <a:ext cx="4762502"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accent5">
                    <a:lumMod val="50000"/>
                  </a:schemeClr>
                </a:solidFill>
                <a:latin typeface="Cambria" panose="02040503050406030204" pitchFamily="18" charset="0"/>
                <a:ea typeface="Cambria" panose="02040503050406030204" pitchFamily="18" charset="0"/>
              </a:rPr>
              <a:t>Increase Revenue </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39" name="TextBox 38">
            <a:extLst>
              <a:ext uri="{FF2B5EF4-FFF2-40B4-BE49-F238E27FC236}">
                <a16:creationId xmlns:a16="http://schemas.microsoft.com/office/drawing/2014/main" id="{5B51D000-2D02-E5E5-D570-5BD790A143FF}"/>
              </a:ext>
            </a:extLst>
          </p:cNvPr>
          <p:cNvSpPr txBox="1"/>
          <p:nvPr/>
        </p:nvSpPr>
        <p:spPr>
          <a:xfrm>
            <a:off x="1485898" y="4490500"/>
            <a:ext cx="4762502"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accent5">
                    <a:lumMod val="50000"/>
                  </a:schemeClr>
                </a:solidFill>
                <a:latin typeface="Cambria" panose="02040503050406030204" pitchFamily="18" charset="0"/>
                <a:ea typeface="Cambria" panose="02040503050406030204" pitchFamily="18" charset="0"/>
              </a:rPr>
              <a:t>Reducing acquisition efforts</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40" name="TextBox 39">
            <a:extLst>
              <a:ext uri="{FF2B5EF4-FFF2-40B4-BE49-F238E27FC236}">
                <a16:creationId xmlns:a16="http://schemas.microsoft.com/office/drawing/2014/main" id="{35120015-BB03-02E8-1774-DF1E2B38B38E}"/>
              </a:ext>
            </a:extLst>
          </p:cNvPr>
          <p:cNvSpPr txBox="1"/>
          <p:nvPr/>
        </p:nvSpPr>
        <p:spPr>
          <a:xfrm>
            <a:off x="1487629" y="5039735"/>
            <a:ext cx="4762502"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accent5">
                    <a:lumMod val="50000"/>
                  </a:schemeClr>
                </a:solidFill>
                <a:latin typeface="Cambria" panose="02040503050406030204" pitchFamily="18" charset="0"/>
                <a:ea typeface="Cambria" panose="02040503050406030204" pitchFamily="18" charset="0"/>
              </a:rPr>
              <a:t>Improving Service Quality</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pic>
        <p:nvPicPr>
          <p:cNvPr id="41" name="Picture 40">
            <a:extLst>
              <a:ext uri="{FF2B5EF4-FFF2-40B4-BE49-F238E27FC236}">
                <a16:creationId xmlns:a16="http://schemas.microsoft.com/office/drawing/2014/main" id="{A77CFBD9-CFC7-B9FA-3A64-6432F676D70B}"/>
              </a:ext>
            </a:extLst>
          </p:cNvPr>
          <p:cNvPicPr>
            <a:picLocks noChangeAspect="1"/>
          </p:cNvPicPr>
          <p:nvPr/>
        </p:nvPicPr>
        <p:blipFill rotWithShape="1">
          <a:blip r:embed="rId3"/>
          <a:srcRect t="4391" b="4885"/>
          <a:stretch/>
        </p:blipFill>
        <p:spPr>
          <a:xfrm>
            <a:off x="10682194" y="5511338"/>
            <a:ext cx="1209422" cy="1027573"/>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5073FF5-C730-42C7-DF54-FE9CD0E92401}"/>
              </a:ext>
            </a:extLst>
          </p:cNvPr>
          <p:cNvSpPr/>
          <p:nvPr/>
        </p:nvSpPr>
        <p:spPr>
          <a:xfrm>
            <a:off x="1333498" y="579870"/>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Our Milestones</a:t>
            </a:r>
            <a:endParaRPr lang="en-IN" sz="2800" dirty="0">
              <a:solidFill>
                <a:schemeClr val="tx1"/>
              </a:solidFill>
              <a:latin typeface="Algerian" panose="04020705040A02060702" pitchFamily="82" charset="0"/>
            </a:endParaRPr>
          </a:p>
        </p:txBody>
      </p:sp>
      <p:pic>
        <p:nvPicPr>
          <p:cNvPr id="12" name="Picture 11">
            <a:extLst>
              <a:ext uri="{FF2B5EF4-FFF2-40B4-BE49-F238E27FC236}">
                <a16:creationId xmlns:a16="http://schemas.microsoft.com/office/drawing/2014/main" id="{3C62A82D-05B1-F973-93C0-2D24D7D986D9}"/>
              </a:ext>
            </a:extLst>
          </p:cNvPr>
          <p:cNvPicPr>
            <a:picLocks noChangeAspect="1"/>
          </p:cNvPicPr>
          <p:nvPr/>
        </p:nvPicPr>
        <p:blipFill rotWithShape="1">
          <a:blip r:embed="rId2"/>
          <a:srcRect t="4391" b="4885"/>
          <a:stretch/>
        </p:blipFill>
        <p:spPr>
          <a:xfrm>
            <a:off x="10682194" y="5511338"/>
            <a:ext cx="1209422" cy="1027573"/>
          </a:xfrm>
          <a:prstGeom prst="rect">
            <a:avLst/>
          </a:prstGeom>
        </p:spPr>
      </p:pic>
      <p:pic>
        <p:nvPicPr>
          <p:cNvPr id="14" name="Picture 13">
            <a:extLst>
              <a:ext uri="{FF2B5EF4-FFF2-40B4-BE49-F238E27FC236}">
                <a16:creationId xmlns:a16="http://schemas.microsoft.com/office/drawing/2014/main" id="{A52617D9-19F4-0065-32C3-4AEFB3CFED09}"/>
              </a:ext>
            </a:extLst>
          </p:cNvPr>
          <p:cNvPicPr>
            <a:picLocks noChangeAspect="1"/>
          </p:cNvPicPr>
          <p:nvPr/>
        </p:nvPicPr>
        <p:blipFill rotWithShape="1">
          <a:blip r:embed="rId3"/>
          <a:srcRect l="11399" t="4065" r="52098" b="63675"/>
          <a:stretch/>
        </p:blipFill>
        <p:spPr>
          <a:xfrm>
            <a:off x="1333498" y="1920240"/>
            <a:ext cx="678182" cy="645442"/>
          </a:xfrm>
          <a:prstGeom prst="rect">
            <a:avLst/>
          </a:prstGeom>
        </p:spPr>
      </p:pic>
      <p:pic>
        <p:nvPicPr>
          <p:cNvPr id="15" name="Picture 14">
            <a:extLst>
              <a:ext uri="{FF2B5EF4-FFF2-40B4-BE49-F238E27FC236}">
                <a16:creationId xmlns:a16="http://schemas.microsoft.com/office/drawing/2014/main" id="{18E82B0B-B16D-2552-03D9-4B0849CC0B18}"/>
              </a:ext>
            </a:extLst>
          </p:cNvPr>
          <p:cNvPicPr>
            <a:picLocks noChangeAspect="1"/>
          </p:cNvPicPr>
          <p:nvPr/>
        </p:nvPicPr>
        <p:blipFill rotWithShape="1">
          <a:blip r:embed="rId3"/>
          <a:srcRect l="53189" t="3364" r="10308" b="64376"/>
          <a:stretch/>
        </p:blipFill>
        <p:spPr>
          <a:xfrm>
            <a:off x="6728863" y="1920240"/>
            <a:ext cx="678182" cy="645442"/>
          </a:xfrm>
          <a:prstGeom prst="rect">
            <a:avLst/>
          </a:prstGeom>
        </p:spPr>
      </p:pic>
      <p:pic>
        <p:nvPicPr>
          <p:cNvPr id="16" name="Picture 15">
            <a:extLst>
              <a:ext uri="{FF2B5EF4-FFF2-40B4-BE49-F238E27FC236}">
                <a16:creationId xmlns:a16="http://schemas.microsoft.com/office/drawing/2014/main" id="{DE7C03FE-9B6F-F484-60EF-5FA4428FC9CC}"/>
              </a:ext>
            </a:extLst>
          </p:cNvPr>
          <p:cNvPicPr>
            <a:picLocks noChangeAspect="1"/>
          </p:cNvPicPr>
          <p:nvPr/>
        </p:nvPicPr>
        <p:blipFill rotWithShape="1">
          <a:blip r:embed="rId3"/>
          <a:srcRect l="11148" t="45677" r="52349" b="22063"/>
          <a:stretch/>
        </p:blipFill>
        <p:spPr>
          <a:xfrm>
            <a:off x="1333498" y="3456310"/>
            <a:ext cx="678182" cy="645442"/>
          </a:xfrm>
          <a:prstGeom prst="rect">
            <a:avLst/>
          </a:prstGeom>
        </p:spPr>
      </p:pic>
      <p:pic>
        <p:nvPicPr>
          <p:cNvPr id="19" name="Picture 18">
            <a:extLst>
              <a:ext uri="{FF2B5EF4-FFF2-40B4-BE49-F238E27FC236}">
                <a16:creationId xmlns:a16="http://schemas.microsoft.com/office/drawing/2014/main" id="{BD8212DD-8499-0F40-FBD2-39E942B0880E}"/>
              </a:ext>
            </a:extLst>
          </p:cNvPr>
          <p:cNvPicPr>
            <a:picLocks noChangeAspect="1"/>
          </p:cNvPicPr>
          <p:nvPr/>
        </p:nvPicPr>
        <p:blipFill rotWithShape="1">
          <a:blip r:embed="rId3"/>
          <a:srcRect l="53543" t="45911" r="9954" b="21829"/>
          <a:stretch/>
        </p:blipFill>
        <p:spPr>
          <a:xfrm>
            <a:off x="6728863" y="3456310"/>
            <a:ext cx="678182" cy="645442"/>
          </a:xfrm>
          <a:prstGeom prst="rect">
            <a:avLst/>
          </a:prstGeom>
        </p:spPr>
      </p:pic>
      <p:sp>
        <p:nvSpPr>
          <p:cNvPr id="20" name="TextBox 19">
            <a:extLst>
              <a:ext uri="{FF2B5EF4-FFF2-40B4-BE49-F238E27FC236}">
                <a16:creationId xmlns:a16="http://schemas.microsoft.com/office/drawing/2014/main" id="{2D169450-2FB4-8F7F-B317-C590580DAD6C}"/>
              </a:ext>
            </a:extLst>
          </p:cNvPr>
          <p:cNvSpPr txBox="1"/>
          <p:nvPr/>
        </p:nvSpPr>
        <p:spPr>
          <a:xfrm>
            <a:off x="2164080" y="1889018"/>
            <a:ext cx="3111040" cy="707886"/>
          </a:xfrm>
          <a:prstGeom prst="rect">
            <a:avLst/>
          </a:prstGeom>
          <a:noFill/>
        </p:spPr>
        <p:txBody>
          <a:bodyPr wrap="square" rtlCol="0">
            <a:spAutoFit/>
          </a:bodyPr>
          <a:lstStyle/>
          <a:p>
            <a:r>
              <a:rPr lang="en-US" sz="2000" dirty="0">
                <a:solidFill>
                  <a:schemeClr val="accent5">
                    <a:lumMod val="50000"/>
                  </a:schemeClr>
                </a:solidFill>
                <a:latin typeface="Cambria" panose="02040503050406030204" pitchFamily="18" charset="0"/>
                <a:ea typeface="Cambria" panose="02040503050406030204" pitchFamily="18" charset="0"/>
              </a:rPr>
              <a:t>Data Gathering &amp; Understanding the Dataset</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21" name="TextBox 20">
            <a:extLst>
              <a:ext uri="{FF2B5EF4-FFF2-40B4-BE49-F238E27FC236}">
                <a16:creationId xmlns:a16="http://schemas.microsoft.com/office/drawing/2014/main" id="{DC7FFA5E-6B0D-516B-6A75-E75BA75D8B7C}"/>
              </a:ext>
            </a:extLst>
          </p:cNvPr>
          <p:cNvSpPr txBox="1"/>
          <p:nvPr/>
        </p:nvSpPr>
        <p:spPr>
          <a:xfrm>
            <a:off x="7583354" y="1889018"/>
            <a:ext cx="3275148" cy="707886"/>
          </a:xfrm>
          <a:prstGeom prst="rect">
            <a:avLst/>
          </a:prstGeom>
          <a:noFill/>
        </p:spPr>
        <p:txBody>
          <a:bodyPr wrap="square" rtlCol="0">
            <a:spAutoFit/>
          </a:bodyPr>
          <a:lstStyle/>
          <a:p>
            <a:r>
              <a:rPr lang="en-US" sz="2000" dirty="0">
                <a:solidFill>
                  <a:schemeClr val="accent5">
                    <a:lumMod val="50000"/>
                  </a:schemeClr>
                </a:solidFill>
                <a:latin typeface="Cambria" panose="02040503050406030204" pitchFamily="18" charset="0"/>
                <a:ea typeface="Cambria" panose="02040503050406030204" pitchFamily="18" charset="0"/>
              </a:rPr>
              <a:t>Data Cleaning &amp; Pre-processing</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22" name="TextBox 21">
            <a:extLst>
              <a:ext uri="{FF2B5EF4-FFF2-40B4-BE49-F238E27FC236}">
                <a16:creationId xmlns:a16="http://schemas.microsoft.com/office/drawing/2014/main" id="{860BBA10-FA18-2184-59C8-CE02641F5D92}"/>
              </a:ext>
            </a:extLst>
          </p:cNvPr>
          <p:cNvSpPr txBox="1"/>
          <p:nvPr/>
        </p:nvSpPr>
        <p:spPr>
          <a:xfrm>
            <a:off x="2164080" y="3366556"/>
            <a:ext cx="3111040" cy="707886"/>
          </a:xfrm>
          <a:prstGeom prst="rect">
            <a:avLst/>
          </a:prstGeom>
          <a:noFill/>
        </p:spPr>
        <p:txBody>
          <a:bodyPr wrap="square" rtlCol="0">
            <a:spAutoFit/>
          </a:bodyPr>
          <a:lstStyle/>
          <a:p>
            <a:r>
              <a:rPr lang="en-US" sz="2000" dirty="0">
                <a:solidFill>
                  <a:schemeClr val="accent5">
                    <a:lumMod val="50000"/>
                  </a:schemeClr>
                </a:solidFill>
                <a:latin typeface="Cambria" panose="02040503050406030204" pitchFamily="18" charset="0"/>
                <a:ea typeface="Cambria" panose="02040503050406030204" pitchFamily="18" charset="0"/>
              </a:rPr>
              <a:t>Machine Learning Model Building</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24" name="TextBox 23">
            <a:extLst>
              <a:ext uri="{FF2B5EF4-FFF2-40B4-BE49-F238E27FC236}">
                <a16:creationId xmlns:a16="http://schemas.microsoft.com/office/drawing/2014/main" id="{E178AC1B-74F3-C5B7-FE0C-D528D784DEB0}"/>
              </a:ext>
            </a:extLst>
          </p:cNvPr>
          <p:cNvSpPr txBox="1"/>
          <p:nvPr/>
        </p:nvSpPr>
        <p:spPr>
          <a:xfrm>
            <a:off x="7583354" y="3520444"/>
            <a:ext cx="3111040" cy="707886"/>
          </a:xfrm>
          <a:prstGeom prst="rect">
            <a:avLst/>
          </a:prstGeom>
          <a:noFill/>
        </p:spPr>
        <p:txBody>
          <a:bodyPr wrap="square" rtlCol="0">
            <a:spAutoFit/>
          </a:bodyPr>
          <a:lstStyle/>
          <a:p>
            <a:r>
              <a:rPr lang="en-US" sz="2000" dirty="0">
                <a:solidFill>
                  <a:schemeClr val="accent5">
                    <a:lumMod val="50000"/>
                  </a:schemeClr>
                </a:solidFill>
                <a:latin typeface="Cambria" panose="02040503050406030204" pitchFamily="18" charset="0"/>
                <a:ea typeface="Cambria" panose="02040503050406030204" pitchFamily="18" charset="0"/>
              </a:rPr>
              <a:t>Hyperparameter Tuning &amp; Confusion matrix</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BAAA15-55EF-C276-5749-CB595CB8FA1A}"/>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Challenges</a:t>
            </a:r>
            <a:endParaRPr lang="en-IN" sz="2800" dirty="0">
              <a:solidFill>
                <a:schemeClr val="tx1"/>
              </a:solidFill>
              <a:latin typeface="Algerian" panose="04020705040A02060702" pitchFamily="82" charset="0"/>
            </a:endParaRPr>
          </a:p>
        </p:txBody>
      </p:sp>
      <p:pic>
        <p:nvPicPr>
          <p:cNvPr id="6" name="Picture 5">
            <a:extLst>
              <a:ext uri="{FF2B5EF4-FFF2-40B4-BE49-F238E27FC236}">
                <a16:creationId xmlns:a16="http://schemas.microsoft.com/office/drawing/2014/main" id="{C5C26760-6D53-F541-8955-8D72511D5BB3}"/>
              </a:ext>
            </a:extLst>
          </p:cNvPr>
          <p:cNvPicPr>
            <a:picLocks noChangeAspect="1"/>
          </p:cNvPicPr>
          <p:nvPr/>
        </p:nvPicPr>
        <p:blipFill rotWithShape="1">
          <a:blip r:embed="rId2"/>
          <a:srcRect t="4391" b="4885"/>
          <a:stretch/>
        </p:blipFill>
        <p:spPr>
          <a:xfrm>
            <a:off x="10682194" y="5511338"/>
            <a:ext cx="1209422" cy="1027573"/>
          </a:xfrm>
          <a:prstGeom prst="rect">
            <a:avLst/>
          </a:prstGeom>
        </p:spPr>
      </p:pic>
      <p:pic>
        <p:nvPicPr>
          <p:cNvPr id="10" name="Picture 9">
            <a:extLst>
              <a:ext uri="{FF2B5EF4-FFF2-40B4-BE49-F238E27FC236}">
                <a16:creationId xmlns:a16="http://schemas.microsoft.com/office/drawing/2014/main" id="{702568C2-4844-1203-239D-F4A28391AE47}"/>
              </a:ext>
            </a:extLst>
          </p:cNvPr>
          <p:cNvPicPr>
            <a:picLocks noChangeAspect="1"/>
          </p:cNvPicPr>
          <p:nvPr/>
        </p:nvPicPr>
        <p:blipFill>
          <a:blip r:embed="rId3"/>
          <a:stretch>
            <a:fillRect/>
          </a:stretch>
        </p:blipFill>
        <p:spPr>
          <a:xfrm>
            <a:off x="6626452" y="1791391"/>
            <a:ext cx="4143895" cy="4143895"/>
          </a:xfrm>
          <a:prstGeom prst="rect">
            <a:avLst/>
          </a:prstGeom>
        </p:spPr>
      </p:pic>
      <p:sp>
        <p:nvSpPr>
          <p:cNvPr id="11" name="TextBox 10">
            <a:extLst>
              <a:ext uri="{FF2B5EF4-FFF2-40B4-BE49-F238E27FC236}">
                <a16:creationId xmlns:a16="http://schemas.microsoft.com/office/drawing/2014/main" id="{28FA8A09-A386-F3BA-0843-E0B1E83D1129}"/>
              </a:ext>
            </a:extLst>
          </p:cNvPr>
          <p:cNvSpPr txBox="1"/>
          <p:nvPr/>
        </p:nvSpPr>
        <p:spPr>
          <a:xfrm>
            <a:off x="1421652" y="2597964"/>
            <a:ext cx="4762502"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accent5">
                    <a:lumMod val="50000"/>
                  </a:schemeClr>
                </a:solidFill>
                <a:latin typeface="Cambria" panose="02040503050406030204" pitchFamily="18" charset="0"/>
                <a:ea typeface="Cambria" panose="02040503050406030204" pitchFamily="18" charset="0"/>
              </a:rPr>
              <a:t>Data Quality and Integration</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B9F3EAE4-7505-B362-A4B4-97DB650FD6F1}"/>
              </a:ext>
            </a:extLst>
          </p:cNvPr>
          <p:cNvSpPr txBox="1"/>
          <p:nvPr/>
        </p:nvSpPr>
        <p:spPr>
          <a:xfrm>
            <a:off x="1421652" y="3226280"/>
            <a:ext cx="4762502"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accent5">
                    <a:lumMod val="50000"/>
                  </a:schemeClr>
                </a:solidFill>
                <a:latin typeface="Cambria" panose="02040503050406030204" pitchFamily="18" charset="0"/>
                <a:ea typeface="Cambria" panose="02040503050406030204" pitchFamily="18" charset="0"/>
              </a:rPr>
              <a:t>Imbalanced Data</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D45ADB79-DA31-B84B-EFF5-A1A281E29CBB}"/>
              </a:ext>
            </a:extLst>
          </p:cNvPr>
          <p:cNvSpPr txBox="1"/>
          <p:nvPr/>
        </p:nvSpPr>
        <p:spPr>
          <a:xfrm>
            <a:off x="1421652" y="3854596"/>
            <a:ext cx="4762502"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accent5">
                    <a:lumMod val="50000"/>
                  </a:schemeClr>
                </a:solidFill>
                <a:latin typeface="Cambria" panose="02040503050406030204" pitchFamily="18" charset="0"/>
                <a:ea typeface="Cambria" panose="02040503050406030204" pitchFamily="18" charset="0"/>
              </a:rPr>
              <a:t>Dynamic Customer Behavior</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6E94FDE3-B8B2-E706-DFF5-8BE10931EFD9}"/>
              </a:ext>
            </a:extLst>
          </p:cNvPr>
          <p:cNvSpPr txBox="1"/>
          <p:nvPr/>
        </p:nvSpPr>
        <p:spPr>
          <a:xfrm>
            <a:off x="1421652" y="4482912"/>
            <a:ext cx="4762502"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accent5">
                    <a:lumMod val="50000"/>
                  </a:schemeClr>
                </a:solidFill>
                <a:latin typeface="Cambria" panose="02040503050406030204" pitchFamily="18" charset="0"/>
                <a:ea typeface="Cambria" panose="02040503050406030204" pitchFamily="18" charset="0"/>
              </a:rPr>
              <a:t>Scalability</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
        <p:nvSpPr>
          <p:cNvPr id="15" name="TextBox 14">
            <a:extLst>
              <a:ext uri="{FF2B5EF4-FFF2-40B4-BE49-F238E27FC236}">
                <a16:creationId xmlns:a16="http://schemas.microsoft.com/office/drawing/2014/main" id="{8E3F7D63-C230-4B39-555D-EC1594F3F308}"/>
              </a:ext>
            </a:extLst>
          </p:cNvPr>
          <p:cNvSpPr txBox="1"/>
          <p:nvPr/>
        </p:nvSpPr>
        <p:spPr>
          <a:xfrm>
            <a:off x="1421652" y="5111228"/>
            <a:ext cx="4762502"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accent5">
                    <a:lumMod val="50000"/>
                  </a:schemeClr>
                </a:solidFill>
                <a:latin typeface="Cambria" panose="02040503050406030204" pitchFamily="18" charset="0"/>
                <a:ea typeface="Cambria" panose="02040503050406030204" pitchFamily="18" charset="0"/>
              </a:rPr>
              <a:t>Real-Time Prediction</a:t>
            </a:r>
            <a:endParaRPr lang="en-IN" sz="2000" dirty="0">
              <a:solidFill>
                <a:schemeClr val="accent5">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E612F86-66F5-8095-4926-A7FE16E3E379}"/>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Data cleaning &amp; pre-processing</a:t>
            </a:r>
            <a:endParaRPr lang="en-IN" sz="2800" dirty="0">
              <a:solidFill>
                <a:schemeClr val="tx1"/>
              </a:solidFill>
              <a:latin typeface="Algerian" panose="04020705040A02060702" pitchFamily="82" charset="0"/>
            </a:endParaRPr>
          </a:p>
        </p:txBody>
      </p:sp>
      <p:pic>
        <p:nvPicPr>
          <p:cNvPr id="26" name="Picture 25">
            <a:extLst>
              <a:ext uri="{FF2B5EF4-FFF2-40B4-BE49-F238E27FC236}">
                <a16:creationId xmlns:a16="http://schemas.microsoft.com/office/drawing/2014/main" id="{B3EAFDB8-5870-257F-C5E0-097AE0F78FB9}"/>
              </a:ext>
            </a:extLst>
          </p:cNvPr>
          <p:cNvPicPr>
            <a:picLocks noChangeAspect="1"/>
          </p:cNvPicPr>
          <p:nvPr/>
        </p:nvPicPr>
        <p:blipFill rotWithShape="1">
          <a:blip r:embed="rId2"/>
          <a:srcRect t="4391" b="4885"/>
          <a:stretch/>
        </p:blipFill>
        <p:spPr>
          <a:xfrm>
            <a:off x="10682194" y="5511338"/>
            <a:ext cx="1209422" cy="1027573"/>
          </a:xfrm>
          <a:prstGeom prst="rect">
            <a:avLst/>
          </a:prstGeom>
        </p:spPr>
      </p:pic>
      <p:sp>
        <p:nvSpPr>
          <p:cNvPr id="29" name="TextBox 28">
            <a:extLst>
              <a:ext uri="{FF2B5EF4-FFF2-40B4-BE49-F238E27FC236}">
                <a16:creationId xmlns:a16="http://schemas.microsoft.com/office/drawing/2014/main" id="{6A08AC92-8360-48C0-9587-A566121F0657}"/>
              </a:ext>
            </a:extLst>
          </p:cNvPr>
          <p:cNvSpPr txBox="1"/>
          <p:nvPr/>
        </p:nvSpPr>
        <p:spPr>
          <a:xfrm>
            <a:off x="2017252" y="2494917"/>
            <a:ext cx="6511749" cy="338554"/>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chemeClr val="accent5">
                    <a:lumMod val="50000"/>
                  </a:schemeClr>
                </a:solidFill>
                <a:latin typeface="Cambria" panose="02040503050406030204" pitchFamily="18" charset="0"/>
                <a:ea typeface="Cambria" panose="02040503050406030204" pitchFamily="18" charset="0"/>
              </a:rPr>
              <a:t>Ensures </a:t>
            </a:r>
            <a:r>
              <a:rPr lang="en-IN" sz="1600" dirty="0">
                <a:solidFill>
                  <a:srgbClr val="C00000"/>
                </a:solidFill>
                <a:latin typeface="Cambria" panose="02040503050406030204" pitchFamily="18" charset="0"/>
                <a:ea typeface="Cambria" panose="02040503050406030204" pitchFamily="18" charset="0"/>
              </a:rPr>
              <a:t>accurate analysis </a:t>
            </a:r>
            <a:r>
              <a:rPr lang="en-IN" sz="1600" dirty="0">
                <a:solidFill>
                  <a:schemeClr val="accent5">
                    <a:lumMod val="50000"/>
                  </a:schemeClr>
                </a:solidFill>
                <a:latin typeface="Cambria" panose="02040503050406030204" pitchFamily="18" charset="0"/>
                <a:ea typeface="Cambria" panose="02040503050406030204" pitchFamily="18" charset="0"/>
              </a:rPr>
              <a:t>and </a:t>
            </a:r>
            <a:r>
              <a:rPr lang="en-IN" sz="1600" dirty="0">
                <a:solidFill>
                  <a:srgbClr val="C00000"/>
                </a:solidFill>
                <a:latin typeface="Cambria" panose="02040503050406030204" pitchFamily="18" charset="0"/>
                <a:ea typeface="Cambria" panose="02040503050406030204" pitchFamily="18" charset="0"/>
              </a:rPr>
              <a:t>efficient processing.</a:t>
            </a:r>
          </a:p>
        </p:txBody>
      </p:sp>
      <p:sp>
        <p:nvSpPr>
          <p:cNvPr id="30" name="TextBox 29">
            <a:extLst>
              <a:ext uri="{FF2B5EF4-FFF2-40B4-BE49-F238E27FC236}">
                <a16:creationId xmlns:a16="http://schemas.microsoft.com/office/drawing/2014/main" id="{561C3C9D-7558-21D7-63B6-21CB8D0A0F3E}"/>
              </a:ext>
            </a:extLst>
          </p:cNvPr>
          <p:cNvSpPr txBox="1"/>
          <p:nvPr/>
        </p:nvSpPr>
        <p:spPr>
          <a:xfrm>
            <a:off x="1574051" y="2094807"/>
            <a:ext cx="76309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5">
                    <a:lumMod val="50000"/>
                  </a:schemeClr>
                </a:solidFill>
                <a:latin typeface="Cambria" panose="02040503050406030204" pitchFamily="18" charset="0"/>
                <a:ea typeface="Cambria" panose="02040503050406030204" pitchFamily="18" charset="0"/>
              </a:rPr>
              <a:t>Convert datatypes of Variables which are misclassified :-</a:t>
            </a:r>
          </a:p>
        </p:txBody>
      </p:sp>
      <p:pic>
        <p:nvPicPr>
          <p:cNvPr id="3" name="Picture 2">
            <a:extLst>
              <a:ext uri="{FF2B5EF4-FFF2-40B4-BE49-F238E27FC236}">
                <a16:creationId xmlns:a16="http://schemas.microsoft.com/office/drawing/2014/main" id="{B85378F9-0E6A-8427-4FED-6366E270696B}"/>
              </a:ext>
            </a:extLst>
          </p:cNvPr>
          <p:cNvPicPr>
            <a:picLocks noChangeAspect="1"/>
          </p:cNvPicPr>
          <p:nvPr/>
        </p:nvPicPr>
        <p:blipFill>
          <a:blip r:embed="rId3"/>
          <a:stretch>
            <a:fillRect/>
          </a:stretch>
        </p:blipFill>
        <p:spPr>
          <a:xfrm>
            <a:off x="3736472" y="3140320"/>
            <a:ext cx="3887297" cy="1334230"/>
          </a:xfrm>
          <a:prstGeom prst="rect">
            <a:avLst/>
          </a:prstGeom>
        </p:spPr>
      </p:pic>
      <p:pic>
        <p:nvPicPr>
          <p:cNvPr id="5" name="Picture 4">
            <a:extLst>
              <a:ext uri="{FF2B5EF4-FFF2-40B4-BE49-F238E27FC236}">
                <a16:creationId xmlns:a16="http://schemas.microsoft.com/office/drawing/2014/main" id="{A6EF179C-0BA9-E68D-3634-B8D05924B79F}"/>
              </a:ext>
            </a:extLst>
          </p:cNvPr>
          <p:cNvPicPr>
            <a:picLocks noChangeAspect="1"/>
          </p:cNvPicPr>
          <p:nvPr/>
        </p:nvPicPr>
        <p:blipFill rotWithShape="1">
          <a:blip r:embed="rId4"/>
          <a:srcRect t="12410"/>
          <a:stretch/>
        </p:blipFill>
        <p:spPr>
          <a:xfrm>
            <a:off x="3736472" y="4621875"/>
            <a:ext cx="3887297" cy="508987"/>
          </a:xfrm>
          <a:prstGeom prst="rect">
            <a:avLst/>
          </a:prstGeom>
        </p:spPr>
      </p:pic>
      <p:sp>
        <p:nvSpPr>
          <p:cNvPr id="6" name="TextBox 5">
            <a:extLst>
              <a:ext uri="{FF2B5EF4-FFF2-40B4-BE49-F238E27FC236}">
                <a16:creationId xmlns:a16="http://schemas.microsoft.com/office/drawing/2014/main" id="{E8029BD8-17FD-6621-CA79-51B11F917FDC}"/>
              </a:ext>
            </a:extLst>
          </p:cNvPr>
          <p:cNvSpPr txBox="1"/>
          <p:nvPr/>
        </p:nvSpPr>
        <p:spPr>
          <a:xfrm>
            <a:off x="3840480" y="5394960"/>
            <a:ext cx="3783289" cy="369332"/>
          </a:xfrm>
          <a:prstGeom prst="rect">
            <a:avLst/>
          </a:prstGeom>
          <a:noFill/>
        </p:spPr>
        <p:txBody>
          <a:bodyPr wrap="square" rtlCol="0">
            <a:spAutoFit/>
          </a:bodyPr>
          <a:lstStyle/>
          <a:p>
            <a:pPr algn="ctr"/>
            <a:r>
              <a:rPr lang="en-IN" dirty="0">
                <a:latin typeface="Arial Black" panose="020B0A04020102020204" pitchFamily="34" charset="0"/>
              </a:rPr>
              <a:t>Code Snippet</a:t>
            </a:r>
          </a:p>
        </p:txBody>
      </p:sp>
    </p:spTree>
    <p:extLst>
      <p:ext uri="{BB962C8B-B14F-4D97-AF65-F5344CB8AC3E}">
        <p14:creationId xmlns:p14="http://schemas.microsoft.com/office/powerpoint/2010/main" val="1879287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E612F86-66F5-8095-4926-A7FE16E3E379}"/>
              </a:ext>
            </a:extLst>
          </p:cNvPr>
          <p:cNvSpPr/>
          <p:nvPr/>
        </p:nvSpPr>
        <p:spPr>
          <a:xfrm>
            <a:off x="1421652" y="594363"/>
            <a:ext cx="9348695" cy="881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Data cleaning &amp; pre-processing</a:t>
            </a:r>
            <a:endParaRPr lang="en-IN" sz="2800" dirty="0">
              <a:solidFill>
                <a:schemeClr val="tx1"/>
              </a:solidFill>
              <a:latin typeface="Algerian" panose="04020705040A02060702" pitchFamily="82" charset="0"/>
            </a:endParaRPr>
          </a:p>
        </p:txBody>
      </p:sp>
      <p:pic>
        <p:nvPicPr>
          <p:cNvPr id="26" name="Picture 25">
            <a:extLst>
              <a:ext uri="{FF2B5EF4-FFF2-40B4-BE49-F238E27FC236}">
                <a16:creationId xmlns:a16="http://schemas.microsoft.com/office/drawing/2014/main" id="{B3EAFDB8-5870-257F-C5E0-097AE0F78FB9}"/>
              </a:ext>
            </a:extLst>
          </p:cNvPr>
          <p:cNvPicPr>
            <a:picLocks noChangeAspect="1"/>
          </p:cNvPicPr>
          <p:nvPr/>
        </p:nvPicPr>
        <p:blipFill rotWithShape="1">
          <a:blip r:embed="rId2"/>
          <a:srcRect t="4391" b="4885"/>
          <a:stretch/>
        </p:blipFill>
        <p:spPr>
          <a:xfrm>
            <a:off x="10682194" y="5511338"/>
            <a:ext cx="1209422" cy="1027573"/>
          </a:xfrm>
          <a:prstGeom prst="rect">
            <a:avLst/>
          </a:prstGeom>
        </p:spPr>
      </p:pic>
      <p:sp>
        <p:nvSpPr>
          <p:cNvPr id="27" name="TextBox 26">
            <a:extLst>
              <a:ext uri="{FF2B5EF4-FFF2-40B4-BE49-F238E27FC236}">
                <a16:creationId xmlns:a16="http://schemas.microsoft.com/office/drawing/2014/main" id="{FF8D2BAC-40E2-31B8-4DEC-6295BD6582F8}"/>
              </a:ext>
            </a:extLst>
          </p:cNvPr>
          <p:cNvSpPr txBox="1"/>
          <p:nvPr/>
        </p:nvSpPr>
        <p:spPr>
          <a:xfrm>
            <a:off x="1574048" y="2271824"/>
            <a:ext cx="76309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5">
                    <a:lumMod val="50000"/>
                  </a:schemeClr>
                </a:solidFill>
                <a:latin typeface="Cambria" panose="02040503050406030204" pitchFamily="18" charset="0"/>
                <a:ea typeface="Cambria" panose="02040503050406030204" pitchFamily="18" charset="0"/>
              </a:rPr>
              <a:t>Removing Duplicate records :-</a:t>
            </a:r>
          </a:p>
        </p:txBody>
      </p:sp>
      <p:sp>
        <p:nvSpPr>
          <p:cNvPr id="31" name="TextBox 30">
            <a:extLst>
              <a:ext uri="{FF2B5EF4-FFF2-40B4-BE49-F238E27FC236}">
                <a16:creationId xmlns:a16="http://schemas.microsoft.com/office/drawing/2014/main" id="{1E7C245E-1620-1531-03E3-50756571D46A}"/>
              </a:ext>
            </a:extLst>
          </p:cNvPr>
          <p:cNvSpPr txBox="1"/>
          <p:nvPr/>
        </p:nvSpPr>
        <p:spPr>
          <a:xfrm>
            <a:off x="1909186" y="2737150"/>
            <a:ext cx="6511749" cy="584775"/>
          </a:xfrm>
          <a:prstGeom prst="rect">
            <a:avLst/>
          </a:prstGeom>
          <a:noFill/>
        </p:spPr>
        <p:txBody>
          <a:bodyPr wrap="square" rtlCol="0">
            <a:spAutoFit/>
          </a:bodyPr>
          <a:lstStyle/>
          <a:p>
            <a:pPr marL="342900" indent="-342900">
              <a:buFont typeface="Wingdings" panose="05000000000000000000" pitchFamily="2" charset="2"/>
              <a:buChar char="§"/>
            </a:pPr>
            <a:r>
              <a:rPr lang="en-IN" sz="1600" dirty="0">
                <a:solidFill>
                  <a:schemeClr val="accent5">
                    <a:lumMod val="50000"/>
                  </a:schemeClr>
                </a:solidFill>
                <a:latin typeface="Cambria" panose="02040503050406030204" pitchFamily="18" charset="0"/>
                <a:ea typeface="Cambria" panose="02040503050406030204" pitchFamily="18" charset="0"/>
              </a:rPr>
              <a:t>Ensures </a:t>
            </a:r>
            <a:r>
              <a:rPr lang="en-IN" sz="1600" dirty="0">
                <a:solidFill>
                  <a:srgbClr val="C00000"/>
                </a:solidFill>
                <a:latin typeface="Cambria" panose="02040503050406030204" pitchFamily="18" charset="0"/>
                <a:ea typeface="Cambria" panose="02040503050406030204" pitchFamily="18" charset="0"/>
              </a:rPr>
              <a:t>accuracy, maintain integrity </a:t>
            </a:r>
            <a:r>
              <a:rPr lang="en-IN" sz="1600" dirty="0">
                <a:solidFill>
                  <a:schemeClr val="accent5">
                    <a:lumMod val="50000"/>
                  </a:schemeClr>
                </a:solidFill>
                <a:latin typeface="Cambria" panose="02040503050406030204" pitchFamily="18" charset="0"/>
                <a:ea typeface="Cambria" panose="02040503050406030204" pitchFamily="18" charset="0"/>
              </a:rPr>
              <a:t>and </a:t>
            </a:r>
            <a:r>
              <a:rPr lang="en-IN" sz="1600" dirty="0">
                <a:solidFill>
                  <a:srgbClr val="C00000"/>
                </a:solidFill>
                <a:latin typeface="Cambria" panose="02040503050406030204" pitchFamily="18" charset="0"/>
                <a:ea typeface="Cambria" panose="02040503050406030204" pitchFamily="18" charset="0"/>
              </a:rPr>
              <a:t>optimize efficiency </a:t>
            </a:r>
            <a:r>
              <a:rPr lang="en-IN" sz="1600" dirty="0">
                <a:solidFill>
                  <a:schemeClr val="accent5">
                    <a:lumMod val="50000"/>
                  </a:schemeClr>
                </a:solidFill>
                <a:latin typeface="Cambria" panose="02040503050406030204" pitchFamily="18" charset="0"/>
                <a:ea typeface="Cambria" panose="02040503050406030204" pitchFamily="18" charset="0"/>
              </a:rPr>
              <a:t>in data management and analysis.</a:t>
            </a:r>
            <a:r>
              <a:rPr lang="en-IN" sz="1600" dirty="0">
                <a:solidFill>
                  <a:srgbClr val="C00000"/>
                </a:solidFill>
                <a:latin typeface="Cambria" panose="02040503050406030204" pitchFamily="18" charset="0"/>
                <a:ea typeface="Cambria" panose="02040503050406030204" pitchFamily="18" charset="0"/>
              </a:rPr>
              <a:t> </a:t>
            </a:r>
          </a:p>
        </p:txBody>
      </p:sp>
      <p:pic>
        <p:nvPicPr>
          <p:cNvPr id="38" name="Picture 37">
            <a:extLst>
              <a:ext uri="{FF2B5EF4-FFF2-40B4-BE49-F238E27FC236}">
                <a16:creationId xmlns:a16="http://schemas.microsoft.com/office/drawing/2014/main" id="{19B7C7D7-AFE8-973F-AA81-2943C35F3809}"/>
              </a:ext>
            </a:extLst>
          </p:cNvPr>
          <p:cNvPicPr>
            <a:picLocks noChangeAspect="1"/>
          </p:cNvPicPr>
          <p:nvPr/>
        </p:nvPicPr>
        <p:blipFill>
          <a:blip r:embed="rId3"/>
          <a:stretch>
            <a:fillRect/>
          </a:stretch>
        </p:blipFill>
        <p:spPr>
          <a:xfrm>
            <a:off x="2488734" y="3429000"/>
            <a:ext cx="5801535" cy="2105319"/>
          </a:xfrm>
          <a:prstGeom prst="rect">
            <a:avLst/>
          </a:prstGeom>
        </p:spPr>
      </p:pic>
      <p:sp>
        <p:nvSpPr>
          <p:cNvPr id="39" name="TextBox 38">
            <a:extLst>
              <a:ext uri="{FF2B5EF4-FFF2-40B4-BE49-F238E27FC236}">
                <a16:creationId xmlns:a16="http://schemas.microsoft.com/office/drawing/2014/main" id="{216E7F0D-3F4A-F6DF-DF67-D82E33CB55C0}"/>
              </a:ext>
            </a:extLst>
          </p:cNvPr>
          <p:cNvSpPr txBox="1"/>
          <p:nvPr/>
        </p:nvSpPr>
        <p:spPr>
          <a:xfrm>
            <a:off x="3497856" y="5641394"/>
            <a:ext cx="3783289" cy="369332"/>
          </a:xfrm>
          <a:prstGeom prst="rect">
            <a:avLst/>
          </a:prstGeom>
          <a:noFill/>
        </p:spPr>
        <p:txBody>
          <a:bodyPr wrap="square" rtlCol="0">
            <a:spAutoFit/>
          </a:bodyPr>
          <a:lstStyle/>
          <a:p>
            <a:pPr algn="ctr"/>
            <a:r>
              <a:rPr lang="en-IN" dirty="0">
                <a:latin typeface="Arial Black" panose="020B0A04020102020204" pitchFamily="34" charset="0"/>
              </a:rPr>
              <a:t>Code Snippet</a:t>
            </a:r>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630</TotalTime>
  <Words>676</Words>
  <Application>Microsoft Office PowerPoint</Application>
  <PresentationFormat>Widescreen</PresentationFormat>
  <Paragraphs>113</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Algerian</vt:lpstr>
      <vt:lpstr>Arial</vt:lpstr>
      <vt:lpstr>Arial Black</vt:lpstr>
      <vt:lpstr>Calibri</vt:lpstr>
      <vt:lpstr>Cambria</vt:lpstr>
      <vt:lpstr>Tenorite</vt:lpstr>
      <vt:lpstr>Wingdings</vt:lpstr>
      <vt:lpstr>Monoline</vt:lpstr>
      <vt:lpstr>Vishal kumar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Kumar</dc:creator>
  <cp:lastModifiedBy>Vishal Kumar</cp:lastModifiedBy>
  <cp:revision>1</cp:revision>
  <dcterms:created xsi:type="dcterms:W3CDTF">2024-07-19T04:29:18Z</dcterms:created>
  <dcterms:modified xsi:type="dcterms:W3CDTF">2024-07-19T15:00:06Z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