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86" d="100"/>
          <a:sy n="86" d="100"/>
        </p:scale>
        <p:origin x="3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70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24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3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B528-88B5-944D-A3DF-E9C3648A525A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8A6DCA-3501-A345-A841-2A7E8D24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9E68-3BAA-2E49-81B0-27EEFC25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648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Data Science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3EBCE-5CA1-1B48-AE8B-66B301F6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3391"/>
            <a:ext cx="9144000" cy="1006538"/>
          </a:xfrm>
        </p:spPr>
        <p:txBody>
          <a:bodyPr/>
          <a:lstStyle/>
          <a:p>
            <a:r>
              <a:rPr lang="en-US" dirty="0"/>
              <a:t>Puneet Kaur Grewal</a:t>
            </a:r>
          </a:p>
          <a:p>
            <a:r>
              <a:rPr lang="en-US" dirty="0"/>
              <a:t>(s3900991)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0CC1E2-829B-EF49-AF19-C18C2372524B}"/>
              </a:ext>
            </a:extLst>
          </p:cNvPr>
          <p:cNvSpPr txBox="1">
            <a:spLocks/>
          </p:cNvSpPr>
          <p:nvPr/>
        </p:nvSpPr>
        <p:spPr>
          <a:xfrm>
            <a:off x="1524000" y="4236657"/>
            <a:ext cx="9144000" cy="100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74F9-B0EC-8C41-8C74-17105248C136}"/>
              </a:ext>
            </a:extLst>
          </p:cNvPr>
          <p:cNvSpPr/>
          <p:nvPr/>
        </p:nvSpPr>
        <p:spPr>
          <a:xfrm>
            <a:off x="2023872" y="4437210"/>
            <a:ext cx="81442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i="1" dirty="0">
                <a:effectLst/>
                <a:latin typeface="Helvetica" pitchFamily="2" charset="0"/>
              </a:rPr>
              <a:t>I certify that this is all my own original work. If I took any parts from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elsewhere, then they were non-essential parts of the assignment, and they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are clearly attributed in our submission. I will show I agree to this </a:t>
            </a:r>
            <a:r>
              <a:rPr lang="en-AU" i="1" dirty="0" err="1">
                <a:effectLst/>
                <a:latin typeface="Helvetica" pitchFamily="2" charset="0"/>
              </a:rPr>
              <a:t>honor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i="1" dirty="0">
                <a:effectLst/>
                <a:latin typeface="Helvetica" pitchFamily="2" charset="0"/>
              </a:rPr>
              <a:t>code by typing “Yes”: </a:t>
            </a:r>
            <a:r>
              <a:rPr lang="en-AU" dirty="0">
                <a:effectLst/>
                <a:latin typeface="Helvetica" pitchFamily="2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8582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A05B2-555A-914C-BE36-6617F9DE3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71" y="1997868"/>
            <a:ext cx="7531100" cy="71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A51FB1-392D-B74D-BF08-7EE36A90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838450"/>
            <a:ext cx="8991600" cy="609600"/>
          </a:xfrm>
          <a:prstGeom prst="rect">
            <a:avLst/>
          </a:prstGeom>
        </p:spPr>
      </p:pic>
      <p:pic>
        <p:nvPicPr>
          <p:cNvPr id="6" name="Audio Recording 13 Jun 2022 at 3:25:51 pm" descr="Audio Recording 13 Jun 2022 at 3:25:51 pm">
            <a:hlinkClick r:id="" action="ppaction://media"/>
            <a:extLst>
              <a:ext uri="{FF2B5EF4-FFF2-40B4-BE49-F238E27FC236}">
                <a16:creationId xmlns:a16="http://schemas.microsoft.com/office/drawing/2014/main" id="{ADA7421F-56A2-1844-9B60-5ECBC554A4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36157" y="575081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32BD-EB6E-2843-A69E-25EB5EA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Similar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F93A-2697-9C40-8FD5-2D6D1DC5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HOW?</a:t>
            </a:r>
          </a:p>
          <a:p>
            <a:pPr>
              <a:buFontTx/>
              <a:buChar char="-"/>
            </a:pPr>
            <a:r>
              <a:rPr lang="en-US" dirty="0"/>
              <a:t>Finding items rated by either user ‘a’ or user ‘u’</a:t>
            </a:r>
          </a:p>
          <a:p>
            <a:pPr>
              <a:buFontTx/>
              <a:buChar char="-"/>
            </a:pPr>
            <a:r>
              <a:rPr lang="en-US" dirty="0"/>
              <a:t>Filling in missing values with the mean rating in that category rather than the overall mean.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WHY?</a:t>
            </a:r>
          </a:p>
          <a:p>
            <a:pPr>
              <a:buFontTx/>
              <a:buChar char="-"/>
            </a:pPr>
            <a:r>
              <a:rPr lang="en-US" dirty="0"/>
              <a:t>Allows the sample size to increase as there may not be a lot of movies rated by both users</a:t>
            </a:r>
          </a:p>
          <a:p>
            <a:pPr>
              <a:buFontTx/>
              <a:buChar char="-"/>
            </a:pPr>
            <a:r>
              <a:rPr lang="en-US" dirty="0"/>
              <a:t>Allows to better accuracy and therefore better model</a:t>
            </a:r>
          </a:p>
          <a:p>
            <a:pPr>
              <a:buFontTx/>
              <a:buChar char="-"/>
            </a:pPr>
            <a:r>
              <a:rPr lang="en-US" dirty="0"/>
              <a:t>Using mean for each category allows model to better understand user’s interests</a:t>
            </a:r>
          </a:p>
        </p:txBody>
      </p:sp>
      <p:pic>
        <p:nvPicPr>
          <p:cNvPr id="11" name="Audio Recording 13 Jun 2022 at 12:53:50 pm" descr="Audio Recording 13 Jun 2022 at 12:53:50 pm">
            <a:hlinkClick r:id="" action="ppaction://media"/>
            <a:extLst>
              <a:ext uri="{FF2B5EF4-FFF2-40B4-BE49-F238E27FC236}">
                <a16:creationId xmlns:a16="http://schemas.microsoft.com/office/drawing/2014/main" id="{B4C2BE5A-E35F-224E-A8F6-84AF29AD64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61612" y="563496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32BD-EB6E-2843-A69E-25EB5EA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Item Popularity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5F93A-2697-9C40-8FD5-2D6D1DC52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HOW?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Calculating the weight of each item’s popularity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where m is the number of users and P is the number of users that rated that item. </a:t>
                </a:r>
              </a:p>
              <a:p>
                <a:r>
                  <a:rPr lang="en-US" dirty="0"/>
                  <a:t>WHY?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To give popular items less significance, and less popular items more significance. 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Consider the long-tail theory and provide more recommendations from the long-rather rather than just a small number of popular items.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5F93A-2697-9C40-8FD5-2D6D1DC52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95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udio Recording 13 Jun 2022 at 1:02:17 pm" descr="Audio Recording 13 Jun 2022 at 1:02:17 pm">
            <a:hlinkClick r:id="" action="ppaction://media"/>
            <a:extLst>
              <a:ext uri="{FF2B5EF4-FFF2-40B4-BE49-F238E27FC236}">
                <a16:creationId xmlns:a16="http://schemas.microsoft.com/office/drawing/2014/main" id="{B8C4EC00-2BEE-2D48-9FD8-1B5F196DF7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11391" y="5765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7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B6DA1-0BC5-0C41-ABBE-0A3C877A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479550"/>
            <a:ext cx="7258050" cy="841513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F27D28-4296-4943-957E-1F907A64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2603500"/>
            <a:ext cx="10375900" cy="3251200"/>
          </a:xfrm>
          <a:prstGeom prst="rect">
            <a:avLst/>
          </a:prstGeom>
        </p:spPr>
      </p:pic>
      <p:pic>
        <p:nvPicPr>
          <p:cNvPr id="9" name="Audio Recording 13 Jun 2022 at 1:33:04 pm" descr="Audio Recording 13 Jun 2022 at 1:33:04 pm">
            <a:hlinkClick r:id="" action="ppaction://media"/>
            <a:extLst>
              <a:ext uri="{FF2B5EF4-FFF2-40B4-BE49-F238E27FC236}">
                <a16:creationId xmlns:a16="http://schemas.microsoft.com/office/drawing/2014/main" id="{63D3CD34-5D32-CB4E-95CD-F725538364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47399" y="58547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7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127E29-44DC-C44A-91ED-62ACC4C00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97000"/>
            <a:ext cx="9994900" cy="4064000"/>
          </a:xfrm>
          <a:prstGeom prst="rect">
            <a:avLst/>
          </a:prstGeom>
        </p:spPr>
      </p:pic>
      <p:pic>
        <p:nvPicPr>
          <p:cNvPr id="3" name="Audio Recording 13 Jun 2022 at 2:30:38 pm" descr="Audio Recording 13 Jun 2022 at 2:30:38 pm">
            <a:hlinkClick r:id="" action="ppaction://media"/>
            <a:extLst>
              <a:ext uri="{FF2B5EF4-FFF2-40B4-BE49-F238E27FC236}">
                <a16:creationId xmlns:a16="http://schemas.microsoft.com/office/drawing/2014/main" id="{6EFB2D4B-4243-8F43-A0A6-DE285E927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33100" y="58420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5" name="Audio Recording 13 Jun 2022 at 2:34:25 pm" descr="Audio Recording 13 Jun 2022 at 2:34:25 pm">
            <a:hlinkClick r:id="" action="ppaction://media"/>
            <a:extLst>
              <a:ext uri="{FF2B5EF4-FFF2-40B4-BE49-F238E27FC236}">
                <a16:creationId xmlns:a16="http://schemas.microsoft.com/office/drawing/2014/main" id="{B96EC029-3EBB-9F42-A958-64361575C6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950" y="6045200"/>
            <a:ext cx="812800" cy="81280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7615D6-6D50-5849-9305-FF9C69DFB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1416050"/>
            <a:ext cx="11036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9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2B8A623-F9C3-614B-A6FE-DC4255A69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87499"/>
            <a:ext cx="9818416" cy="2341563"/>
          </a:xfrm>
          <a:prstGeom prst="rect">
            <a:avLst/>
          </a:prstGeom>
        </p:spPr>
      </p:pic>
      <p:pic>
        <p:nvPicPr>
          <p:cNvPr id="13" name="Audio Recording 13 Jun 2022 at 2:55:04 pm" descr="Audio Recording 13 Jun 2022 at 2:55:04 pm">
            <a:hlinkClick r:id="" action="ppaction://media"/>
            <a:extLst>
              <a:ext uri="{FF2B5EF4-FFF2-40B4-BE49-F238E27FC236}">
                <a16:creationId xmlns:a16="http://schemas.microsoft.com/office/drawing/2014/main" id="{D07274F3-652D-7448-80BD-938A955FB6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47375" y="57800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3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3" name="Audio Recording 13 Jun 2022 at 3:08:36 pm" descr="Audio Recording 13 Jun 2022 at 3:08:36 pm">
            <a:hlinkClick r:id="" action="ppaction://media"/>
            <a:extLst>
              <a:ext uri="{FF2B5EF4-FFF2-40B4-BE49-F238E27FC236}">
                <a16:creationId xmlns:a16="http://schemas.microsoft.com/office/drawing/2014/main" id="{D4CA270E-2A46-1947-8923-4B27E56877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77034" y="5918200"/>
            <a:ext cx="8128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96CB99-BA19-4F45-BD36-30B710E44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508803"/>
            <a:ext cx="10299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5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F1A-6101-C545-8A8B-06C29B01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Code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5620C3-1E91-5D46-B707-1D7F73723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1270000"/>
            <a:ext cx="11137900" cy="3848100"/>
          </a:xfrm>
          <a:prstGeom prst="rect">
            <a:avLst/>
          </a:prstGeom>
        </p:spPr>
      </p:pic>
      <p:pic>
        <p:nvPicPr>
          <p:cNvPr id="5" name="Audio Recording 13 Jun 2022 at 3:22:50 pm" descr="Audio Recording 13 Jun 2022 at 3:22:50 pm">
            <a:hlinkClick r:id="" action="ppaction://media"/>
            <a:extLst>
              <a:ext uri="{FF2B5EF4-FFF2-40B4-BE49-F238E27FC236}">
                <a16:creationId xmlns:a16="http://schemas.microsoft.com/office/drawing/2014/main" id="{B8A0B1CF-A07F-EC49-A1D1-1E4D296F29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01443" y="55880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{601A8B2B-C0F1-A34D-BB4F-8CBB3217F062}tf10001060_mac</Template>
  <TotalTime>1754</TotalTime>
  <Words>244</Words>
  <Application>Microsoft Macintosh PowerPoint</Application>
  <PresentationFormat>Widescreen</PresentationFormat>
  <Paragraphs>29</Paragraphs>
  <Slides>10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Helvetica</vt:lpstr>
      <vt:lpstr>Trebuchet MS</vt:lpstr>
      <vt:lpstr>Wingdings 3</vt:lpstr>
      <vt:lpstr>Facet</vt:lpstr>
      <vt:lpstr>Practical Data Science Assignment 3</vt:lpstr>
      <vt:lpstr>Union of Similar Items</vt:lpstr>
      <vt:lpstr>Weight of Item Popularity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  <vt:lpstr>Implementation of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Grewal</dc:creator>
  <cp:lastModifiedBy>Puneet Grewal</cp:lastModifiedBy>
  <cp:revision>12</cp:revision>
  <dcterms:created xsi:type="dcterms:W3CDTF">2022-06-11T03:38:24Z</dcterms:created>
  <dcterms:modified xsi:type="dcterms:W3CDTF">2022-06-13T05:35:43Z</dcterms:modified>
</cp:coreProperties>
</file>