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aleway ExtraBold" pitchFamily="2"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d8eef07c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d8eef07c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3d8eef07c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ea46924bb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3ea46924bb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ea46924bb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3ea46924bb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ea46924bb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3ea46924b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abs/2111.02508" TargetMode="External"/><Relationship Id="rId3" Type="http://schemas.openxmlformats.org/officeDocument/2006/relationships/hyperlink" Target="https://cricsheet.org/" TargetMode="External"/><Relationship Id="rId7" Type="http://schemas.openxmlformats.org/officeDocument/2006/relationships/hyperlink" Target="https://www.codingninjas.com/studio/library/visualizing-and-predicting-analysis-of-cricket-match---part-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techscience.com/cmc/v67n2/41320" TargetMode="External"/><Relationship Id="rId5" Type="http://schemas.openxmlformats.org/officeDocument/2006/relationships/hyperlink" Target="https://www.researchgate.net/publication/354863881_Cricket_Match_Analytics_Using_the_Big_Data_Approach" TargetMode="External"/><Relationship Id="rId10" Type="http://schemas.openxmlformats.org/officeDocument/2006/relationships/hyperlink" Target="https://papers.ssrn.com/sol3/papers.cfm?abstract_id=3572740" TargetMode="External"/><Relationship Id="rId4" Type="http://schemas.openxmlformats.org/officeDocument/2006/relationships/hyperlink" Target="https://www.analyticsvidhya.com/blog/2023/03/cricket-meets-data-science-creating-an-ipl-win-prediction-app/" TargetMode="External"/><Relationship Id="rId9" Type="http://schemas.openxmlformats.org/officeDocument/2006/relationships/hyperlink" Target="https://link.springer.com/article/10.1007/s10115-022-0167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4"/>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panose="020F0502020204030204" pitchFamily="34" charset="0"/>
                <a:ea typeface="Calibri"/>
                <a:cs typeface="Calibri" panose="020F0502020204030204" pitchFamily="34" charset="0"/>
                <a:sym typeface="Calibri"/>
              </a:rPr>
              <a:t>Submitted in the partial fulfillment for the award of the degree of</a:t>
            </a:r>
            <a:endParaRPr dirty="0">
              <a:latin typeface="Calibri" panose="020F0502020204030204" pitchFamily="34" charset="0"/>
              <a:cs typeface="Calibri" panose="020F0502020204030204" pitchFamily="34" charset="0"/>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BACHELOR OF ENGINEERING </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panose="020F0502020204030204" pitchFamily="34" charset="0"/>
                <a:ea typeface="Calibri"/>
                <a:cs typeface="Calibri" panose="020F0502020204030204" pitchFamily="34" charset="0"/>
                <a:sym typeface="Calibri"/>
              </a:rPr>
              <a:t> IN</a:t>
            </a:r>
            <a:endParaRPr dirty="0">
              <a:latin typeface="Calibri" panose="020F0502020204030204" pitchFamily="34" charset="0"/>
              <a:cs typeface="Calibri" panose="020F0502020204030204" pitchFamily="34" charset="0"/>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Computer Science Engineering(BDA) </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385456" y="443068"/>
            <a:ext cx="9968344"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t>Cricket Data Analytics and Score Prediction</a:t>
            </a:r>
            <a:endParaRPr sz="3600" b="1" i="0" u="none" strike="noStrike" cap="none" dirty="0">
              <a:solidFill>
                <a:schemeClr val="dk1"/>
              </a:solidFill>
              <a:latin typeface="Raleway ExtraBold"/>
              <a:ea typeface="Raleway ExtraBold"/>
              <a:cs typeface="Raleway ExtraBold"/>
              <a:sym typeface="Raleway ExtraBold"/>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4"/>
          <p:cNvSpPr txBox="1"/>
          <p:nvPr/>
        </p:nvSpPr>
        <p:spPr>
          <a:xfrm>
            <a:off x="1911927" y="4725654"/>
            <a:ext cx="3621648"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Submitted by: </a:t>
            </a:r>
            <a:endParaRPr lang="en-US" sz="2000" dirty="0">
              <a:solidFill>
                <a:schemeClr val="dk1"/>
              </a:solidFill>
              <a:latin typeface="Calibri"/>
              <a:ea typeface="Calibri"/>
              <a:cs typeface="Calibri"/>
              <a:sym typeface="Calibri"/>
            </a:endParaRPr>
          </a:p>
          <a:p>
            <a:pPr marL="0" lvl="0" indent="0" algn="l" rtl="0">
              <a:spcBef>
                <a:spcPts val="0"/>
              </a:spcBef>
              <a:spcAft>
                <a:spcPts val="0"/>
              </a:spcAft>
              <a:buNone/>
            </a:pPr>
            <a:r>
              <a:rPr lang="en-US" sz="2000" dirty="0">
                <a:solidFill>
                  <a:schemeClr val="dk1"/>
                </a:solidFill>
                <a:latin typeface="Calibri"/>
                <a:ea typeface="Calibri"/>
                <a:cs typeface="Calibri"/>
                <a:sym typeface="Calibri"/>
              </a:rPr>
              <a:t>Puneet Choudhary (20BCS3848)</a:t>
            </a:r>
            <a:endParaRPr lang="en-IN"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06" name="Google Shape;106;p14"/>
          <p:cNvSpPr txBox="1"/>
          <p:nvPr/>
        </p:nvSpPr>
        <p:spPr>
          <a:xfrm>
            <a:off x="7681250" y="4725655"/>
            <a:ext cx="29713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panose="020F0502020204030204" pitchFamily="34" charset="0"/>
                <a:ea typeface="Calibri"/>
                <a:cs typeface="Calibri" panose="020F0502020204030204" pitchFamily="34" charset="0"/>
                <a:sym typeface="Calibri"/>
              </a:rPr>
              <a:t>Under the Supervision of: </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2000" dirty="0">
                <a:solidFill>
                  <a:schemeClr val="dk1"/>
                </a:solidFill>
                <a:latin typeface="Calibri" panose="020F0502020204030204" pitchFamily="34" charset="0"/>
                <a:ea typeface="Calibri"/>
                <a:cs typeface="Calibri" panose="020F0502020204030204" pitchFamily="34" charset="0"/>
                <a:sym typeface="Calibri"/>
              </a:rPr>
              <a:t>Mrs. </a:t>
            </a:r>
            <a:r>
              <a:rPr lang="en-US" sz="2000" dirty="0" err="1">
                <a:solidFill>
                  <a:schemeClr val="dk1"/>
                </a:solidFill>
                <a:latin typeface="Calibri" panose="020F0502020204030204" pitchFamily="34" charset="0"/>
                <a:ea typeface="Calibri"/>
                <a:cs typeface="Calibri" panose="020F0502020204030204" pitchFamily="34" charset="0"/>
                <a:sym typeface="Calibri"/>
              </a:rPr>
              <a:t>Sukhmeet</a:t>
            </a:r>
            <a:r>
              <a:rPr lang="en-US" sz="2000" dirty="0">
                <a:solidFill>
                  <a:schemeClr val="dk1"/>
                </a:solidFill>
                <a:latin typeface="Calibri" panose="020F0502020204030204" pitchFamily="34" charset="0"/>
                <a:ea typeface="Calibri"/>
                <a:cs typeface="Calibri" panose="020F0502020204030204" pitchFamily="34" charset="0"/>
                <a:sym typeface="Calibri"/>
              </a:rPr>
              <a:t> Kour  </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8" name="Google Shape;16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Font typeface="Times New Roman"/>
              <a:buChar char="●"/>
            </a:pPr>
            <a:r>
              <a:rPr lang="en-US" b="0" i="0" dirty="0">
                <a:solidFill>
                  <a:srgbClr val="222222"/>
                </a:solidFill>
                <a:effectLst/>
                <a:latin typeface="Times New Roman" panose="02020603050405020304" pitchFamily="18" charset="0"/>
                <a:cs typeface="Times New Roman" panose="02020603050405020304" pitchFamily="18" charset="0"/>
              </a:rPr>
              <a:t>The Spark framework is efficient compared to the traditional one, and the linear regression model is the best model used to predict the total score of the match.</a:t>
            </a:r>
          </a:p>
          <a:p>
            <a:pPr marL="457200" lvl="0" indent="-342900" algn="just" rtl="0">
              <a:lnSpc>
                <a:spcPct val="90000"/>
              </a:lnSpc>
              <a:spcBef>
                <a:spcPts val="1000"/>
              </a:spcBef>
              <a:spcAft>
                <a:spcPts val="0"/>
              </a:spcAft>
              <a:buSzPts val="1800"/>
              <a:buFont typeface="Times New Roman"/>
              <a:buChar char="●"/>
            </a:pPr>
            <a:r>
              <a:rPr lang="en-US" b="0" i="0" dirty="0">
                <a:solidFill>
                  <a:srgbClr val="222222"/>
                </a:solidFill>
                <a:effectLst/>
                <a:latin typeface="Times New Roman" panose="02020603050405020304" pitchFamily="18" charset="0"/>
                <a:cs typeface="Times New Roman" panose="02020603050405020304" pitchFamily="18" charset="0"/>
              </a:rPr>
              <a:t>It gives us </a:t>
            </a:r>
            <a:r>
              <a:rPr lang="en-US" b="1" i="0" dirty="0">
                <a:solidFill>
                  <a:srgbClr val="222222"/>
                </a:solidFill>
                <a:effectLst/>
                <a:latin typeface="Times New Roman" panose="02020603050405020304" pitchFamily="18" charset="0"/>
                <a:cs typeface="Times New Roman" panose="02020603050405020304" pitchFamily="18" charset="0"/>
              </a:rPr>
              <a:t>90%</a:t>
            </a:r>
            <a:r>
              <a:rPr lang="en-US" b="0" i="0" dirty="0">
                <a:solidFill>
                  <a:srgbClr val="222222"/>
                </a:solidFill>
                <a:effectLst/>
                <a:latin typeface="Times New Roman" panose="02020603050405020304" pitchFamily="18" charset="0"/>
                <a:cs typeface="Times New Roman" panose="02020603050405020304" pitchFamily="18" charset="0"/>
              </a:rPr>
              <a:t> accuracy using the Spark Virtual machine learning framework, in terms of the prediction analysis that tells us how efficient our model is in the prediction process.</a:t>
            </a:r>
          </a:p>
          <a:p>
            <a:pPr marL="457200" lvl="0" indent="-342900" algn="just" rtl="0">
              <a:lnSpc>
                <a:spcPct val="90000"/>
              </a:lnSpc>
              <a:spcBef>
                <a:spcPts val="1000"/>
              </a:spcBef>
              <a:spcAft>
                <a:spcPts val="0"/>
              </a:spcAft>
              <a:buSzPts val="1800"/>
              <a:buFont typeface="Times New Roman"/>
              <a:buChar char="●"/>
            </a:pPr>
            <a:r>
              <a:rPr lang="en-US" b="0" i="0" dirty="0">
                <a:solidFill>
                  <a:srgbClr val="222222"/>
                </a:solidFill>
                <a:effectLst/>
                <a:latin typeface="Times New Roman" panose="02020603050405020304" pitchFamily="18" charset="0"/>
                <a:cs typeface="Times New Roman" panose="02020603050405020304" pitchFamily="18" charset="0"/>
              </a:rPr>
              <a:t>Overall, the performance of both models is outstanding and can be used in any match to predict the winner. It is recommended to apply some analytical tools to your dataset to train your model.</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69" name="Google Shape;16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Future Scope</a:t>
            </a:r>
            <a:endParaRPr/>
          </a:p>
        </p:txBody>
      </p:sp>
      <p:sp>
        <p:nvSpPr>
          <p:cNvPr id="176" name="Google Shape;176;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77825" algn="just" rtl="0">
              <a:spcBef>
                <a:spcPts val="1000"/>
              </a:spcBef>
              <a:spcAft>
                <a:spcPts val="0"/>
              </a:spcAft>
              <a:buSzPts val="2350"/>
              <a:buChar char="●"/>
            </a:pPr>
            <a:r>
              <a:rPr lang="en-US" dirty="0">
                <a:latin typeface="Times New Roman" panose="02020603050405020304" pitchFamily="18" charset="0"/>
                <a:cs typeface="Times New Roman" panose="02020603050405020304" pitchFamily="18" charset="0"/>
              </a:rPr>
              <a:t>The IPL prediction helps people who are willing to play online fantasy games, such as </a:t>
            </a:r>
            <a:r>
              <a:rPr lang="en-US" b="1" dirty="0">
                <a:latin typeface="Times New Roman" panose="02020603050405020304" pitchFamily="18" charset="0"/>
                <a:cs typeface="Times New Roman" panose="02020603050405020304" pitchFamily="18" charset="0"/>
              </a:rPr>
              <a:t>Dream11, MPL, </a:t>
            </a:r>
            <a:r>
              <a:rPr lang="en-US" dirty="0">
                <a:latin typeface="Times New Roman" panose="02020603050405020304" pitchFamily="18" charset="0"/>
                <a:cs typeface="Times New Roman" panose="02020603050405020304" pitchFamily="18" charset="0"/>
              </a:rPr>
              <a:t>and other online platforms.</a:t>
            </a:r>
          </a:p>
          <a:p>
            <a:pPr marL="79375" lvl="0" indent="0" algn="just" rtl="0">
              <a:spcBef>
                <a:spcPts val="1000"/>
              </a:spcBef>
              <a:spcAft>
                <a:spcPts val="0"/>
              </a:spcAft>
              <a:buSzPts val="2350"/>
              <a:buNone/>
            </a:pPr>
            <a:r>
              <a:rPr lang="en-US" dirty="0">
                <a:latin typeface="Times New Roman" panose="02020603050405020304" pitchFamily="18" charset="0"/>
                <a:cs typeface="Times New Roman" panose="02020603050405020304" pitchFamily="18" charset="0"/>
              </a:rPr>
              <a:t> </a:t>
            </a:r>
          </a:p>
          <a:p>
            <a:pPr marL="457200" lvl="0" indent="-377825" algn="just" rtl="0">
              <a:spcBef>
                <a:spcPts val="1000"/>
              </a:spcBef>
              <a:spcAft>
                <a:spcPts val="0"/>
              </a:spcAft>
              <a:buSzPts val="2350"/>
              <a:buChar char="●"/>
            </a:pPr>
            <a:r>
              <a:rPr lang="en-US" dirty="0">
                <a:latin typeface="Times New Roman" panose="02020603050405020304" pitchFamily="18" charset="0"/>
                <a:cs typeface="Times New Roman" panose="02020603050405020304" pitchFamily="18" charset="0"/>
              </a:rPr>
              <a:t>The scope of the project is to build a predictive model that works with maximum accuracy and includes all the important factors that influence the results.</a:t>
            </a:r>
          </a:p>
          <a:p>
            <a:pPr marL="79375" lvl="0" indent="0" algn="just" rtl="0">
              <a:spcBef>
                <a:spcPts val="1000"/>
              </a:spcBef>
              <a:spcAft>
                <a:spcPts val="0"/>
              </a:spcAft>
              <a:buSzPts val="2350"/>
              <a:buNone/>
            </a:pPr>
            <a:endParaRPr lang="en-US" dirty="0">
              <a:latin typeface="Times New Roman" panose="02020603050405020304" pitchFamily="18" charset="0"/>
              <a:cs typeface="Times New Roman" panose="02020603050405020304" pitchFamily="18" charset="0"/>
            </a:endParaRPr>
          </a:p>
          <a:p>
            <a:pPr marL="457200" lvl="0" indent="-377825" algn="just" rtl="0">
              <a:spcBef>
                <a:spcPts val="1000"/>
              </a:spcBef>
              <a:spcAft>
                <a:spcPts val="0"/>
              </a:spcAft>
              <a:buSzPts val="2350"/>
              <a:buChar char="●"/>
            </a:pPr>
            <a:r>
              <a:rPr lang="en-US" dirty="0">
                <a:latin typeface="Times New Roman" panose="02020603050405020304" pitchFamily="18" charset="0"/>
                <a:cs typeface="Times New Roman" panose="02020603050405020304" pitchFamily="18" charset="0"/>
              </a:rPr>
              <a:t>Random Forest is observed to be the best accurate classifier with 90% to predict the best player performance.</a:t>
            </a:r>
          </a:p>
          <a:p>
            <a:pPr marL="457200" lvl="0" indent="-377825" algn="just" rtl="0">
              <a:spcBef>
                <a:spcPts val="1000"/>
              </a:spcBef>
              <a:spcAft>
                <a:spcPts val="0"/>
              </a:spcAft>
              <a:buSzPts val="2350"/>
              <a:buChar char="●"/>
            </a:pPr>
            <a:endParaRPr dirty="0">
              <a:latin typeface="Times New Roman" panose="02020603050405020304" pitchFamily="18" charset="0"/>
              <a:cs typeface="Times New Roman" panose="02020603050405020304" pitchFamily="18" charset="0"/>
            </a:endParaRPr>
          </a:p>
        </p:txBody>
      </p:sp>
      <p:sp>
        <p:nvSpPr>
          <p:cNvPr id="177" name="Google Shape;177;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99" name="Google Shape;199;p27"/>
          <p:cNvSpPr txBox="1">
            <a:spLocks noGrp="1"/>
          </p:cNvSpPr>
          <p:nvPr>
            <p:ph type="body" idx="1"/>
          </p:nvPr>
        </p:nvSpPr>
        <p:spPr>
          <a:xfrm>
            <a:off x="604750" y="1825625"/>
            <a:ext cx="11139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1000"/>
              </a:spcBef>
              <a:spcAft>
                <a:spcPts val="0"/>
              </a:spcAft>
              <a:buClr>
                <a:schemeClr val="dk1"/>
              </a:buClr>
              <a:buSzPts val="275"/>
              <a:buFont typeface="Arial"/>
              <a:buNone/>
            </a:pPr>
            <a:r>
              <a:rPr lang="en-US" sz="7200" dirty="0"/>
              <a:t>[1]</a:t>
            </a:r>
            <a:r>
              <a:rPr lang="en-US" sz="7200" u="sng" dirty="0">
                <a:solidFill>
                  <a:schemeClr val="hlink"/>
                </a:solidFill>
              </a:rPr>
              <a:t> </a:t>
            </a:r>
            <a:r>
              <a:rPr lang="en-US" sz="7200" u="sng" dirty="0">
                <a:solidFill>
                  <a:schemeClr val="hlink"/>
                </a:solidFill>
                <a:hlinkClick r:id="rId3"/>
              </a:rPr>
              <a:t>https://cricsheet.org/</a:t>
            </a:r>
            <a:endParaRPr lang="en-US" sz="7200" u="sng" dirty="0">
              <a:solidFill>
                <a:schemeClr val="hlink"/>
              </a:solidFill>
            </a:endParaRPr>
          </a:p>
          <a:p>
            <a:pPr marL="0" lvl="0" indent="0" algn="l" rtl="0">
              <a:lnSpc>
                <a:spcPct val="150000"/>
              </a:lnSpc>
              <a:spcBef>
                <a:spcPts val="1000"/>
              </a:spcBef>
              <a:spcAft>
                <a:spcPts val="0"/>
              </a:spcAft>
              <a:buClr>
                <a:schemeClr val="dk1"/>
              </a:buClr>
              <a:buSzPts val="275"/>
              <a:buFont typeface="Arial"/>
              <a:buNone/>
            </a:pPr>
            <a:r>
              <a:rPr lang="en-US" sz="7200" dirty="0"/>
              <a:t>[2] </a:t>
            </a:r>
            <a:r>
              <a:rPr lang="en-US" sz="7200" dirty="0">
                <a:hlinkClick r:id="rId4"/>
              </a:rPr>
              <a:t>https://www.espncricinfo.com/</a:t>
            </a:r>
            <a:endParaRPr lang="en-US" sz="7200" u="sng" dirty="0"/>
          </a:p>
          <a:p>
            <a:pPr marL="0" lvl="0" indent="0" algn="l" rtl="0">
              <a:lnSpc>
                <a:spcPct val="150000"/>
              </a:lnSpc>
              <a:spcBef>
                <a:spcPts val="1000"/>
              </a:spcBef>
              <a:spcAft>
                <a:spcPts val="0"/>
              </a:spcAft>
              <a:buNone/>
            </a:pPr>
            <a:r>
              <a:rPr lang="en-US" sz="7200" dirty="0"/>
              <a:t>[3] </a:t>
            </a:r>
            <a:r>
              <a:rPr lang="en-US" sz="7200" dirty="0">
                <a:hlinkClick r:id="rId4"/>
              </a:rPr>
              <a:t>https://www.analyticsvidhya.com/blog/2023/03/cricket-meets-data-science-creating-an-ipl-win-prediction-app/</a:t>
            </a:r>
            <a:endParaRPr lang="en-US" sz="7200" dirty="0"/>
          </a:p>
          <a:p>
            <a:pPr marL="0" lvl="0" indent="0" algn="l" rtl="0">
              <a:lnSpc>
                <a:spcPct val="150000"/>
              </a:lnSpc>
              <a:spcBef>
                <a:spcPts val="1000"/>
              </a:spcBef>
              <a:spcAft>
                <a:spcPts val="0"/>
              </a:spcAft>
              <a:buClr>
                <a:schemeClr val="dk1"/>
              </a:buClr>
              <a:buSzPts val="275"/>
              <a:buFont typeface="Arial"/>
              <a:buNone/>
            </a:pPr>
            <a:r>
              <a:rPr lang="en-US" sz="7200" dirty="0"/>
              <a:t>[4] </a:t>
            </a:r>
            <a:r>
              <a:rPr lang="en-US" sz="7200" dirty="0">
                <a:hlinkClick r:id="rId5"/>
              </a:rPr>
              <a:t>https://www.researchgate.net/publication/354863881_Cricket_Match_Analytics_Using_the_Big_Data_Approach</a:t>
            </a:r>
            <a:endParaRPr sz="7200" dirty="0"/>
          </a:p>
          <a:p>
            <a:pPr marL="0" lvl="0" indent="0" algn="l" rtl="0">
              <a:lnSpc>
                <a:spcPct val="150000"/>
              </a:lnSpc>
              <a:spcBef>
                <a:spcPts val="1000"/>
              </a:spcBef>
              <a:spcAft>
                <a:spcPts val="0"/>
              </a:spcAft>
              <a:buClr>
                <a:schemeClr val="dk1"/>
              </a:buClr>
              <a:buSzPts val="275"/>
              <a:buFont typeface="Arial"/>
              <a:buNone/>
            </a:pPr>
            <a:r>
              <a:rPr lang="en-US" sz="7200" dirty="0"/>
              <a:t>[5]</a:t>
            </a:r>
            <a:r>
              <a:rPr lang="en-US" sz="7200" u="sng" dirty="0">
                <a:solidFill>
                  <a:schemeClr val="hlink"/>
                </a:solidFill>
              </a:rPr>
              <a:t> </a:t>
            </a:r>
            <a:r>
              <a:rPr lang="en-US" sz="7200" u="sng" dirty="0">
                <a:solidFill>
                  <a:schemeClr val="hlink"/>
                </a:solidFill>
                <a:hlinkClick r:id="rId6"/>
              </a:rPr>
              <a:t>https://www.techscience.com/cmc/v67n2/41320</a:t>
            </a:r>
            <a:endParaRPr lang="en-US" sz="7200" u="sng" dirty="0">
              <a:solidFill>
                <a:schemeClr val="hlink"/>
              </a:solidFill>
            </a:endParaRPr>
          </a:p>
          <a:p>
            <a:pPr marL="0" lvl="0" indent="0" algn="l" rtl="0">
              <a:lnSpc>
                <a:spcPct val="150000"/>
              </a:lnSpc>
              <a:spcBef>
                <a:spcPts val="1000"/>
              </a:spcBef>
              <a:spcAft>
                <a:spcPts val="0"/>
              </a:spcAft>
              <a:buClr>
                <a:schemeClr val="dk1"/>
              </a:buClr>
              <a:buSzPts val="275"/>
              <a:buFont typeface="Arial"/>
              <a:buNone/>
            </a:pPr>
            <a:r>
              <a:rPr lang="en-US" sz="7200" dirty="0"/>
              <a:t>[6] </a:t>
            </a:r>
            <a:r>
              <a:rPr lang="en-US" sz="7200" dirty="0">
                <a:hlinkClick r:id="rId7"/>
              </a:rPr>
              <a:t>https://www.codingninjas.com/studio/library/visualizing-and-predicting-analysis-of-cricket-match---part-2</a:t>
            </a:r>
            <a:endParaRPr sz="7200" dirty="0"/>
          </a:p>
          <a:p>
            <a:pPr marL="0" lvl="0" indent="0" algn="l" rtl="0">
              <a:lnSpc>
                <a:spcPct val="150000"/>
              </a:lnSpc>
              <a:spcBef>
                <a:spcPts val="1000"/>
              </a:spcBef>
              <a:spcAft>
                <a:spcPts val="0"/>
              </a:spcAft>
              <a:buClr>
                <a:schemeClr val="dk1"/>
              </a:buClr>
              <a:buSzPts val="275"/>
              <a:buFont typeface="Arial"/>
              <a:buNone/>
            </a:pPr>
            <a:r>
              <a:rPr lang="en-US" sz="7200" dirty="0"/>
              <a:t>[7]</a:t>
            </a:r>
            <a:r>
              <a:rPr lang="en-US" sz="7200" u="sng" dirty="0">
                <a:solidFill>
                  <a:schemeClr val="hlink"/>
                </a:solidFill>
                <a:hlinkClick r:id="rId8"/>
              </a:rPr>
              <a:t>https://arxiv.org/abs/2111.02508</a:t>
            </a:r>
            <a:r>
              <a:rPr lang="en-US" sz="7200" dirty="0"/>
              <a:t>   </a:t>
            </a:r>
            <a:endParaRPr sz="7200" dirty="0"/>
          </a:p>
          <a:p>
            <a:pPr marL="0" lvl="0" indent="0" algn="l" rtl="0">
              <a:lnSpc>
                <a:spcPct val="150000"/>
              </a:lnSpc>
              <a:spcBef>
                <a:spcPts val="1000"/>
              </a:spcBef>
              <a:spcAft>
                <a:spcPts val="0"/>
              </a:spcAft>
              <a:buClr>
                <a:schemeClr val="dk1"/>
              </a:buClr>
              <a:buSzPts val="275"/>
              <a:buFont typeface="Arial"/>
              <a:buNone/>
            </a:pPr>
            <a:r>
              <a:rPr lang="en-US" sz="7200" dirty="0"/>
              <a:t>[8]</a:t>
            </a:r>
            <a:r>
              <a:rPr lang="en-US" sz="7200" u="sng" dirty="0">
                <a:solidFill>
                  <a:schemeClr val="hlink"/>
                </a:solidFill>
                <a:hlinkClick r:id="rId9"/>
              </a:rPr>
              <a:t>https://link.springer.com/article/10.1007/s10115-022-01679-4</a:t>
            </a:r>
            <a:r>
              <a:rPr lang="en-US" sz="7200" dirty="0"/>
              <a:t> </a:t>
            </a:r>
            <a:endParaRPr sz="7200" dirty="0"/>
          </a:p>
          <a:p>
            <a:pPr marL="0" lvl="0" indent="0" algn="l" rtl="0">
              <a:lnSpc>
                <a:spcPct val="150000"/>
              </a:lnSpc>
              <a:spcBef>
                <a:spcPts val="1000"/>
              </a:spcBef>
              <a:spcAft>
                <a:spcPts val="0"/>
              </a:spcAft>
              <a:buClr>
                <a:schemeClr val="dk1"/>
              </a:buClr>
              <a:buSzPts val="275"/>
              <a:buFont typeface="Arial"/>
              <a:buNone/>
            </a:pPr>
            <a:r>
              <a:rPr lang="en-US" sz="7200" dirty="0"/>
              <a:t>[9] </a:t>
            </a:r>
            <a:r>
              <a:rPr lang="en-US" sz="7200" dirty="0">
                <a:hlinkClick r:id="rId10"/>
              </a:rPr>
              <a:t>https://papers.ssrn.com/sol3/papers.cfm?abstract_id=3572740</a:t>
            </a:r>
            <a:endParaRPr sz="2700" dirty="0"/>
          </a:p>
        </p:txBody>
      </p:sp>
      <p:sp>
        <p:nvSpPr>
          <p:cNvPr id="200" name="Google Shape;20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112" name="Google Shape;112;p15"/>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Introduction to Project</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Problem Formulation</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Objectives of the work </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Methodology used</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Conclusion</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Future Scope</a:t>
            </a:r>
            <a:endParaRPr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References</a:t>
            </a:r>
            <a:endParaRPr dirty="0">
              <a:latin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p:txBody>
      </p:sp>
      <p:sp>
        <p:nvSpPr>
          <p:cNvPr id="119" name="Google Shape;1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A typical Twenty20 game is completed in about three hours, with each inning lasting around 75-90 minutes and a 10- 20-minute interval. Each innings is played over 20 overs and each team has 11 players.</a:t>
            </a:r>
          </a:p>
          <a:p>
            <a:pPr marL="457200" lvl="0" indent="-342900" algn="just" rtl="0">
              <a:lnSpc>
                <a:spcPct val="90000"/>
              </a:lnSpc>
              <a:spcBef>
                <a:spcPts val="0"/>
              </a:spcBef>
              <a:spcAft>
                <a:spcPts val="0"/>
              </a:spcAft>
              <a:buSzPts val="1800"/>
              <a:buFont typeface="Times New Roman"/>
              <a:buChar char="●"/>
            </a:pPr>
            <a:endParaRPr lang="en-US"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This is much shorter than previously existing forms of the game and is closer to the time span of other popular team sports.</a:t>
            </a:r>
          </a:p>
          <a:p>
            <a:pPr marL="457200" lvl="0" indent="-342900" algn="just" rtl="0">
              <a:lnSpc>
                <a:spcPct val="90000"/>
              </a:lnSpc>
              <a:spcBef>
                <a:spcPts val="0"/>
              </a:spcBef>
              <a:spcAft>
                <a:spcPts val="0"/>
              </a:spcAft>
              <a:buSzPts val="1800"/>
              <a:buFont typeface="Times New Roman"/>
              <a:buChar char="●"/>
            </a:pPr>
            <a:endParaRPr lang="en-US"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It was introduced to create a fast-paced form of the game, which would be attractive to spectators on the ground and viewers on television.</a:t>
            </a:r>
          </a:p>
          <a:p>
            <a:pPr marL="114300" lvl="0" indent="0" algn="l" rtl="0">
              <a:lnSpc>
                <a:spcPct val="90000"/>
              </a:lnSpc>
              <a:spcBef>
                <a:spcPts val="0"/>
              </a:spcBef>
              <a:spcAft>
                <a:spcPts val="0"/>
              </a:spcAft>
              <a:buSzPts val="1800"/>
              <a:buNone/>
            </a:pPr>
            <a:endParaRPr dirty="0">
              <a:latin typeface="Times New Roman"/>
              <a:ea typeface="Times New Roman"/>
              <a:cs typeface="Times New Roman"/>
              <a:sym typeface="Times New Roman"/>
            </a:endParaRPr>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Introduction </a:t>
            </a:r>
            <a:r>
              <a:rPr lang="en-US"/>
              <a:t>to Project</a:t>
            </a:r>
            <a:endParaRPr/>
          </a:p>
        </p:txBody>
      </p:sp>
      <p:sp>
        <p:nvSpPr>
          <p:cNvPr id="126" name="Google Shape;126;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Since its inception the game has been very successful resulting in its spread around the cricket world and spawned many premier cricket league competitions such as the Indian Premier League.</a:t>
            </a:r>
          </a:p>
          <a:p>
            <a:pPr marL="457200" lvl="0" indent="-342900" algn="just" rtl="0">
              <a:lnSpc>
                <a:spcPct val="90000"/>
              </a:lnSpc>
              <a:spcBef>
                <a:spcPts val="0"/>
              </a:spcBef>
              <a:spcAft>
                <a:spcPts val="0"/>
              </a:spcAft>
              <a:buSzPts val="1800"/>
              <a:buFont typeface="Times New Roman"/>
              <a:buChar char="●"/>
            </a:pPr>
            <a:endParaRPr lang="en-US" dirty="0">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On most international tours there is at least one Twenty20 match and all Test-playing nations leave a domestic cup.</a:t>
            </a:r>
          </a:p>
          <a:p>
            <a:pPr marL="457200" lvl="0" indent="-342900" algn="l" rtl="0">
              <a:lnSpc>
                <a:spcPct val="90000"/>
              </a:lnSpc>
              <a:spcBef>
                <a:spcPts val="0"/>
              </a:spcBef>
              <a:spcAft>
                <a:spcPts val="0"/>
              </a:spcAft>
              <a:buSzPts val="1800"/>
              <a:buFont typeface="Times New Roman"/>
              <a:buChar char="●"/>
            </a:pPr>
            <a:endParaRPr lang="en-US"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endParaRPr lang="en-US" dirty="0">
              <a:latin typeface="Times New Roman"/>
              <a:ea typeface="Times New Roman"/>
              <a:cs typeface="Times New Roman"/>
              <a:sym typeface="Times New Roman"/>
            </a:endParaRPr>
          </a:p>
        </p:txBody>
      </p:sp>
      <p:sp>
        <p:nvSpPr>
          <p:cNvPr id="127" name="Google Shape;12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p:txBody>
      </p:sp>
      <p:sp>
        <p:nvSpPr>
          <p:cNvPr id="133" name="Google Shape;133;p18"/>
          <p:cNvSpPr txBox="1">
            <a:spLocks noGrp="1"/>
          </p:cNvSpPr>
          <p:nvPr>
            <p:ph type="body" idx="1"/>
          </p:nvPr>
        </p:nvSpPr>
        <p:spPr>
          <a:xfrm>
            <a:off x="838200" y="1825625"/>
            <a:ext cx="10515600" cy="47784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Times New Roman"/>
              <a:buChar char="●"/>
            </a:pPr>
            <a:r>
              <a:rPr lang="en-US" dirty="0">
                <a:latin typeface="Calibri" panose="020F0502020204030204" pitchFamily="34" charset="0"/>
                <a:cs typeface="Calibri" panose="020F0502020204030204" pitchFamily="34" charset="0"/>
              </a:rPr>
              <a:t>Winning a cricket match depends on multiple factors like </a:t>
            </a:r>
            <a:r>
              <a:rPr lang="en-US" b="1" dirty="0">
                <a:latin typeface="Calibri" panose="020F0502020204030204" pitchFamily="34" charset="0"/>
                <a:cs typeface="Calibri" panose="020F0502020204030204" pitchFamily="34" charset="0"/>
              </a:rPr>
              <a:t>batting, bowling, fielding,</a:t>
            </a:r>
            <a:r>
              <a:rPr lang="en-US" dirty="0">
                <a:latin typeface="Calibri" panose="020F0502020204030204" pitchFamily="34" charset="0"/>
                <a:cs typeface="Calibri" panose="020F0502020204030204" pitchFamily="34" charset="0"/>
              </a:rPr>
              <a:t> team performance, and player performance.</a:t>
            </a:r>
          </a:p>
          <a:p>
            <a:pPr marL="114300" lvl="0" indent="0" algn="l" rtl="0">
              <a:lnSpc>
                <a:spcPct val="90000"/>
              </a:lnSpc>
              <a:spcBef>
                <a:spcPts val="0"/>
              </a:spcBef>
              <a:spcAft>
                <a:spcPts val="0"/>
              </a:spcAft>
              <a:buSzPts val="1800"/>
              <a:buNone/>
            </a:pPr>
            <a:endParaRPr lang="en-US" dirty="0">
              <a:latin typeface="Calibri" panose="020F0502020204030204" pitchFamily="34" charset="0"/>
              <a:cs typeface="Calibri" panose="020F0502020204030204" pitchFamily="34" charset="0"/>
              <a:sym typeface="Times New Roman"/>
            </a:endParaRPr>
          </a:p>
          <a:p>
            <a:pPr marL="457200" lvl="0" indent="-342900" algn="just" rtl="0">
              <a:lnSpc>
                <a:spcPct val="90000"/>
              </a:lnSpc>
              <a:spcBef>
                <a:spcPts val="0"/>
              </a:spcBef>
              <a:spcAft>
                <a:spcPts val="0"/>
              </a:spcAft>
              <a:buSzPts val="1800"/>
              <a:buFont typeface="Times New Roman"/>
              <a:buChar char="●"/>
            </a:pPr>
            <a:r>
              <a:rPr lang="en-US" dirty="0">
                <a:latin typeface="Calibri" panose="020F0502020204030204" pitchFamily="34" charset="0"/>
                <a:cs typeface="Calibri" panose="020F0502020204030204" pitchFamily="34" charset="0"/>
              </a:rPr>
              <a:t>Cricket Winner Prediction Models Machine learning has become a vast field that consists of many domains of statistics such as </a:t>
            </a:r>
            <a:r>
              <a:rPr lang="en-US" b="1" dirty="0">
                <a:latin typeface="Calibri" panose="020F0502020204030204" pitchFamily="34" charset="0"/>
                <a:cs typeface="Calibri" panose="020F0502020204030204" pitchFamily="34" charset="0"/>
              </a:rPr>
              <a:t>artificial intelligence, information technology, </a:t>
            </a:r>
            <a:r>
              <a:rPr lang="en-US" dirty="0">
                <a:latin typeface="Calibri" panose="020F0502020204030204" pitchFamily="34" charset="0"/>
                <a:cs typeface="Calibri" panose="020F0502020204030204" pitchFamily="34" charset="0"/>
              </a:rPr>
              <a:t>and others. Many problems can be solved by the Machine learning model.</a:t>
            </a:r>
          </a:p>
          <a:p>
            <a:pPr marL="457200" lvl="0" indent="-342900" algn="l" rtl="0">
              <a:lnSpc>
                <a:spcPct val="90000"/>
              </a:lnSpc>
              <a:spcBef>
                <a:spcPts val="0"/>
              </a:spcBef>
              <a:spcAft>
                <a:spcPts val="0"/>
              </a:spcAft>
              <a:buSzPts val="1800"/>
              <a:buFont typeface="Times New Roman"/>
              <a:buChar char="●"/>
            </a:pPr>
            <a:endParaRPr lang="en-US" dirty="0">
              <a:latin typeface="Calibri" panose="020F0502020204030204" pitchFamily="34" charset="0"/>
              <a:cs typeface="Calibri" panose="020F0502020204030204" pitchFamily="34" charset="0"/>
            </a:endParaRPr>
          </a:p>
          <a:p>
            <a:pPr marL="457200" lvl="0" indent="-342900" algn="just" rtl="0">
              <a:lnSpc>
                <a:spcPct val="90000"/>
              </a:lnSpc>
              <a:spcBef>
                <a:spcPts val="0"/>
              </a:spcBef>
              <a:spcAft>
                <a:spcPts val="0"/>
              </a:spcAft>
              <a:buSzPts val="1800"/>
              <a:buFont typeface="Times New Roman"/>
              <a:buChar char="●"/>
            </a:pPr>
            <a:r>
              <a:rPr lang="en-US" dirty="0">
                <a:latin typeface="Calibri" panose="020F0502020204030204" pitchFamily="34" charset="0"/>
                <a:cs typeface="Calibri" panose="020F0502020204030204" pitchFamily="34" charset="0"/>
              </a:rPr>
              <a:t>Naïve Bayes works on the Bayes probability theorem with the assumption that all the features are independent of a class label (predicted variable) which may be a wrong assumption.</a:t>
            </a:r>
          </a:p>
        </p:txBody>
      </p:sp>
      <p:sp>
        <p:nvSpPr>
          <p:cNvPr id="134" name="Google Shape;13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838200" y="1825625"/>
            <a:ext cx="10515600" cy="4645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Times New Roman"/>
              <a:buChar char="●"/>
            </a:pPr>
            <a:r>
              <a:rPr lang="en-US" dirty="0">
                <a:latin typeface="Calibri" panose="020F0502020204030204" pitchFamily="34" charset="0"/>
                <a:cs typeface="Calibri" panose="020F0502020204030204" pitchFamily="34" charset="0"/>
              </a:rPr>
              <a:t>Decision Tree Regressor has been used to check the overfit by learning from the noise of data using a tree node system. If the max depth of the tree is high, the decision tree regressor takes details from the training data’s noise.</a:t>
            </a:r>
          </a:p>
          <a:p>
            <a:pPr marL="457200" lvl="0" indent="-342900" algn="l" rtl="0">
              <a:lnSpc>
                <a:spcPct val="90000"/>
              </a:lnSpc>
              <a:spcBef>
                <a:spcPts val="0"/>
              </a:spcBef>
              <a:spcAft>
                <a:spcPts val="0"/>
              </a:spcAft>
              <a:buSzPts val="1800"/>
              <a:buFont typeface="Times New Roman"/>
              <a:buChar char="●"/>
            </a:pPr>
            <a:endParaRPr lang="en-US" dirty="0">
              <a:latin typeface="Calibri" panose="020F0502020204030204" pitchFamily="34" charset="0"/>
              <a:ea typeface="Times New Roman"/>
              <a:cs typeface="Calibri" panose="020F0502020204030204" pitchFamily="34" charset="0"/>
              <a:sym typeface="Times New Roman"/>
            </a:endParaRPr>
          </a:p>
          <a:p>
            <a:pPr marL="457200" lvl="0" indent="-342900" algn="just" rtl="0">
              <a:lnSpc>
                <a:spcPct val="90000"/>
              </a:lnSpc>
              <a:spcBef>
                <a:spcPts val="0"/>
              </a:spcBef>
              <a:spcAft>
                <a:spcPts val="0"/>
              </a:spcAft>
              <a:buSzPts val="1800"/>
              <a:buFont typeface="Times New Roman"/>
              <a:buChar char="●"/>
            </a:pPr>
            <a:r>
              <a:rPr lang="en-US" dirty="0">
                <a:latin typeface="Calibri" panose="020F0502020204030204" pitchFamily="34" charset="0"/>
                <a:cs typeface="Calibri" panose="020F0502020204030204" pitchFamily="34" charset="0"/>
              </a:rPr>
              <a:t>Support Vector Machine has been proven to be the most used component classifier of ADA Boosting for different prediction techniques like image </a:t>
            </a:r>
            <a:r>
              <a:rPr lang="en-US" b="1" dirty="0">
                <a:latin typeface="Calibri" panose="020F0502020204030204" pitchFamily="34" charset="0"/>
                <a:cs typeface="Calibri" panose="020F0502020204030204" pitchFamily="34" charset="0"/>
              </a:rPr>
              <a:t>recognition, medical health diagnosis, and facial recognition.</a:t>
            </a:r>
            <a:endParaRPr b="1" dirty="0">
              <a:latin typeface="Calibri" panose="020F0502020204030204" pitchFamily="34" charset="0"/>
              <a:ea typeface="Times New Roman"/>
              <a:cs typeface="Calibri" panose="020F0502020204030204" pitchFamily="34" charset="0"/>
              <a:sym typeface="Times New Roman"/>
            </a:endParaRPr>
          </a:p>
        </p:txBody>
      </p:sp>
      <p:sp>
        <p:nvSpPr>
          <p:cNvPr id="141" name="Google Shape;141;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Objectives of the Work</a:t>
            </a:r>
            <a:endParaRPr dirty="0">
              <a:latin typeface="Times New Roman"/>
              <a:ea typeface="Times New Roman"/>
              <a:cs typeface="Times New Roman"/>
              <a:sym typeface="Times New Roman"/>
            </a:endParaRPr>
          </a:p>
        </p:txBody>
      </p:sp>
      <p:sp>
        <p:nvSpPr>
          <p:cNvPr id="147" name="Google Shape;147;p20"/>
          <p:cNvSpPr txBox="1">
            <a:spLocks noGrp="1"/>
          </p:cNvSpPr>
          <p:nvPr>
            <p:ph type="body" idx="1"/>
          </p:nvPr>
        </p:nvSpPr>
        <p:spPr>
          <a:xfrm>
            <a:off x="838200" y="1825625"/>
            <a:ext cx="10515600" cy="4896000"/>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Font typeface="Times New Roman"/>
              <a:buChar char="●"/>
            </a:pPr>
            <a:r>
              <a:rPr lang="en-US" dirty="0">
                <a:latin typeface="Calibri" panose="020F0502020204030204" pitchFamily="34" charset="0"/>
                <a:ea typeface="Times New Roman"/>
                <a:cs typeface="Calibri" panose="020F0502020204030204" pitchFamily="34" charset="0"/>
                <a:sym typeface="Times New Roman"/>
              </a:rPr>
              <a:t>Predicting the best team.</a:t>
            </a:r>
          </a:p>
          <a:p>
            <a:pPr marL="457200" lvl="0" indent="-406400" algn="l" rtl="0">
              <a:lnSpc>
                <a:spcPct val="90000"/>
              </a:lnSpc>
              <a:spcBef>
                <a:spcPts val="0"/>
              </a:spcBef>
              <a:spcAft>
                <a:spcPts val="0"/>
              </a:spcAft>
              <a:buSzPts val="2800"/>
              <a:buFont typeface="Times New Roman"/>
              <a:buChar char="●"/>
            </a:pPr>
            <a:endParaRPr lang="en-US" dirty="0">
              <a:latin typeface="Calibri" panose="020F0502020204030204" pitchFamily="34" charset="0"/>
              <a:ea typeface="Times New Roman"/>
              <a:cs typeface="Calibri" panose="020F0502020204030204" pitchFamily="34" charset="0"/>
              <a:sym typeface="Times New Roman"/>
            </a:endParaRPr>
          </a:p>
          <a:p>
            <a:pPr marL="457200" lvl="0" indent="-406400" algn="l" rtl="0">
              <a:lnSpc>
                <a:spcPct val="90000"/>
              </a:lnSpc>
              <a:spcBef>
                <a:spcPts val="0"/>
              </a:spcBef>
              <a:spcAft>
                <a:spcPts val="0"/>
              </a:spcAft>
              <a:buSzPts val="2800"/>
              <a:buFont typeface="Times New Roman"/>
              <a:buChar char="●"/>
            </a:pPr>
            <a:r>
              <a:rPr lang="en-US" dirty="0">
                <a:latin typeface="Calibri" panose="020F0502020204030204" pitchFamily="34" charset="0"/>
                <a:ea typeface="Times New Roman"/>
                <a:cs typeface="Calibri" panose="020F0502020204030204" pitchFamily="34" charset="0"/>
                <a:sym typeface="Times New Roman"/>
              </a:rPr>
              <a:t>Predicting critical players of the match.</a:t>
            </a:r>
          </a:p>
          <a:p>
            <a:pPr marL="50800" lvl="0" indent="0" algn="l" rtl="0">
              <a:lnSpc>
                <a:spcPct val="90000"/>
              </a:lnSpc>
              <a:spcBef>
                <a:spcPts val="0"/>
              </a:spcBef>
              <a:spcAft>
                <a:spcPts val="0"/>
              </a:spcAft>
              <a:buSzPts val="2800"/>
              <a:buNone/>
            </a:pPr>
            <a:endParaRPr lang="en-US" dirty="0">
              <a:latin typeface="Calibri" panose="020F0502020204030204" pitchFamily="34" charset="0"/>
              <a:ea typeface="Times New Roman"/>
              <a:cs typeface="Calibri" panose="020F0502020204030204" pitchFamily="34" charset="0"/>
              <a:sym typeface="Times New Roman"/>
            </a:endParaRPr>
          </a:p>
          <a:p>
            <a:pPr marL="457200" lvl="0" indent="-406400" algn="l" rtl="0">
              <a:lnSpc>
                <a:spcPct val="90000"/>
              </a:lnSpc>
              <a:spcBef>
                <a:spcPts val="0"/>
              </a:spcBef>
              <a:spcAft>
                <a:spcPts val="0"/>
              </a:spcAft>
              <a:buSzPts val="2800"/>
              <a:buFont typeface="Times New Roman"/>
              <a:buChar char="●"/>
            </a:pPr>
            <a:r>
              <a:rPr lang="en-US" dirty="0">
                <a:latin typeface="Calibri" panose="020F0502020204030204" pitchFamily="34" charset="0"/>
                <a:ea typeface="Times New Roman"/>
                <a:cs typeface="Calibri" panose="020F0502020204030204" pitchFamily="34" charset="0"/>
                <a:sym typeface="Times New Roman"/>
              </a:rPr>
              <a:t>Predicting team total.</a:t>
            </a:r>
          </a:p>
          <a:p>
            <a:pPr marL="50800" lvl="0" indent="0" algn="l" rtl="0">
              <a:lnSpc>
                <a:spcPct val="90000"/>
              </a:lnSpc>
              <a:spcBef>
                <a:spcPts val="0"/>
              </a:spcBef>
              <a:spcAft>
                <a:spcPts val="0"/>
              </a:spcAft>
              <a:buSzPts val="2800"/>
              <a:buNone/>
            </a:pPr>
            <a:endParaRPr lang="en-US" dirty="0">
              <a:latin typeface="Calibri" panose="020F0502020204030204" pitchFamily="34" charset="0"/>
              <a:ea typeface="Times New Roman"/>
              <a:cs typeface="Calibri" panose="020F0502020204030204" pitchFamily="34" charset="0"/>
              <a:sym typeface="Times New Roman"/>
            </a:endParaRPr>
          </a:p>
          <a:p>
            <a:pPr marL="457200" lvl="0" indent="-406400" algn="l" rtl="0">
              <a:lnSpc>
                <a:spcPct val="90000"/>
              </a:lnSpc>
              <a:spcBef>
                <a:spcPts val="0"/>
              </a:spcBef>
              <a:spcAft>
                <a:spcPts val="0"/>
              </a:spcAft>
              <a:buSzPts val="2800"/>
              <a:buFont typeface="Times New Roman"/>
              <a:buChar char="●"/>
            </a:pPr>
            <a:r>
              <a:rPr lang="en-IN" b="0" i="0" dirty="0">
                <a:solidFill>
                  <a:srgbClr val="000000"/>
                </a:solidFill>
                <a:effectLst/>
                <a:latin typeface="Calibri" panose="020F0502020204030204" pitchFamily="34" charset="0"/>
                <a:cs typeface="Calibri" panose="020F0502020204030204" pitchFamily="34" charset="0"/>
              </a:rPr>
              <a:t>Exploratory Data analysis</a:t>
            </a:r>
            <a:r>
              <a:rPr lang="en-US" b="0" i="0" dirty="0">
                <a:solidFill>
                  <a:srgbClr val="000000"/>
                </a:solidFill>
                <a:effectLst/>
                <a:latin typeface="Calibri" panose="020F0502020204030204" pitchFamily="34" charset="0"/>
                <a:cs typeface="Calibri" panose="020F0502020204030204" pitchFamily="34" charset="0"/>
                <a:sym typeface="Times New Roman"/>
              </a:rPr>
              <a:t>.</a:t>
            </a:r>
          </a:p>
          <a:p>
            <a:pPr marL="50800" lvl="0" indent="0" algn="l" rtl="0">
              <a:lnSpc>
                <a:spcPct val="90000"/>
              </a:lnSpc>
              <a:spcBef>
                <a:spcPts val="0"/>
              </a:spcBef>
              <a:spcAft>
                <a:spcPts val="0"/>
              </a:spcAft>
              <a:buSzPts val="2800"/>
              <a:buNone/>
            </a:pPr>
            <a:endParaRPr lang="en-US" b="0" i="0" dirty="0">
              <a:solidFill>
                <a:srgbClr val="000000"/>
              </a:solidFill>
              <a:effectLst/>
              <a:latin typeface="Calibri" panose="020F0502020204030204" pitchFamily="34" charset="0"/>
              <a:cs typeface="Calibri" panose="020F0502020204030204" pitchFamily="34" charset="0"/>
              <a:sym typeface="Times New Roman"/>
            </a:endParaRPr>
          </a:p>
          <a:p>
            <a:pPr marL="457200" lvl="0" indent="-406400" algn="l" rtl="0">
              <a:lnSpc>
                <a:spcPct val="90000"/>
              </a:lnSpc>
              <a:spcBef>
                <a:spcPts val="0"/>
              </a:spcBef>
              <a:spcAft>
                <a:spcPts val="0"/>
              </a:spcAft>
              <a:buSzPts val="2800"/>
              <a:buFont typeface="Times New Roman"/>
              <a:buChar char="●"/>
            </a:pPr>
            <a:r>
              <a:rPr lang="en-IN" b="0" i="0" dirty="0">
                <a:solidFill>
                  <a:srgbClr val="000000"/>
                </a:solidFill>
                <a:effectLst/>
                <a:latin typeface="Calibri" panose="020F0502020204030204" pitchFamily="34" charset="0"/>
                <a:cs typeface="Calibri" panose="020F0502020204030204" pitchFamily="34" charset="0"/>
              </a:rPr>
              <a:t>Building different models.</a:t>
            </a:r>
          </a:p>
          <a:p>
            <a:pPr marL="50800" lvl="0" indent="0" algn="l" rtl="0">
              <a:lnSpc>
                <a:spcPct val="90000"/>
              </a:lnSpc>
              <a:spcBef>
                <a:spcPts val="0"/>
              </a:spcBef>
              <a:spcAft>
                <a:spcPts val="0"/>
              </a:spcAft>
              <a:buSzPts val="2800"/>
              <a:buNone/>
            </a:pPr>
            <a:endParaRPr lang="en-IN" b="0" i="0" dirty="0">
              <a:solidFill>
                <a:srgbClr val="000000"/>
              </a:solidFill>
              <a:effectLst/>
              <a:latin typeface="Calibri" panose="020F0502020204030204" pitchFamily="34" charset="0"/>
              <a:cs typeface="Calibri" panose="020F0502020204030204" pitchFamily="34" charset="0"/>
            </a:endParaRPr>
          </a:p>
          <a:p>
            <a:pPr marL="457200" lvl="0" indent="-406400" algn="l" rtl="0">
              <a:lnSpc>
                <a:spcPct val="90000"/>
              </a:lnSpc>
              <a:spcBef>
                <a:spcPts val="0"/>
              </a:spcBef>
              <a:spcAft>
                <a:spcPts val="0"/>
              </a:spcAft>
              <a:buSzPts val="2800"/>
              <a:buFont typeface="Times New Roman"/>
              <a:buChar char="●"/>
            </a:pPr>
            <a:r>
              <a:rPr lang="en-US" b="0" i="0" dirty="0">
                <a:solidFill>
                  <a:srgbClr val="000000"/>
                </a:solidFill>
                <a:effectLst/>
                <a:latin typeface="Calibri" panose="020F0502020204030204" pitchFamily="34" charset="0"/>
                <a:cs typeface="Calibri" panose="020F0502020204030204" pitchFamily="34" charset="0"/>
              </a:rPr>
              <a:t>Providing insights and recommendations for future matches.</a:t>
            </a:r>
            <a:endParaRPr lang="en-US" dirty="0">
              <a:latin typeface="Calibri" panose="020F0502020204030204" pitchFamily="34" charset="0"/>
              <a:ea typeface="Times New Roman"/>
              <a:cs typeface="Calibri" panose="020F0502020204030204" pitchFamily="34" charset="0"/>
              <a:sym typeface="Times New Roman"/>
            </a:endParaRPr>
          </a:p>
          <a:p>
            <a:pPr marL="457200" lvl="0" indent="-406400" algn="l" rtl="0">
              <a:lnSpc>
                <a:spcPct val="90000"/>
              </a:lnSpc>
              <a:spcBef>
                <a:spcPts val="0"/>
              </a:spcBef>
              <a:spcAft>
                <a:spcPts val="0"/>
              </a:spcAft>
              <a:buSzPts val="2800"/>
              <a:buFont typeface="Times New Roman"/>
              <a:buChar char="●"/>
            </a:pPr>
            <a:endParaRPr lang="en-US" dirty="0">
              <a:latin typeface="Calibri" panose="020F0502020204030204" pitchFamily="34" charset="0"/>
              <a:ea typeface="Times New Roman"/>
              <a:cs typeface="Calibri" panose="020F0502020204030204" pitchFamily="34" charset="0"/>
              <a:sym typeface="Times New Roman"/>
            </a:endParaRPr>
          </a:p>
          <a:p>
            <a:pPr marL="50800" lvl="0" indent="0" algn="l" rtl="0">
              <a:lnSpc>
                <a:spcPct val="90000"/>
              </a:lnSpc>
              <a:spcBef>
                <a:spcPts val="0"/>
              </a:spcBef>
              <a:spcAft>
                <a:spcPts val="0"/>
              </a:spcAft>
              <a:buSzPts val="2800"/>
              <a:buNone/>
            </a:pPr>
            <a:endParaRPr lang="en-US" dirty="0">
              <a:latin typeface="Times New Roman"/>
              <a:ea typeface="Times New Roman"/>
              <a:cs typeface="Times New Roman"/>
              <a:sym typeface="Times New Roman"/>
            </a:endParaRPr>
          </a:p>
          <a:p>
            <a:pPr marL="50800" lvl="0" indent="0" algn="l" rtl="0">
              <a:lnSpc>
                <a:spcPct val="90000"/>
              </a:lnSpc>
              <a:spcBef>
                <a:spcPts val="0"/>
              </a:spcBef>
              <a:spcAft>
                <a:spcPts val="0"/>
              </a:spcAft>
              <a:buSzPts val="2800"/>
              <a:buNone/>
            </a:pPr>
            <a:endParaRPr dirty="0">
              <a:latin typeface="Times New Roman"/>
              <a:ea typeface="Times New Roman"/>
              <a:cs typeface="Times New Roman"/>
              <a:sym typeface="Times New Roman"/>
            </a:endParaRPr>
          </a:p>
        </p:txBody>
      </p:sp>
      <p:sp>
        <p:nvSpPr>
          <p:cNvPr id="148" name="Google Shape;1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p:txBody>
      </p:sp>
      <p:sp>
        <p:nvSpPr>
          <p:cNvPr id="154" name="Google Shape;154;p21"/>
          <p:cNvSpPr txBox="1">
            <a:spLocks noGrp="1"/>
          </p:cNvSpPr>
          <p:nvPr>
            <p:ph type="body" idx="1"/>
          </p:nvPr>
        </p:nvSpPr>
        <p:spPr>
          <a:xfrm>
            <a:off x="838200" y="1440873"/>
            <a:ext cx="10515600" cy="5280602"/>
          </a:xfrm>
          <a:prstGeom prst="rect">
            <a:avLst/>
          </a:prstGeom>
          <a:noFill/>
          <a:ln>
            <a:noFill/>
          </a:ln>
        </p:spPr>
        <p:txBody>
          <a:bodyPr spcFirstLastPara="1" wrap="square" lIns="91425" tIns="45700" rIns="91425" bIns="45700" anchor="t" anchorCtr="0">
            <a:noAutofit/>
          </a:bodyPr>
          <a:lstStyle/>
          <a:p>
            <a:pPr indent="-400050" algn="just">
              <a:lnSpc>
                <a:spcPct val="80000"/>
              </a:lnSpc>
              <a:buSzPts val="2700"/>
              <a:buFont typeface="Times New Roman"/>
              <a:buChar char="●"/>
            </a:pPr>
            <a:r>
              <a:rPr lang="en-US" b="1" dirty="0"/>
              <a:t>Score Predictor: </a:t>
            </a:r>
            <a:r>
              <a:rPr lang="en-US" dirty="0"/>
              <a:t>In this part, we will use the linear regression technique to predict a continuous numeric value for a score.</a:t>
            </a:r>
          </a:p>
          <a:p>
            <a:pPr marL="57150" indent="0" algn="just">
              <a:lnSpc>
                <a:spcPct val="80000"/>
              </a:lnSpc>
              <a:buSzPts val="2700"/>
              <a:buNone/>
            </a:pPr>
            <a:endParaRPr lang="en-US" dirty="0"/>
          </a:p>
          <a:p>
            <a:pPr indent="-400050" algn="just">
              <a:lnSpc>
                <a:spcPct val="80000"/>
              </a:lnSpc>
              <a:buSzPts val="2700"/>
              <a:buFont typeface="Times New Roman"/>
              <a:buChar char="●"/>
            </a:pPr>
            <a:r>
              <a:rPr lang="en-US" b="1" dirty="0"/>
              <a:t>Win predictor: </a:t>
            </a:r>
            <a:r>
              <a:rPr lang="en-US" dirty="0"/>
              <a:t>In this part, we will use Classification using a Decision Tree to predict either a win, loss or a tie.</a:t>
            </a:r>
          </a:p>
          <a:p>
            <a:pPr indent="-400050" algn="just">
              <a:lnSpc>
                <a:spcPct val="80000"/>
              </a:lnSpc>
              <a:buSzPts val="2700"/>
              <a:buFont typeface="Times New Roman"/>
              <a:buChar char="●"/>
            </a:pPr>
            <a:endParaRPr lang="en-US" dirty="0"/>
          </a:p>
          <a:p>
            <a:pPr indent="-400050" algn="just">
              <a:lnSpc>
                <a:spcPct val="80000"/>
              </a:lnSpc>
              <a:buSzPts val="2700"/>
              <a:buFont typeface="Times New Roman"/>
              <a:buChar char="●"/>
            </a:pPr>
            <a:r>
              <a:rPr lang="en-US" b="1" dirty="0"/>
              <a:t>Linear Regression: </a:t>
            </a:r>
            <a:r>
              <a:rPr lang="en-US" dirty="0"/>
              <a:t>It is a data mining function that predicts a numerical value for an attribute (to be predicted ), by using values of other attributes</a:t>
            </a:r>
          </a:p>
          <a:p>
            <a:pPr indent="-400050" algn="just">
              <a:lnSpc>
                <a:spcPct val="80000"/>
              </a:lnSpc>
              <a:buSzPts val="2700"/>
              <a:buFont typeface="Times New Roman"/>
              <a:buChar char="●"/>
            </a:pPr>
            <a:endParaRPr lang="en-US" dirty="0"/>
          </a:p>
          <a:p>
            <a:pPr indent="-400050" algn="just">
              <a:lnSpc>
                <a:spcPct val="80000"/>
              </a:lnSpc>
              <a:buSzPts val="2700"/>
              <a:buFont typeface="Times New Roman"/>
              <a:buChar char="●"/>
            </a:pPr>
            <a:r>
              <a:rPr lang="en-US" b="1" dirty="0"/>
              <a:t>Classification: </a:t>
            </a:r>
            <a:r>
              <a:rPr lang="en-US" dirty="0"/>
              <a:t>It breaks down a dataset into smaller subsets and at the same time an associated decision tree is incrementally developed.</a:t>
            </a:r>
          </a:p>
          <a:p>
            <a:pPr marL="57150" lvl="0" indent="0" algn="l" rtl="0">
              <a:lnSpc>
                <a:spcPct val="80000"/>
              </a:lnSpc>
              <a:spcBef>
                <a:spcPts val="1000"/>
              </a:spcBef>
              <a:spcAft>
                <a:spcPts val="0"/>
              </a:spcAft>
              <a:buSzPts val="2700"/>
              <a:buNone/>
            </a:pPr>
            <a:r>
              <a:rPr lang="en-US" sz="2700" dirty="0"/>
              <a:t/>
            </a:r>
            <a:endParaRPr sz="2700" dirty="0"/>
          </a:p>
        </p:txBody>
      </p:sp>
      <p:sp>
        <p:nvSpPr>
          <p:cNvPr id="155" name="Google Shape;15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p:txBody>
      </p:sp>
      <p:sp>
        <p:nvSpPr>
          <p:cNvPr id="161" name="Google Shape;161;p22"/>
          <p:cNvSpPr txBox="1">
            <a:spLocks noGrp="1"/>
          </p:cNvSpPr>
          <p:nvPr>
            <p:ph type="body" idx="1"/>
          </p:nvPr>
        </p:nvSpPr>
        <p:spPr>
          <a:xfrm>
            <a:off x="838200" y="1825624"/>
            <a:ext cx="10515600" cy="4530725"/>
          </a:xfrm>
          <a:prstGeom prst="rect">
            <a:avLst/>
          </a:prstGeom>
          <a:noFill/>
          <a:ln>
            <a:noFill/>
          </a:ln>
        </p:spPr>
        <p:txBody>
          <a:bodyPr spcFirstLastPara="1" wrap="square" lIns="91425" tIns="45700" rIns="91425" bIns="45700" anchor="t" anchorCtr="0">
            <a:noAutofit/>
          </a:bodyPr>
          <a:lstStyle/>
          <a:p>
            <a:pPr marL="457200" lvl="0" indent="-400050" algn="just" rtl="0">
              <a:lnSpc>
                <a:spcPct val="80000"/>
              </a:lnSpc>
              <a:spcBef>
                <a:spcPts val="1000"/>
              </a:spcBef>
              <a:spcAft>
                <a:spcPts val="0"/>
              </a:spcAft>
              <a:buSzPts val="2700"/>
              <a:buFont typeface="Times New Roman"/>
              <a:buChar char="●"/>
            </a:pPr>
            <a:r>
              <a:rPr lang="en-IN" b="1" dirty="0">
                <a:latin typeface="Times New Roman" panose="02020603050405020304" pitchFamily="18" charset="0"/>
                <a:cs typeface="Times New Roman" panose="02020603050405020304" pitchFamily="18" charset="0"/>
              </a:rPr>
              <a:t>Data Source: </a:t>
            </a:r>
            <a:r>
              <a:rPr lang="en-US" dirty="0">
                <a:latin typeface="Times New Roman" panose="02020603050405020304" pitchFamily="18" charset="0"/>
                <a:cs typeface="Times New Roman" panose="02020603050405020304" pitchFamily="18" charset="0"/>
              </a:rPr>
              <a:t>The database used for this project is available in </a:t>
            </a:r>
            <a:r>
              <a:rPr lang="en-US" b="1" dirty="0">
                <a:latin typeface="Times New Roman" panose="02020603050405020304" pitchFamily="18" charset="0"/>
                <a:cs typeface="Times New Roman" panose="02020603050405020304" pitchFamily="18" charset="0"/>
              </a:rPr>
              <a:t>ESPN </a:t>
            </a:r>
            <a:r>
              <a:rPr lang="en-US" b="1" dirty="0" err="1">
                <a:latin typeface="Times New Roman" panose="02020603050405020304" pitchFamily="18" charset="0"/>
                <a:cs typeface="Times New Roman" panose="02020603050405020304" pitchFamily="18" charset="0"/>
              </a:rPr>
              <a:t>Cricinfo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database obtained by the cricket crowd. The database in the database is in CSV format.</a:t>
            </a:r>
          </a:p>
          <a:p>
            <a:pPr marL="57150" lvl="0" indent="0" algn="just" rtl="0">
              <a:lnSpc>
                <a:spcPct val="80000"/>
              </a:lnSpc>
              <a:spcBef>
                <a:spcPts val="1000"/>
              </a:spcBef>
              <a:spcAft>
                <a:spcPts val="0"/>
              </a:spcAft>
              <a:buSzPts val="2700"/>
              <a:buNone/>
            </a:pPr>
            <a:endParaRPr lang="en-US" dirty="0">
              <a:latin typeface="Times New Roman" panose="02020603050405020304" pitchFamily="18" charset="0"/>
              <a:cs typeface="Times New Roman" panose="02020603050405020304" pitchFamily="18" charset="0"/>
            </a:endParaRPr>
          </a:p>
          <a:p>
            <a:pPr marL="457200" lvl="0" indent="-400050" algn="just" rtl="0">
              <a:lnSpc>
                <a:spcPct val="80000"/>
              </a:lnSpc>
              <a:spcBef>
                <a:spcPts val="1000"/>
              </a:spcBef>
              <a:spcAft>
                <a:spcPts val="0"/>
              </a:spcAft>
              <a:buSzPts val="2700"/>
              <a:buFont typeface="Times New Roman"/>
              <a:buChar char="●"/>
            </a:pPr>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Data cleaning is done to identify and correct any errors in the dataset obtained from Excel that may impact our predicting model negatively.</a:t>
            </a:r>
          </a:p>
          <a:p>
            <a:pPr marL="457200" lvl="0" indent="-400050" algn="just" rtl="0">
              <a:lnSpc>
                <a:spcPct val="80000"/>
              </a:lnSpc>
              <a:spcBef>
                <a:spcPts val="1000"/>
              </a:spcBef>
              <a:spcAft>
                <a:spcPts val="0"/>
              </a:spcAft>
              <a:buSzPts val="2700"/>
              <a:buFont typeface="Times New Roman"/>
              <a:buChar char="●"/>
            </a:pPr>
            <a:endParaRPr lang="en-US" dirty="0">
              <a:latin typeface="Times New Roman" panose="02020603050405020304" pitchFamily="18" charset="0"/>
              <a:cs typeface="Times New Roman" panose="02020603050405020304" pitchFamily="18" charset="0"/>
            </a:endParaRPr>
          </a:p>
          <a:p>
            <a:pPr marL="457200" lvl="0" indent="-400050" algn="just" rtl="0">
              <a:lnSpc>
                <a:spcPct val="80000"/>
              </a:lnSpc>
              <a:spcBef>
                <a:spcPts val="1000"/>
              </a:spcBef>
              <a:spcAft>
                <a:spcPts val="0"/>
              </a:spcAft>
              <a:buSzPts val="2700"/>
              <a:buFont typeface="Times New Roman"/>
              <a:buChar char="●"/>
            </a:pPr>
            <a:r>
              <a:rPr lang="en-US" b="1" dirty="0">
                <a:latin typeface="Times New Roman" panose="02020603050405020304" pitchFamily="18" charset="0"/>
                <a:cs typeface="Times New Roman" panose="02020603050405020304" pitchFamily="18" charset="0"/>
              </a:rPr>
              <a:t>Data Modeling: </a:t>
            </a:r>
            <a:r>
              <a:rPr lang="en-US" dirty="0">
                <a:latin typeface="Times New Roman" panose="02020603050405020304" pitchFamily="18" charset="0"/>
                <a:cs typeface="Times New Roman" panose="02020603050405020304" pitchFamily="18" charset="0"/>
              </a:rPr>
              <a:t>In this module, we created data models that show the associations formed between different data objects using Logistic regression, and Random Forest Classifier.</a:t>
            </a:r>
          </a:p>
          <a:p>
            <a:pPr marL="457200" lvl="0" indent="-400050" algn="just" rtl="0">
              <a:lnSpc>
                <a:spcPct val="80000"/>
              </a:lnSpc>
              <a:spcBef>
                <a:spcPts val="1000"/>
              </a:spcBef>
              <a:spcAft>
                <a:spcPts val="0"/>
              </a:spcAft>
              <a:buSzPts val="2700"/>
              <a:buFont typeface="Times New Roman"/>
              <a:buChar char="●"/>
            </a:pPr>
            <a:endParaRPr lang="en-US" dirty="0">
              <a:latin typeface="Times New Roman" panose="02020603050405020304" pitchFamily="18" charset="0"/>
              <a:cs typeface="Times New Roman" panose="02020603050405020304" pitchFamily="18" charset="0"/>
            </a:endParaRPr>
          </a:p>
          <a:p>
            <a:pPr marL="457200" lvl="0" indent="-400050" algn="l" rtl="0">
              <a:lnSpc>
                <a:spcPct val="80000"/>
              </a:lnSpc>
              <a:spcBef>
                <a:spcPts val="1000"/>
              </a:spcBef>
              <a:spcAft>
                <a:spcPts val="0"/>
              </a:spcAft>
              <a:buSzPts val="2700"/>
              <a:buFont typeface="Times New Roman"/>
              <a:buChar char="●"/>
            </a:pPr>
            <a:endParaRPr lang="en-US" dirty="0"/>
          </a:p>
        </p:txBody>
      </p:sp>
      <p:sp>
        <p:nvSpPr>
          <p:cNvPr id="162" name="Google Shape;16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961</Words>
  <Application>Microsoft Office PowerPoint</Application>
  <PresentationFormat>Widescreen</PresentationFormat>
  <Paragraphs>103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Raleway ExtraBold</vt:lpstr>
      <vt:lpstr>Times New Roman</vt:lpstr>
      <vt:lpstr>1_Office Theme</vt:lpstr>
      <vt:lpstr>PowerPoint Presentation</vt:lpstr>
      <vt:lpstr>Outline</vt:lpstr>
      <vt:lpstr>Introduction to Project</vt:lpstr>
      <vt:lpstr>Introduction to Project</vt:lpstr>
      <vt:lpstr>Problem Formulation</vt:lpstr>
      <vt:lpstr>Problem Formulation</vt:lpstr>
      <vt:lpstr>Objectives of the Work</vt:lpstr>
      <vt:lpstr>Methodology used</vt:lpstr>
      <vt:lpstr>Methodology used</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Mahala</dc:creator>
  <cp:lastModifiedBy>PUNEET</cp:lastModifiedBy>
  <cp:revision>2</cp:revision>
  <dcterms:modified xsi:type="dcterms:W3CDTF">2023-08-24T20:23:02Z</dcterms:modified>
</cp:coreProperties>
</file>