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1" r:id="rId6"/>
    <p:sldId id="265" r:id="rId7"/>
    <p:sldId id="262" r:id="rId8"/>
    <p:sldId id="266" r:id="rId9"/>
    <p:sldId id="268" r:id="rId10"/>
    <p:sldId id="267" r:id="rId11"/>
    <p:sldId id="269" r:id="rId12"/>
    <p:sldId id="272"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28DE41-DFC1-4E61-8F08-EF26A7F4BB17}" v="199" dt="2025-01-11T15:15:03.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16060a7db6111a16/Desktop/New%20folder%20(2)/C02%20Emission%20Analysis%20ABADS-1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[C02 Emission Analysis ABADS-13.xlsx]Sector Wise C02 Emissions!PivotTable2</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Sector Wise C02 Emissions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'Sector Wise C02 Emissions'!$A$3</c:f>
              <c:strCache>
                <c:ptCount val="1"/>
                <c:pt idx="0">
                  <c:v>Land use Change C02 In Tonnes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'Sector Wise C02 Emissions'!$A$4</c:f>
              <c:strCache>
                <c:ptCount val="1"/>
                <c:pt idx="0">
                  <c:v>Total</c:v>
                </c:pt>
              </c:strCache>
            </c:strRef>
          </c:cat>
          <c:val>
            <c:numRef>
              <c:f>'Sector Wise C02 Emissions'!$A$4</c:f>
              <c:numCache>
                <c:formatCode>General</c:formatCode>
                <c:ptCount val="1"/>
                <c:pt idx="0">
                  <c:v>4540460.5999999586</c:v>
                </c:pt>
              </c:numCache>
            </c:numRef>
          </c:val>
          <c:extLst>
            <c:ext xmlns:c16="http://schemas.microsoft.com/office/drawing/2014/chart" uri="{C3380CC4-5D6E-409C-BE32-E72D297353CC}">
              <c16:uniqueId val="{00000000-F927-4CCE-956A-EA1A923E4C2F}"/>
            </c:ext>
          </c:extLst>
        </c:ser>
        <c:ser>
          <c:idx val="1"/>
          <c:order val="1"/>
          <c:tx>
            <c:strRef>
              <c:f>'Sector Wise C02 Emissions'!$B$3</c:f>
              <c:strCache>
                <c:ptCount val="1"/>
                <c:pt idx="0">
                  <c:v>Coal C02 In Tonnes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'Sector Wise C02 Emissions'!$A$4</c:f>
              <c:strCache>
                <c:ptCount val="1"/>
                <c:pt idx="0">
                  <c:v>Total</c:v>
                </c:pt>
              </c:strCache>
            </c:strRef>
          </c:cat>
          <c:val>
            <c:numRef>
              <c:f>'Sector Wise C02 Emissions'!$B$4</c:f>
              <c:numCache>
                <c:formatCode>General</c:formatCode>
                <c:ptCount val="1"/>
                <c:pt idx="0">
                  <c:v>3978434.3300001011</c:v>
                </c:pt>
              </c:numCache>
            </c:numRef>
          </c:val>
          <c:extLst>
            <c:ext xmlns:c16="http://schemas.microsoft.com/office/drawing/2014/chart" uri="{C3380CC4-5D6E-409C-BE32-E72D297353CC}">
              <c16:uniqueId val="{00000001-F927-4CCE-956A-EA1A923E4C2F}"/>
            </c:ext>
          </c:extLst>
        </c:ser>
        <c:ser>
          <c:idx val="2"/>
          <c:order val="2"/>
          <c:tx>
            <c:strRef>
              <c:f>'Sector Wise C02 Emissions'!$C$3</c:f>
              <c:strCache>
                <c:ptCount val="1"/>
                <c:pt idx="0">
                  <c:v>Sum of oil_co2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'Sector Wise C02 Emissions'!$A$4</c:f>
              <c:strCache>
                <c:ptCount val="1"/>
                <c:pt idx="0">
                  <c:v>Total</c:v>
                </c:pt>
              </c:strCache>
            </c:strRef>
          </c:cat>
          <c:val>
            <c:numRef>
              <c:f>'Sector Wise C02 Emissions'!$C$4</c:f>
              <c:numCache>
                <c:formatCode>General</c:formatCode>
                <c:ptCount val="1"/>
                <c:pt idx="0">
                  <c:v>2891464.0470000017</c:v>
                </c:pt>
              </c:numCache>
            </c:numRef>
          </c:val>
          <c:extLst>
            <c:ext xmlns:c16="http://schemas.microsoft.com/office/drawing/2014/chart" uri="{C3380CC4-5D6E-409C-BE32-E72D297353CC}">
              <c16:uniqueId val="{00000002-F927-4CCE-956A-EA1A923E4C2F}"/>
            </c:ext>
          </c:extLst>
        </c:ser>
        <c:ser>
          <c:idx val="3"/>
          <c:order val="3"/>
          <c:tx>
            <c:strRef>
              <c:f>'Sector Wise C02 Emissions'!$D$3</c:f>
              <c:strCache>
                <c:ptCount val="1"/>
                <c:pt idx="0">
                  <c:v>Gas C02 In Tonnes</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'Sector Wise C02 Emissions'!$A$4</c:f>
              <c:strCache>
                <c:ptCount val="1"/>
                <c:pt idx="0">
                  <c:v>Total</c:v>
                </c:pt>
              </c:strCache>
            </c:strRef>
          </c:cat>
          <c:val>
            <c:numRef>
              <c:f>'Sector Wise C02 Emissions'!$D$4</c:f>
              <c:numCache>
                <c:formatCode>General</c:formatCode>
                <c:ptCount val="1"/>
                <c:pt idx="0">
                  <c:v>1326212.1470000008</c:v>
                </c:pt>
              </c:numCache>
            </c:numRef>
          </c:val>
          <c:extLst>
            <c:ext xmlns:c16="http://schemas.microsoft.com/office/drawing/2014/chart" uri="{C3380CC4-5D6E-409C-BE32-E72D297353CC}">
              <c16:uniqueId val="{00000003-F927-4CCE-956A-EA1A923E4C2F}"/>
            </c:ext>
          </c:extLst>
        </c:ser>
        <c:ser>
          <c:idx val="4"/>
          <c:order val="4"/>
          <c:tx>
            <c:strRef>
              <c:f>'Sector Wise C02 Emissions'!$E$3</c:f>
              <c:strCache>
                <c:ptCount val="1"/>
                <c:pt idx="0">
                  <c:v>Cement C02 In Tonnes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'Sector Wise C02 Emissions'!$A$4</c:f>
              <c:strCache>
                <c:ptCount val="1"/>
                <c:pt idx="0">
                  <c:v>Total</c:v>
                </c:pt>
              </c:strCache>
            </c:strRef>
          </c:cat>
          <c:val>
            <c:numRef>
              <c:f>'Sector Wise C02 Emissions'!$E$4</c:f>
              <c:numCache>
                <c:formatCode>General</c:formatCode>
                <c:ptCount val="1"/>
                <c:pt idx="0">
                  <c:v>224200.45999999784</c:v>
                </c:pt>
              </c:numCache>
            </c:numRef>
          </c:val>
          <c:extLst>
            <c:ext xmlns:c16="http://schemas.microsoft.com/office/drawing/2014/chart" uri="{C3380CC4-5D6E-409C-BE32-E72D297353CC}">
              <c16:uniqueId val="{00000004-F927-4CCE-956A-EA1A923E4C2F}"/>
            </c:ext>
          </c:extLst>
        </c:ser>
        <c:ser>
          <c:idx val="5"/>
          <c:order val="5"/>
          <c:tx>
            <c:strRef>
              <c:f>'Sector Wise C02 Emissions'!$F$3</c:f>
              <c:strCache>
                <c:ptCount val="1"/>
                <c:pt idx="0">
                  <c:v>Flaring C02 In Tonnes</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'Sector Wise C02 Emissions'!$A$4</c:f>
              <c:strCache>
                <c:ptCount val="1"/>
                <c:pt idx="0">
                  <c:v>Total</c:v>
                </c:pt>
              </c:strCache>
            </c:strRef>
          </c:cat>
          <c:val>
            <c:numRef>
              <c:f>'Sector Wise C02 Emissions'!$F$4</c:f>
              <c:numCache>
                <c:formatCode>General</c:formatCode>
                <c:ptCount val="1"/>
                <c:pt idx="0">
                  <c:v>92885.145999999848</c:v>
                </c:pt>
              </c:numCache>
            </c:numRef>
          </c:val>
          <c:extLst>
            <c:ext xmlns:c16="http://schemas.microsoft.com/office/drawing/2014/chart" uri="{C3380CC4-5D6E-409C-BE32-E72D297353CC}">
              <c16:uniqueId val="{00000005-F927-4CCE-956A-EA1A923E4C2F}"/>
            </c:ext>
          </c:extLst>
        </c:ser>
        <c:ser>
          <c:idx val="6"/>
          <c:order val="6"/>
          <c:tx>
            <c:strRef>
              <c:f>'Sector Wise C02 Emissions'!$G$3</c:f>
              <c:strCache>
                <c:ptCount val="1"/>
                <c:pt idx="0">
                  <c:v>Other Industry C02 In Tonnes</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'Sector Wise C02 Emissions'!$A$4</c:f>
              <c:strCache>
                <c:ptCount val="1"/>
                <c:pt idx="0">
                  <c:v>Total</c:v>
                </c:pt>
              </c:strCache>
            </c:strRef>
          </c:cat>
          <c:val>
            <c:numRef>
              <c:f>'Sector Wise C02 Emissions'!$G$4</c:f>
              <c:numCache>
                <c:formatCode>General</c:formatCode>
                <c:ptCount val="1"/>
                <c:pt idx="0">
                  <c:v>46800.463000000105</c:v>
                </c:pt>
              </c:numCache>
            </c:numRef>
          </c:val>
          <c:extLst>
            <c:ext xmlns:c16="http://schemas.microsoft.com/office/drawing/2014/chart" uri="{C3380CC4-5D6E-409C-BE32-E72D297353CC}">
              <c16:uniqueId val="{00000006-F927-4CCE-956A-EA1A923E4C2F}"/>
            </c:ext>
          </c:extLst>
        </c:ser>
        <c:dLbls>
          <c:showLegendKey val="0"/>
          <c:showVal val="0"/>
          <c:showCatName val="0"/>
          <c:showSerName val="0"/>
          <c:showPercent val="0"/>
          <c:showBubbleSize val="0"/>
        </c:dLbls>
        <c:gapWidth val="100"/>
        <c:overlap val="-24"/>
        <c:axId val="5618159"/>
        <c:axId val="5618639"/>
      </c:barChart>
      <c:catAx>
        <c:axId val="561815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8639"/>
        <c:crosses val="autoZero"/>
        <c:auto val="1"/>
        <c:lblAlgn val="ctr"/>
        <c:lblOffset val="100"/>
        <c:noMultiLvlLbl val="0"/>
      </c:catAx>
      <c:valAx>
        <c:axId val="56186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6181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FACFA9-43E1-48C0-9ABE-7EB1003AB73C}" type="datetimeFigureOut">
              <a:rPr lang="en-IN" smtClean="0"/>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172871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ACFA9-43E1-48C0-9ABE-7EB1003AB73C}" type="datetimeFigureOut">
              <a:rPr lang="en-IN" smtClean="0"/>
              <a:t>02-03-2025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353537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FACFA9-43E1-48C0-9ABE-7EB1003AB73C}" type="datetimeFigureOut">
              <a:rPr lang="en-IN" smtClean="0"/>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4108549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FACFA9-43E1-48C0-9ABE-7EB1003AB73C}" type="datetimeFigureOut">
              <a:rPr lang="en-IN" smtClean="0"/>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02740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ACFA9-43E1-48C0-9ABE-7EB1003AB73C}" type="datetimeFigureOut">
              <a:rPr lang="en-IN" smtClean="0"/>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3510454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FACFA9-43E1-48C0-9ABE-7EB1003AB73C}" type="datetimeFigureOut">
              <a:rPr lang="en-IN" smtClean="0"/>
              <a:t>02-03-2025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1786127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FACFA9-43E1-48C0-9ABE-7EB1003AB73C}" type="datetimeFigureOut">
              <a:rPr lang="en-IN" smtClean="0"/>
              <a:t>02-03-2025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2126282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ACFA9-43E1-48C0-9ABE-7EB1003AB73C}" type="datetimeFigureOut">
              <a:rPr lang="en-IN" smtClean="0"/>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927997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FACFA9-43E1-48C0-9ABE-7EB1003AB73C}" type="datetimeFigureOut">
              <a:rPr lang="en-IN" smtClean="0"/>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3549799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6FACFA9-43E1-48C0-9ABE-7EB1003AB73C}" type="datetimeFigureOut">
              <a:rPr lang="en-IN" smtClean="0"/>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289576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FACFA9-43E1-48C0-9ABE-7EB1003AB73C}" type="datetimeFigureOut">
              <a:rPr lang="en-IN" smtClean="0"/>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764926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FACFA9-43E1-48C0-9ABE-7EB1003AB73C}" type="datetimeFigureOut">
              <a:rPr lang="en-IN" smtClean="0"/>
              <a:t>02-03-2025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357412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FACFA9-43E1-48C0-9ABE-7EB1003AB73C}" type="datetimeFigureOut">
              <a:rPr lang="en-IN" smtClean="0"/>
              <a:t>02-03-2025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176426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6FACFA9-43E1-48C0-9ABE-7EB1003AB73C}" type="datetimeFigureOut">
              <a:rPr lang="en-IN" smtClean="0"/>
              <a:t>02-03-2025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413104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FACFA9-43E1-48C0-9ABE-7EB1003AB73C}" type="datetimeFigureOut">
              <a:rPr lang="en-IN" smtClean="0"/>
              <a:t>02-03-2025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387844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6FACFA9-43E1-48C0-9ABE-7EB1003AB73C}" type="datetimeFigureOut">
              <a:rPr lang="en-IN" smtClean="0"/>
              <a:t>02-03-2025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4094647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ACFA9-43E1-48C0-9ABE-7EB1003AB73C}" type="datetimeFigureOut">
              <a:rPr lang="en-IN" smtClean="0"/>
              <a:t>02-03-2025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592F15-6A6D-4E93-81CB-7E36D66D95BF}" type="slidenum">
              <a:rPr lang="en-IN" smtClean="0"/>
              <a:t>‹#›</a:t>
            </a:fld>
            <a:endParaRPr lang="en-IN"/>
          </a:p>
        </p:txBody>
      </p:sp>
    </p:spTree>
    <p:extLst>
      <p:ext uri="{BB962C8B-B14F-4D97-AF65-F5344CB8AC3E}">
        <p14:creationId xmlns:p14="http://schemas.microsoft.com/office/powerpoint/2010/main" val="2919835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FACFA9-43E1-48C0-9ABE-7EB1003AB73C}" type="datetimeFigureOut">
              <a:rPr lang="en-IN" smtClean="0"/>
              <a:t>02-03-2025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3592F15-6A6D-4E93-81CB-7E36D66D95BF}" type="slidenum">
              <a:rPr lang="en-IN" smtClean="0"/>
              <a:t>‹#›</a:t>
            </a:fld>
            <a:endParaRPr lang="en-IN"/>
          </a:p>
        </p:txBody>
      </p:sp>
    </p:spTree>
    <p:extLst>
      <p:ext uri="{BB962C8B-B14F-4D97-AF65-F5344CB8AC3E}">
        <p14:creationId xmlns:p14="http://schemas.microsoft.com/office/powerpoint/2010/main" val="10378810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63A28-2F98-B0DD-4764-2EC621253270}"/>
              </a:ext>
            </a:extLst>
          </p:cNvPr>
          <p:cNvSpPr>
            <a:spLocks noGrp="1"/>
          </p:cNvSpPr>
          <p:nvPr>
            <p:ph type="ctrTitle"/>
          </p:nvPr>
        </p:nvSpPr>
        <p:spPr>
          <a:xfrm>
            <a:off x="304063" y="3619500"/>
            <a:ext cx="10658168" cy="1011626"/>
          </a:xfrm>
        </p:spPr>
        <p:txBody>
          <a:bodyPr/>
          <a:lstStyle/>
          <a:p>
            <a:r>
              <a:rPr lang="en-IN" b="1" dirty="0">
                <a:effectLst>
                  <a:outerShdw blurRad="38100" dist="38100" dir="2700000" algn="tl">
                    <a:srgbClr val="000000">
                      <a:alpha val="43137"/>
                    </a:srgbClr>
                  </a:outerShdw>
                </a:effectLst>
              </a:rPr>
              <a:t>CO2 EMISSION ANALYSIS</a:t>
            </a:r>
          </a:p>
        </p:txBody>
      </p:sp>
    </p:spTree>
    <p:extLst>
      <p:ext uri="{BB962C8B-B14F-4D97-AF65-F5344CB8AC3E}">
        <p14:creationId xmlns:p14="http://schemas.microsoft.com/office/powerpoint/2010/main" val="2637821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FF8DB-25F3-4F16-5E99-0DCE46C09A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A8FFB3-0A75-CE07-20F9-C125354113C2}"/>
              </a:ext>
            </a:extLst>
          </p:cNvPr>
          <p:cNvSpPr>
            <a:spLocks noGrp="1"/>
          </p:cNvSpPr>
          <p:nvPr>
            <p:ph type="title"/>
          </p:nvPr>
        </p:nvSpPr>
        <p:spPr>
          <a:xfrm>
            <a:off x="75840" y="69260"/>
            <a:ext cx="10485480"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Correlation Between selected variables contd..</a:t>
            </a:r>
          </a:p>
        </p:txBody>
      </p:sp>
      <p:sp>
        <p:nvSpPr>
          <p:cNvPr id="8" name="TextBox 7">
            <a:extLst>
              <a:ext uri="{FF2B5EF4-FFF2-40B4-BE49-F238E27FC236}">
                <a16:creationId xmlns:a16="http://schemas.microsoft.com/office/drawing/2014/main" id="{76B6C382-4D63-366B-9FFC-EA880CE7F445}"/>
              </a:ext>
            </a:extLst>
          </p:cNvPr>
          <p:cNvSpPr txBox="1"/>
          <p:nvPr/>
        </p:nvSpPr>
        <p:spPr>
          <a:xfrm>
            <a:off x="186812" y="879430"/>
            <a:ext cx="11021961" cy="3785652"/>
          </a:xfrm>
          <a:prstGeom prst="rect">
            <a:avLst/>
          </a:prstGeom>
          <a:noFill/>
        </p:spPr>
        <p:txBody>
          <a:bodyPr wrap="square">
            <a:spAutoFit/>
          </a:bodyPr>
          <a:lstStyle/>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Direct Link: These graphs shows a much clearer  connection between energy use and pollution (CO2) - when countries use more energy, they generally make more pollution. The relationship looks quite straight and direct.</a:t>
            </a:r>
          </a:p>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Strong Pattern: Almost all the dots follow a similar upward line, which tells us that energy use and CO2 emissions are closely tied together.</a:t>
            </a:r>
          </a:p>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Consistent Rise: As countries' population &amp; GDP Increases and they use more energy (moving right on the graph), their CO2 emissions almost always go up (moving up on the graph). There aren't many exceptions to this pattern.</a:t>
            </a:r>
          </a:p>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Clustering: We can see lots of dots clustered at the lower left because some countries are  using less energy and they have small population and lower GDP hence they are emitting less CO2 and some are spread out towards the upper right because countries using lots of energy, having lots of population, greater GDP and producing more CO2.</a:t>
            </a:r>
          </a:p>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Very Few Surprises: The neat pattern suggests that it's hard for countries to use lots of energy without producing more CO2, at least based on the data shown here. This might be because many countries still rely heavily on fossil fuels for their energy.</a:t>
            </a:r>
          </a:p>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Scattered Pattern: Unlike the energy graph, this one shows a much more scattered relationship. The dots aren't forming such a neat line, which tells us the connection between GDP and CO2 isn't as straightforward.</a:t>
            </a:r>
          </a:p>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Non-Linear Relationship: The relationship between population and CO2 emissions is not simply linear. As population increases, the rate of increase in emissions varies significantly across different trajectories.</a:t>
            </a:r>
          </a:p>
        </p:txBody>
      </p:sp>
    </p:spTree>
    <p:extLst>
      <p:ext uri="{BB962C8B-B14F-4D97-AF65-F5344CB8AC3E}">
        <p14:creationId xmlns:p14="http://schemas.microsoft.com/office/powerpoint/2010/main" val="22645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6F986-C7B6-F37C-EDD3-200201B805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66F262-B143-9E47-FFFE-1211CB5E7C79}"/>
              </a:ext>
            </a:extLst>
          </p:cNvPr>
          <p:cNvSpPr>
            <a:spLocks noGrp="1"/>
          </p:cNvSpPr>
          <p:nvPr>
            <p:ph type="title"/>
          </p:nvPr>
        </p:nvSpPr>
        <p:spPr>
          <a:xfrm>
            <a:off x="75840" y="69260"/>
            <a:ext cx="9404723"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Data Modelling</a:t>
            </a:r>
          </a:p>
        </p:txBody>
      </p:sp>
      <p:sp>
        <p:nvSpPr>
          <p:cNvPr id="8" name="TextBox 7">
            <a:extLst>
              <a:ext uri="{FF2B5EF4-FFF2-40B4-BE49-F238E27FC236}">
                <a16:creationId xmlns:a16="http://schemas.microsoft.com/office/drawing/2014/main" id="{A543AC2C-4CDD-60AA-BB54-B70733D8BD94}"/>
              </a:ext>
            </a:extLst>
          </p:cNvPr>
          <p:cNvSpPr txBox="1"/>
          <p:nvPr/>
        </p:nvSpPr>
        <p:spPr>
          <a:xfrm>
            <a:off x="147482" y="1076076"/>
            <a:ext cx="11021961" cy="4524315"/>
          </a:xfrm>
          <a:prstGeom prst="rect">
            <a:avLst/>
          </a:prstGeom>
          <a:noFill/>
        </p:spPr>
        <p:txBody>
          <a:bodyPr wrap="square">
            <a:spAutoFit/>
          </a:bodyPr>
          <a:lstStyle/>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We have built </a:t>
            </a:r>
            <a:r>
              <a:rPr lang="en-US" sz="1600" dirty="0" err="1">
                <a:latin typeface="Calibri" panose="020F0502020204030204" pitchFamily="34" charset="0"/>
                <a:ea typeface="Calibri" panose="020F0502020204030204" pitchFamily="34" charset="0"/>
                <a:cs typeface="Calibri" panose="020F0502020204030204" pitchFamily="34" charset="0"/>
              </a:rPr>
              <a:t>LinearRegressor</a:t>
            </a:r>
            <a:r>
              <a:rPr lang="en-US" sz="1600" dirty="0">
                <a:latin typeface="Calibri" panose="020F0502020204030204" pitchFamily="34" charset="0"/>
                <a:ea typeface="Calibri" panose="020F0502020204030204" pitchFamily="34" charset="0"/>
                <a:cs typeface="Calibri" panose="020F0502020204030204" pitchFamily="34" charset="0"/>
              </a:rPr>
              <a:t> Model to Predict Future CO2 Emissions and this is our evaluation matrix below</a:t>
            </a:r>
          </a:p>
          <a:p>
            <a:pPr>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Mean Squared Error (MSE): 6.112</a:t>
            </a:r>
          </a:p>
          <a:p>
            <a:pPr>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Root Mean Squared Error (RMSE): 0.0078</a:t>
            </a:r>
          </a:p>
          <a:p>
            <a:pPr rtl="0">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R-squared (R2): 0.9999</a:t>
            </a:r>
            <a:endParaRPr lang="en-US" sz="1600" dirty="0">
              <a:latin typeface="Calibri" panose="020F0502020204030204" pitchFamily="34" charset="0"/>
              <a:ea typeface="Calibri" panose="020F0502020204030204" pitchFamily="34" charset="0"/>
              <a:cs typeface="Calibri" panose="020F0502020204030204" pitchFamily="34" charset="0"/>
            </a:endParaRPr>
          </a:p>
          <a:p>
            <a:pPr rtl="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Then We have built </a:t>
            </a:r>
            <a:r>
              <a:rPr lang="en-US" sz="1600" dirty="0" err="1">
                <a:latin typeface="Calibri" panose="020F0502020204030204" pitchFamily="34" charset="0"/>
                <a:ea typeface="Calibri" panose="020F0502020204030204" pitchFamily="34" charset="0"/>
                <a:cs typeface="Calibri" panose="020F0502020204030204" pitchFamily="34" charset="0"/>
              </a:rPr>
              <a:t>RandomForestRegressor</a:t>
            </a:r>
            <a:r>
              <a:rPr lang="en-US" sz="1600" dirty="0">
                <a:latin typeface="Calibri" panose="020F0502020204030204" pitchFamily="34" charset="0"/>
                <a:ea typeface="Calibri" panose="020F0502020204030204" pitchFamily="34" charset="0"/>
                <a:cs typeface="Calibri" panose="020F0502020204030204" pitchFamily="34" charset="0"/>
              </a:rPr>
              <a:t> Model to Predict Future CO2 Emissions per Capita and this is our evaluation matrix below</a:t>
            </a:r>
          </a:p>
          <a:p>
            <a:pPr>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Mean Squared Error (MSE): 0.0058</a:t>
            </a:r>
          </a:p>
          <a:p>
            <a:pPr>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Root Mean Squared Error (RMSE): 0.07621</a:t>
            </a:r>
          </a:p>
          <a:p>
            <a:pPr>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R-squared (R2): 0.9467</a:t>
            </a:r>
            <a:endParaRPr lang="en-US" sz="16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Then We have also built </a:t>
            </a:r>
            <a:r>
              <a:rPr lang="en-US" sz="1600" dirty="0" err="1">
                <a:latin typeface="Calibri" panose="020F0502020204030204" pitchFamily="34" charset="0"/>
                <a:ea typeface="Calibri" panose="020F0502020204030204" pitchFamily="34" charset="0"/>
                <a:cs typeface="Calibri" panose="020F0502020204030204" pitchFamily="34" charset="0"/>
              </a:rPr>
              <a:t>ExtraTreesRegressor</a:t>
            </a:r>
            <a:r>
              <a:rPr lang="en-US" sz="1600" dirty="0">
                <a:latin typeface="Calibri" panose="020F0502020204030204" pitchFamily="34" charset="0"/>
                <a:ea typeface="Calibri" panose="020F0502020204030204" pitchFamily="34" charset="0"/>
                <a:cs typeface="Calibri" panose="020F0502020204030204" pitchFamily="34" charset="0"/>
              </a:rPr>
              <a:t> Model to Predict Future CO2 Emissions per Capita and this is our evaluation matrix below</a:t>
            </a:r>
          </a:p>
          <a:p>
            <a:pPr>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Mean Squared Error (MSE): 0.00047</a:t>
            </a:r>
          </a:p>
          <a:p>
            <a:pPr>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Root Mean Squared Error (RMSE): 0.0218</a:t>
            </a:r>
          </a:p>
          <a:p>
            <a:pPr>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R-squared (R2): 0.9956</a:t>
            </a:r>
          </a:p>
          <a:p>
            <a:pPr>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rtl="0">
              <a:buFont typeface="Arial" panose="020B0604020202020204" pitchFamily="34" charset="0"/>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6995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9495-1994-8B1E-3A28-55C570374B06}"/>
              </a:ext>
            </a:extLst>
          </p:cNvPr>
          <p:cNvSpPr>
            <a:spLocks noGrp="1"/>
          </p:cNvSpPr>
          <p:nvPr>
            <p:ph type="title"/>
          </p:nvPr>
        </p:nvSpPr>
        <p:spPr/>
        <p:txBody>
          <a:bodyPr/>
          <a:lstStyle/>
          <a:p>
            <a:r>
              <a:rPr lang="en-US" dirty="0"/>
              <a:t>Final Report 	</a:t>
            </a:r>
          </a:p>
        </p:txBody>
      </p:sp>
      <p:pic>
        <p:nvPicPr>
          <p:cNvPr id="5" name="Picture 4">
            <a:extLst>
              <a:ext uri="{FF2B5EF4-FFF2-40B4-BE49-F238E27FC236}">
                <a16:creationId xmlns:a16="http://schemas.microsoft.com/office/drawing/2014/main" id="{2C94704C-E85E-2015-4DAF-DE9DDD77C3A3}"/>
              </a:ext>
            </a:extLst>
          </p:cNvPr>
          <p:cNvPicPr>
            <a:picLocks noChangeAspect="1"/>
          </p:cNvPicPr>
          <p:nvPr/>
        </p:nvPicPr>
        <p:blipFill>
          <a:blip r:embed="rId2"/>
          <a:stretch>
            <a:fillRect/>
          </a:stretch>
        </p:blipFill>
        <p:spPr>
          <a:xfrm>
            <a:off x="1225296" y="1435608"/>
            <a:ext cx="9235440" cy="5140001"/>
          </a:xfrm>
          <a:prstGeom prst="rect">
            <a:avLst/>
          </a:prstGeom>
        </p:spPr>
      </p:pic>
    </p:spTree>
    <p:extLst>
      <p:ext uri="{BB962C8B-B14F-4D97-AF65-F5344CB8AC3E}">
        <p14:creationId xmlns:p14="http://schemas.microsoft.com/office/powerpoint/2010/main" val="3920024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33624-BACB-4237-24B7-0E9D77F8F4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5A9F5D-08FE-D5FB-0D0B-D59BF38B7F0D}"/>
              </a:ext>
            </a:extLst>
          </p:cNvPr>
          <p:cNvSpPr>
            <a:spLocks noGrp="1"/>
          </p:cNvSpPr>
          <p:nvPr>
            <p:ph type="title"/>
          </p:nvPr>
        </p:nvSpPr>
        <p:spPr>
          <a:xfrm>
            <a:off x="75840" y="69260"/>
            <a:ext cx="9404723" cy="412521"/>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Recommendations</a:t>
            </a:r>
          </a:p>
        </p:txBody>
      </p:sp>
      <p:sp>
        <p:nvSpPr>
          <p:cNvPr id="4" name="TextBox 3">
            <a:extLst>
              <a:ext uri="{FF2B5EF4-FFF2-40B4-BE49-F238E27FC236}">
                <a16:creationId xmlns:a16="http://schemas.microsoft.com/office/drawing/2014/main" id="{F45B9665-9A7D-F71B-01E4-7F5665C9602C}"/>
              </a:ext>
            </a:extLst>
          </p:cNvPr>
          <p:cNvSpPr txBox="1"/>
          <p:nvPr/>
        </p:nvSpPr>
        <p:spPr>
          <a:xfrm>
            <a:off x="609599" y="934064"/>
            <a:ext cx="10919461" cy="4031873"/>
          </a:xfrm>
          <a:prstGeom prst="rect">
            <a:avLst/>
          </a:prstGeom>
          <a:noFill/>
        </p:spPr>
        <p:txBody>
          <a:bodyPr wrap="square">
            <a:spAutoFit/>
          </a:bodyPr>
          <a:lstStyle/>
          <a:p>
            <a:pPr marL="171450" indent="-171450">
              <a:buFont typeface="Arial" panose="020B0604020202020204" pitchFamily="34" charset="0"/>
              <a:buChar char="•"/>
            </a:pPr>
            <a:endParaRPr lang="en-IN" sz="1600" dirty="0">
              <a:latin typeface="Calibri" panose="020F0502020204030204" pitchFamily="34" charset="0"/>
              <a:ea typeface="Calibri" panose="020F0502020204030204" pitchFamily="34" charset="0"/>
              <a:cs typeface="Calibri" panose="020F0502020204030204" pitchFamily="34" charset="0"/>
            </a:endParaRPr>
          </a:p>
          <a:p>
            <a:pPr marL="171450" marR="0" lvl="0" indent="-171450" defTabSz="914400" eaLnBrk="0" fontAlgn="base" hangingPunct="0">
              <a:lnSpc>
                <a:spcPct val="100000"/>
              </a:lnSpc>
              <a:spcBef>
                <a:spcPct val="0"/>
              </a:spcBef>
              <a:spcAft>
                <a:spcPct val="0"/>
              </a:spcAft>
              <a:buClrTx/>
              <a:buSzTx/>
              <a:buFont typeface="Arial" panose="020B0604020202020204" pitchFamily="34" charset="0"/>
              <a:buChar char="•"/>
              <a:tabLst/>
            </a:pPr>
            <a:r>
              <a:rPr lang="en-US" altLang="en-US" sz="1600" dirty="0">
                <a:latin typeface="Calibri" panose="020F0502020204030204" pitchFamily="34" charset="0"/>
                <a:ea typeface="Calibri" panose="020F0502020204030204" pitchFamily="34" charset="0"/>
                <a:cs typeface="Calibri" panose="020F0502020204030204" pitchFamily="34" charset="0"/>
              </a:rPr>
              <a:t>Replace fossil fuels with renewable sources like solar, wind, and hydroelectric power to reduce energy-related emissions.</a:t>
            </a:r>
          </a:p>
          <a:p>
            <a:pPr marL="171450" indent="-171450" defTabSz="914400" eaLnBrk="0" fontAlgn="base" hangingPunct="0">
              <a:spcBef>
                <a:spcPct val="0"/>
              </a:spcBef>
              <a:spcAft>
                <a:spcPct val="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Restore degraded forests and plant new trees globally to act as carbon sinks</a:t>
            </a:r>
          </a:p>
          <a:p>
            <a:pPr marL="171450" indent="-171450" defTabSz="914400" eaLnBrk="0" fontAlgn="base" hangingPunct="0">
              <a:spcBef>
                <a:spcPct val="0"/>
              </a:spcBef>
              <a:spcAft>
                <a:spcPct val="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Introduce carbon taxes or cap-and-trade systems to incentivize emission reductions in industries</a:t>
            </a:r>
          </a:p>
          <a:p>
            <a:pPr marL="171450" indent="-171450" defTabSz="914400" eaLnBrk="0" fontAlgn="base" hangingPunct="0">
              <a:spcBef>
                <a:spcPct val="0"/>
              </a:spcBef>
              <a:spcAft>
                <a:spcPct val="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Implement carbon capture and storage (CCS) technology in high-emission industries like cement, steel, and chemicals.</a:t>
            </a:r>
          </a:p>
          <a:p>
            <a:pPr marL="171450" indent="-171450" defTabSz="914400" eaLnBrk="0" fontAlgn="base" hangingPunct="0">
              <a:spcBef>
                <a:spcPct val="0"/>
              </a:spcBef>
              <a:spcAft>
                <a:spcPct val="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Reduce methane emissions by promoting sustainable farming practices and reducing food waste</a:t>
            </a:r>
          </a:p>
          <a:p>
            <a:pPr marL="171450" lvl="0" indent="-171450" defTabSz="914400" eaLnBrk="0" fontAlgn="base" hangingPunct="0">
              <a:spcBef>
                <a:spcPct val="0"/>
              </a:spcBef>
              <a:spcAft>
                <a:spcPct val="0"/>
              </a:spcAft>
              <a:buFont typeface="Arial" panose="020B0604020202020204" pitchFamily="34" charset="0"/>
              <a:buChar char="•"/>
            </a:pPr>
            <a:r>
              <a:rPr lang="en-US" altLang="en-US" sz="1600" dirty="0">
                <a:latin typeface="Calibri" panose="020F0502020204030204" pitchFamily="34" charset="0"/>
                <a:ea typeface="Calibri" panose="020F0502020204030204" pitchFamily="34" charset="0"/>
                <a:cs typeface="Calibri" panose="020F0502020204030204" pitchFamily="34" charset="0"/>
              </a:rPr>
              <a:t>Strengthen international climate agreements (e.g., Paris Accord) to hold countries accountable.</a:t>
            </a:r>
          </a:p>
          <a:p>
            <a:pPr marL="171450" lvl="0" indent="-171450" defTabSz="914400" eaLnBrk="0" fontAlgn="base" hangingPunct="0">
              <a:spcBef>
                <a:spcPct val="0"/>
              </a:spcBef>
              <a:spcAft>
                <a:spcPct val="0"/>
              </a:spcAft>
              <a:buFont typeface="Arial" panose="020B0604020202020204" pitchFamily="34" charset="0"/>
              <a:buChar char="•"/>
            </a:pPr>
            <a:r>
              <a:rPr lang="en-US" altLang="en-US" sz="1600" dirty="0">
                <a:latin typeface="Calibri" panose="020F0502020204030204" pitchFamily="34" charset="0"/>
                <a:ea typeface="Calibri" panose="020F0502020204030204" pitchFamily="34" charset="0"/>
                <a:cs typeface="Calibri" panose="020F0502020204030204" pitchFamily="34" charset="0"/>
              </a:rPr>
              <a:t>Share clean energy technologies with developing nations to reduce emissions worldwide.</a:t>
            </a:r>
          </a:p>
          <a:p>
            <a:pPr marL="171450" marR="0" lvl="0" indent="-171450" defTabSz="914400" eaLnBrk="0" fontAlgn="base" hangingPunct="0">
              <a:lnSpc>
                <a:spcPct val="100000"/>
              </a:lnSpc>
              <a:spcBef>
                <a:spcPct val="0"/>
              </a:spcBef>
              <a:spcAft>
                <a:spcPct val="0"/>
              </a:spcAft>
              <a:buClrTx/>
              <a:buSzTx/>
              <a:buFont typeface="Arial" panose="020B0604020202020204" pitchFamily="34" charset="0"/>
              <a:buChar char="•"/>
              <a:tabLst/>
            </a:pPr>
            <a:r>
              <a:rPr lang="en-US" altLang="en-US" sz="1600" dirty="0">
                <a:latin typeface="Calibri" panose="020F0502020204030204" pitchFamily="34" charset="0"/>
                <a:ea typeface="Calibri" panose="020F0502020204030204" pitchFamily="34" charset="0"/>
                <a:cs typeface="Calibri" panose="020F0502020204030204" pitchFamily="34" charset="0"/>
              </a:rPr>
              <a:t>Raise awareness about energy conservation (e.g., turning off appliances when not in use).</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Calibri" panose="020F0502020204030204" pitchFamily="34" charset="0"/>
                <a:ea typeface="Calibri" panose="020F0502020204030204" pitchFamily="34" charset="0"/>
                <a:cs typeface="Calibri" panose="020F0502020204030204" pitchFamily="34" charset="0"/>
              </a:rPr>
              <a:t>Invest in technologies to capture flared gas and use it for power generation, industrial applications, or converting it into liquefied natural gas (LNG).</a:t>
            </a:r>
          </a:p>
          <a:p>
            <a:pPr marL="171450" indent="-171450" defTabSz="914400" eaLnBrk="0" fontAlgn="base" hangingPunct="0">
              <a:spcBef>
                <a:spcPct val="0"/>
              </a:spcBef>
              <a:spcAft>
                <a:spcPct val="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Replace traditional clinker (main CO₂ source in cement) with alternatives like fly ash, slag, or calcined clay to reduce process emissions</a:t>
            </a:r>
            <a:endParaRPr lang="en-IN" sz="1600" dirty="0">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latin typeface="Calibri" panose="020F0502020204030204" pitchFamily="34" charset="0"/>
                <a:ea typeface="Calibri" panose="020F0502020204030204" pitchFamily="34" charset="0"/>
                <a:cs typeface="Calibri" panose="020F0502020204030204" pitchFamily="34" charset="0"/>
              </a:rPr>
              <a:t>Capture CO₂ from industrial processes and inject it into oil reservoirs for </a:t>
            </a:r>
            <a:r>
              <a:rPr lang="en-US" sz="1600" b="1" dirty="0">
                <a:latin typeface="Calibri" panose="020F0502020204030204" pitchFamily="34" charset="0"/>
                <a:ea typeface="Calibri" panose="020F0502020204030204" pitchFamily="34" charset="0"/>
                <a:cs typeface="Calibri" panose="020F0502020204030204" pitchFamily="34" charset="0"/>
              </a:rPr>
              <a:t>Enhanced Oil Recovery (EOR)</a:t>
            </a:r>
            <a:r>
              <a:rPr lang="en-US" sz="1600" dirty="0">
                <a:latin typeface="Calibri" panose="020F0502020204030204" pitchFamily="34" charset="0"/>
                <a:ea typeface="Calibri" panose="020F0502020204030204" pitchFamily="34" charset="0"/>
                <a:cs typeface="Calibri" panose="020F050202020403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600" dirty="0">
                <a:latin typeface="Calibri" panose="020F0502020204030204" pitchFamily="34" charset="0"/>
                <a:ea typeface="Calibri" panose="020F0502020204030204" pitchFamily="34" charset="0"/>
                <a:cs typeface="Calibri" panose="020F0502020204030204" pitchFamily="34" charset="0"/>
              </a:rPr>
              <a:t>Integrate CCS (</a:t>
            </a:r>
            <a:r>
              <a:rPr lang="en-IN" sz="1600" dirty="0">
                <a:latin typeface="Calibri" panose="020F0502020204030204" pitchFamily="34" charset="0"/>
                <a:ea typeface="Calibri" panose="020F0502020204030204" pitchFamily="34" charset="0"/>
                <a:cs typeface="Calibri" panose="020F0502020204030204" pitchFamily="34" charset="0"/>
              </a:rPr>
              <a:t>Carbon Capture and Storage)</a:t>
            </a:r>
            <a:r>
              <a:rPr lang="en-US" sz="1600" dirty="0">
                <a:latin typeface="Calibri" panose="020F0502020204030204" pitchFamily="34" charset="0"/>
                <a:ea typeface="Calibri" panose="020F0502020204030204" pitchFamily="34" charset="0"/>
                <a:cs typeface="Calibri" panose="020F0502020204030204" pitchFamily="34" charset="0"/>
              </a:rPr>
              <a:t> technologies in cement production to capture CO₂ emissions from kilns and store them underground or use them in industrial processes.</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1754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8B19F-C71A-59C0-7A7A-0153BC6FB0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F4288C-BFCE-2374-66E4-95ED4A4D661D}"/>
              </a:ext>
            </a:extLst>
          </p:cNvPr>
          <p:cNvSpPr>
            <a:spLocks noGrp="1"/>
          </p:cNvSpPr>
          <p:nvPr>
            <p:ph type="title"/>
          </p:nvPr>
        </p:nvSpPr>
        <p:spPr>
          <a:xfrm>
            <a:off x="75840" y="69260"/>
            <a:ext cx="9404723" cy="412521"/>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Extra Notes</a:t>
            </a:r>
          </a:p>
        </p:txBody>
      </p:sp>
      <p:sp>
        <p:nvSpPr>
          <p:cNvPr id="8" name="TextBox 7">
            <a:extLst>
              <a:ext uri="{FF2B5EF4-FFF2-40B4-BE49-F238E27FC236}">
                <a16:creationId xmlns:a16="http://schemas.microsoft.com/office/drawing/2014/main" id="{7A0C7325-4BDD-F82E-9784-248E3D98CC09}"/>
              </a:ext>
            </a:extLst>
          </p:cNvPr>
          <p:cNvSpPr txBox="1"/>
          <p:nvPr/>
        </p:nvSpPr>
        <p:spPr>
          <a:xfrm>
            <a:off x="147482" y="1076076"/>
            <a:ext cx="11021961" cy="584775"/>
          </a:xfrm>
          <a:prstGeom prst="rect">
            <a:avLst/>
          </a:prstGeom>
          <a:noFill/>
        </p:spPr>
        <p:txBody>
          <a:bodyPr wrap="square">
            <a:spAutoFit/>
          </a:bodyPr>
          <a:lstStyle/>
          <a:p>
            <a:pPr rtl="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We could not do the prediction of Sector wise CO2 emission and We couldn't’ do the prediction of Temperature change due to CO2 emission as we lacked the relevant data.</a:t>
            </a:r>
          </a:p>
        </p:txBody>
      </p:sp>
      <p:sp>
        <p:nvSpPr>
          <p:cNvPr id="3" name="Title 1">
            <a:extLst>
              <a:ext uri="{FF2B5EF4-FFF2-40B4-BE49-F238E27FC236}">
                <a16:creationId xmlns:a16="http://schemas.microsoft.com/office/drawing/2014/main" id="{2B23632B-6A9F-0E77-463D-55B23C1EA2D0}"/>
              </a:ext>
            </a:extLst>
          </p:cNvPr>
          <p:cNvSpPr txBox="1">
            <a:spLocks/>
          </p:cNvSpPr>
          <p:nvPr/>
        </p:nvSpPr>
        <p:spPr>
          <a:xfrm>
            <a:off x="3058322" y="3048000"/>
            <a:ext cx="6557247" cy="76200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7200" b="1" dirty="0">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263093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2E40-BBEC-E8B1-15EB-33312DFA862A}"/>
              </a:ext>
            </a:extLst>
          </p:cNvPr>
          <p:cNvSpPr>
            <a:spLocks noGrp="1"/>
          </p:cNvSpPr>
          <p:nvPr>
            <p:ph type="title"/>
          </p:nvPr>
        </p:nvSpPr>
        <p:spPr>
          <a:xfrm>
            <a:off x="75840" y="69260"/>
            <a:ext cx="9404723"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The Need for CO2 emission study</a:t>
            </a:r>
          </a:p>
        </p:txBody>
      </p:sp>
      <p:sp>
        <p:nvSpPr>
          <p:cNvPr id="3" name="Content Placeholder 2">
            <a:extLst>
              <a:ext uri="{FF2B5EF4-FFF2-40B4-BE49-F238E27FC236}">
                <a16:creationId xmlns:a16="http://schemas.microsoft.com/office/drawing/2014/main" id="{26421273-DA8F-4996-5664-ECA94FE82E6B}"/>
              </a:ext>
            </a:extLst>
          </p:cNvPr>
          <p:cNvSpPr>
            <a:spLocks noGrp="1"/>
          </p:cNvSpPr>
          <p:nvPr>
            <p:ph idx="1"/>
          </p:nvPr>
        </p:nvSpPr>
        <p:spPr>
          <a:xfrm>
            <a:off x="647700" y="1143000"/>
            <a:ext cx="7856712" cy="2598419"/>
          </a:xfrm>
        </p:spPr>
        <p:txBody>
          <a:bodyPr>
            <a:noAutofit/>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Helps us understand and address the issue of climate change by identifying major sources of emissions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Allows For Mitigation strategies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Businesses can use CO2 emissions data to evaluate their environmental impact</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Understanding the sources and impacts of CO2 emissions helps raise public awareness about climate change </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CO₂ emission data helps nations work together to set global climate goals and create international agreements like the Paris Accord, promoting unified action.</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Identifying trends in CO₂ emissions enables governments and communities to prepare for the impacts of climate change (e.g., rising sea levels, extreme weather).</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8657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2E40-BBEC-E8B1-15EB-33312DFA862A}"/>
              </a:ext>
            </a:extLst>
          </p:cNvPr>
          <p:cNvSpPr>
            <a:spLocks noGrp="1"/>
          </p:cNvSpPr>
          <p:nvPr>
            <p:ph type="title"/>
          </p:nvPr>
        </p:nvSpPr>
        <p:spPr>
          <a:xfrm>
            <a:off x="75840" y="69260"/>
            <a:ext cx="9404723"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C02 Emission over years</a:t>
            </a:r>
          </a:p>
        </p:txBody>
      </p:sp>
      <p:pic>
        <p:nvPicPr>
          <p:cNvPr id="6" name="Picture 5">
            <a:extLst>
              <a:ext uri="{FF2B5EF4-FFF2-40B4-BE49-F238E27FC236}">
                <a16:creationId xmlns:a16="http://schemas.microsoft.com/office/drawing/2014/main" id="{300C400C-C7AF-F257-A09A-E0898CD50396}"/>
              </a:ext>
            </a:extLst>
          </p:cNvPr>
          <p:cNvPicPr>
            <a:picLocks noChangeAspect="1"/>
          </p:cNvPicPr>
          <p:nvPr/>
        </p:nvPicPr>
        <p:blipFill>
          <a:blip r:embed="rId2">
            <a:extLst>
              <a:ext uri="{28A0092B-C50C-407E-A947-70E740481C1C}">
                <a14:useLocalDpi xmlns:a14="http://schemas.microsoft.com/office/drawing/2010/main" val="0"/>
              </a:ext>
            </a:extLst>
          </a:blip>
          <a:srcRect l="4160" t="27217" r="37049" b="4197"/>
          <a:stretch/>
        </p:blipFill>
        <p:spPr>
          <a:xfrm>
            <a:off x="176980" y="1133529"/>
            <a:ext cx="7364361" cy="4150875"/>
          </a:xfrm>
          <a:prstGeom prst="rect">
            <a:avLst/>
          </a:prstGeom>
        </p:spPr>
      </p:pic>
      <p:sp>
        <p:nvSpPr>
          <p:cNvPr id="8" name="Rectangle 2">
            <a:extLst>
              <a:ext uri="{FF2B5EF4-FFF2-40B4-BE49-F238E27FC236}">
                <a16:creationId xmlns:a16="http://schemas.microsoft.com/office/drawing/2014/main" id="{EF32271A-E63F-523C-E8D5-6779BA6A3BBA}"/>
              </a:ext>
            </a:extLst>
          </p:cNvPr>
          <p:cNvSpPr>
            <a:spLocks noGrp="1" noChangeArrowheads="1"/>
          </p:cNvSpPr>
          <p:nvPr>
            <p:ph idx="1"/>
          </p:nvPr>
        </p:nvSpPr>
        <p:spPr bwMode="auto">
          <a:xfrm>
            <a:off x="7767484" y="1133529"/>
            <a:ext cx="4247536"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Gradual Increase (1850–1950)</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CO₂ emissions remained relatively low during the earlier decades, increasing slowly from 0.19M in 1850 to around 0.56M by 1950.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reflects the early industrial revolution and gradual expansion of fossil fuel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Rapid Growth (1950–2000)</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After 1950, emissions grew exponentially, reaching a peak of approximately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1.83M</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period aligns with post-World War II industrialization, economic growth, and increased reliance on fossil fuels.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Sharp Decline (Post-2000)</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steep drop in CO₂ emissions is visible, falling to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0.73M</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could signify shifts toward renewable energy, stricter environmental regulations, or economic changes leading to reduced emissions.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84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2E40-BBEC-E8B1-15EB-33312DFA862A}"/>
              </a:ext>
            </a:extLst>
          </p:cNvPr>
          <p:cNvSpPr>
            <a:spLocks noGrp="1"/>
          </p:cNvSpPr>
          <p:nvPr>
            <p:ph type="title"/>
          </p:nvPr>
        </p:nvSpPr>
        <p:spPr>
          <a:xfrm>
            <a:off x="75840" y="69260"/>
            <a:ext cx="9404723"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Country Wise Emissions</a:t>
            </a:r>
          </a:p>
        </p:txBody>
      </p:sp>
      <p:sp>
        <p:nvSpPr>
          <p:cNvPr id="9" name="Rectangle 1">
            <a:extLst>
              <a:ext uri="{FF2B5EF4-FFF2-40B4-BE49-F238E27FC236}">
                <a16:creationId xmlns:a16="http://schemas.microsoft.com/office/drawing/2014/main" id="{6BC950DE-32A7-728C-EDCF-6505A4364496}"/>
              </a:ext>
            </a:extLst>
          </p:cNvPr>
          <p:cNvSpPr>
            <a:spLocks noGrp="1" noChangeArrowheads="1"/>
          </p:cNvSpPr>
          <p:nvPr>
            <p:ph idx="1"/>
          </p:nvPr>
        </p:nvSpPr>
        <p:spPr bwMode="auto">
          <a:xfrm>
            <a:off x="190008" y="4276353"/>
            <a:ext cx="12408634"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Top Contributors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United States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leads with the highest CO₂ emissions, exceeding 0.6 million metric tons.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China</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Russia</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India</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Brazil</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follow, showing significant contributions but with a notable gap compared to the United States.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Mid-level Contributors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Countries like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Germany</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United Kingdom</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Canada</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Japan</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contribute moderate amounts of emissions, likely due to industrialization and energy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Emissions gradually decrease as we move down the chart.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Lower Emitters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Towards the end, countries such as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Mozambique</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Ecuador</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Finland</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contribute minimal emissions. These may represent less industrialized nations or those with greener energy policies.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B31C2B48-B351-A5E5-7176-BBBD44F829DE}"/>
              </a:ext>
            </a:extLst>
          </p:cNvPr>
          <p:cNvPicPr>
            <a:picLocks noChangeAspect="1"/>
          </p:cNvPicPr>
          <p:nvPr/>
        </p:nvPicPr>
        <p:blipFill>
          <a:blip r:embed="rId3"/>
          <a:stretch>
            <a:fillRect/>
          </a:stretch>
        </p:blipFill>
        <p:spPr>
          <a:xfrm>
            <a:off x="335201" y="717238"/>
            <a:ext cx="9685100" cy="3438832"/>
          </a:xfrm>
          <a:prstGeom prst="rect">
            <a:avLst/>
          </a:prstGeom>
        </p:spPr>
      </p:pic>
    </p:spTree>
    <p:extLst>
      <p:ext uri="{BB962C8B-B14F-4D97-AF65-F5344CB8AC3E}">
        <p14:creationId xmlns:p14="http://schemas.microsoft.com/office/powerpoint/2010/main" val="303315165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2E40-BBEC-E8B1-15EB-33312DFA862A}"/>
              </a:ext>
            </a:extLst>
          </p:cNvPr>
          <p:cNvSpPr>
            <a:spLocks noGrp="1"/>
          </p:cNvSpPr>
          <p:nvPr>
            <p:ph type="title"/>
          </p:nvPr>
        </p:nvSpPr>
        <p:spPr>
          <a:xfrm>
            <a:off x="75840" y="69260"/>
            <a:ext cx="9404723"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Sector Wise C02 Emission</a:t>
            </a:r>
          </a:p>
        </p:txBody>
      </p:sp>
      <p:graphicFrame>
        <p:nvGraphicFramePr>
          <p:cNvPr id="3" name="Chart 2">
            <a:extLst>
              <a:ext uri="{FF2B5EF4-FFF2-40B4-BE49-F238E27FC236}">
                <a16:creationId xmlns:a16="http://schemas.microsoft.com/office/drawing/2014/main" id="{CEA0A7BC-3481-AB23-06C5-AFDA59DC3C7C}"/>
              </a:ext>
            </a:extLst>
          </p:cNvPr>
          <p:cNvGraphicFramePr>
            <a:graphicFrameLocks/>
          </p:cNvGraphicFramePr>
          <p:nvPr>
            <p:custDataLst>
              <p:tags r:id="rId1"/>
            </p:custDataLst>
            <p:extLst>
              <p:ext uri="{D42A27DB-BD31-4B8C-83A1-F6EECF244321}">
                <p14:modId xmlns:p14="http://schemas.microsoft.com/office/powerpoint/2010/main" val="3002404395"/>
              </p:ext>
            </p:extLst>
          </p:nvPr>
        </p:nvGraphicFramePr>
        <p:xfrm>
          <a:off x="717755" y="1278194"/>
          <a:ext cx="10019071" cy="48767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9220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68EB7-1F1D-3854-FEBE-F3081B0983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3B2DD0-9308-B509-55C7-1733CD098D0A}"/>
              </a:ext>
            </a:extLst>
          </p:cNvPr>
          <p:cNvSpPr>
            <a:spLocks noGrp="1"/>
          </p:cNvSpPr>
          <p:nvPr>
            <p:ph type="title"/>
          </p:nvPr>
        </p:nvSpPr>
        <p:spPr>
          <a:xfrm>
            <a:off x="75840" y="69260"/>
            <a:ext cx="9404723"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Sector Wise C02 Emission Contd..</a:t>
            </a:r>
          </a:p>
        </p:txBody>
      </p:sp>
      <p:sp>
        <p:nvSpPr>
          <p:cNvPr id="8" name="Rectangle 1">
            <a:extLst>
              <a:ext uri="{FF2B5EF4-FFF2-40B4-BE49-F238E27FC236}">
                <a16:creationId xmlns:a16="http://schemas.microsoft.com/office/drawing/2014/main" id="{73F41BCC-0B2A-FFCB-84C7-A00ECE81F917}"/>
              </a:ext>
            </a:extLst>
          </p:cNvPr>
          <p:cNvSpPr>
            <a:spLocks noGrp="1" noChangeArrowheads="1"/>
          </p:cNvSpPr>
          <p:nvPr>
            <p:ph idx="1"/>
          </p:nvPr>
        </p:nvSpPr>
        <p:spPr bwMode="auto">
          <a:xfrm>
            <a:off x="231112" y="1544096"/>
            <a:ext cx="1130439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Land Use Change CO₂</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Largest contributor</a:t>
            </a:r>
            <a:r>
              <a:rPr kumimoji="0" lang="en-US" altLang="en-US" sz="1600" b="0" i="0" u="none" strike="noStrike" cap="none" normalizeH="0" baseline="0" dirty="0">
                <a:ln>
                  <a:noFill/>
                </a:ln>
                <a:solidFill>
                  <a:schemeClr val="tx1"/>
                </a:solidFill>
                <a:effectLst/>
                <a:latin typeface="Arial" panose="020B0604020202020204" pitchFamily="34" charset="0"/>
              </a:rPr>
              <a:t> among sectors, with emissions exceeding 4.5 million </a:t>
            </a:r>
            <a:r>
              <a:rPr kumimoji="0" lang="en-US" altLang="en-US" sz="1600" b="0" i="0" u="none" strike="noStrike" cap="none" normalizeH="0" baseline="0" dirty="0" err="1">
                <a:ln>
                  <a:noFill/>
                </a:ln>
                <a:solidFill>
                  <a:schemeClr val="tx1"/>
                </a:solidFill>
                <a:effectLst/>
                <a:latin typeface="Arial" panose="020B0604020202020204" pitchFamily="34" charset="0"/>
              </a:rPr>
              <a:t>tonnes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Likely includes deforestation, agricultural expansion, and other changes in land use that release stored carbon into the atmosphere.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Coal CO₂ Emissions</a:t>
            </a:r>
            <a:r>
              <a:rPr kumimoji="0" lang="en-US" altLang="en-US" sz="1600" b="0" i="0" u="none" strike="noStrike" cap="none" normalizeH="0" baseline="0" dirty="0">
                <a:ln>
                  <a:noFill/>
                </a:ln>
                <a:solidFill>
                  <a:schemeClr val="tx1"/>
                </a:solidFill>
                <a:effectLst/>
                <a:latin typeface="Arial" panose="020B0604020202020204" pitchFamily="34" charset="0"/>
              </a:rPr>
              <a:t> Second largest source of emissions, slightly below land use change, reflecting the heavy reliance on coal as an energy source.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Indicates its significant role in industrial processes, power generation, and heating.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Oil CO₂ Emissions</a:t>
            </a:r>
            <a:r>
              <a:rPr kumimoji="0" lang="en-US" altLang="en-US" sz="1600" b="0" i="0" u="none" strike="noStrike" cap="none" normalizeH="0" baseline="0" dirty="0">
                <a:ln>
                  <a:noFill/>
                </a:ln>
                <a:solidFill>
                  <a:schemeClr val="tx1"/>
                </a:solidFill>
                <a:effectLst/>
                <a:latin typeface="Arial" panose="020B0604020202020204" pitchFamily="34" charset="0"/>
              </a:rPr>
              <a:t> A significant contributor, with emissions around 3 million </a:t>
            </a:r>
            <a:r>
              <a:rPr kumimoji="0" lang="en-US" altLang="en-US" sz="1600" b="0" i="0" u="none" strike="noStrike" cap="none" normalizeH="0" baseline="0" dirty="0" err="1">
                <a:ln>
                  <a:noFill/>
                </a:ln>
                <a:solidFill>
                  <a:schemeClr val="tx1"/>
                </a:solidFill>
                <a:effectLst/>
                <a:latin typeface="Arial" panose="020B0604020202020204" pitchFamily="34" charset="0"/>
              </a:rPr>
              <a:t>tonnes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Associated with transportation, industrial use, and energy production.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Gas CO₂ Emissions</a:t>
            </a:r>
            <a:r>
              <a:rPr kumimoji="0" lang="en-US" altLang="en-US" sz="1600" b="0" i="0" u="none" strike="noStrike" cap="none" normalizeH="0" baseline="0" dirty="0">
                <a:ln>
                  <a:noFill/>
                </a:ln>
                <a:solidFill>
                  <a:schemeClr val="tx1"/>
                </a:solidFill>
                <a:effectLst/>
                <a:latin typeface="Arial" panose="020B0604020202020204" pitchFamily="34" charset="0"/>
              </a:rPr>
              <a:t> Moderate contributor compared to coal and oil, around 1.5 million </a:t>
            </a:r>
            <a:r>
              <a:rPr kumimoji="0" lang="en-US" altLang="en-US" sz="1600" b="0" i="0" u="none" strike="noStrike" cap="none" normalizeH="0" baseline="0" dirty="0" err="1">
                <a:ln>
                  <a:noFill/>
                </a:ln>
                <a:solidFill>
                  <a:schemeClr val="tx1"/>
                </a:solidFill>
                <a:effectLst/>
                <a:latin typeface="Arial" panose="020B0604020202020204" pitchFamily="34" charset="0"/>
              </a:rPr>
              <a:t>tonnes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Represents emissions from natural gas consumption for heating, electricity, and industrial purposes.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Cement CO₂ Emissions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smaller, yet notable sector contributing emissions.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Associated with the production of cement, which involves the release of CO₂ during the chemical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Flaring CO₂</a:t>
            </a:r>
            <a:r>
              <a:rPr kumimoji="0" lang="en-US" altLang="en-US" sz="1600" b="0" i="0" u="none" strike="noStrike" cap="none" normalizeH="0" baseline="0" dirty="0">
                <a:ln>
                  <a:noFill/>
                </a:ln>
                <a:solidFill>
                  <a:schemeClr val="tx1"/>
                </a:solidFill>
                <a:effectLst/>
                <a:latin typeface="Arial" panose="020B0604020202020204" pitchFamily="34" charset="0"/>
              </a:rPr>
              <a:t> Minor contributor compared to other sectors, likely related to gas flaring during oil extraction.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b="1" dirty="0">
                <a:latin typeface="Arial" panose="020B0604020202020204" pitchFamily="34" charset="0"/>
              </a:rPr>
              <a:t>Other Industry CO₂</a:t>
            </a:r>
            <a:r>
              <a:rPr kumimoji="0" lang="en-US" altLang="en-US" sz="1050" b="1" i="0" u="none" strike="noStrike" cap="none" normalizeH="0" baseline="0" dirty="0">
                <a:ln>
                  <a:noFill/>
                </a:ln>
                <a:solidFill>
                  <a:schemeClr val="tx1"/>
                </a:solidFill>
                <a:effectLst/>
                <a:latin typeface="Arial" panose="020B0604020202020204" pitchFamily="34" charset="0"/>
              </a:rPr>
              <a:t> </a:t>
            </a:r>
            <a:r>
              <a:rPr lang="en-US" altLang="en-US" sz="1600" dirty="0">
                <a:latin typeface="Arial" panose="020B0604020202020204" pitchFamily="34" charset="0"/>
              </a:rPr>
              <a:t>Emissions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latin typeface="Arial" panose="020B0604020202020204" pitchFamily="34" charset="0"/>
              </a:rPr>
              <a:t>Represents miscellaneous industrial activities contributing relatively low CO₂ emissions.</a:t>
            </a:r>
            <a:endParaRPr lang="en-US" altLang="en-US" sz="1600" dirty="0">
              <a:latin typeface="Arial" panose="020B0604020202020204" pitchFamily="34" charset="0"/>
            </a:endParaRPr>
          </a:p>
        </p:txBody>
      </p:sp>
    </p:spTree>
    <p:extLst>
      <p:ext uri="{BB962C8B-B14F-4D97-AF65-F5344CB8AC3E}">
        <p14:creationId xmlns:p14="http://schemas.microsoft.com/office/powerpoint/2010/main" val="8723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2E40-BBEC-E8B1-15EB-33312DFA862A}"/>
              </a:ext>
            </a:extLst>
          </p:cNvPr>
          <p:cNvSpPr>
            <a:spLocks noGrp="1"/>
          </p:cNvSpPr>
          <p:nvPr>
            <p:ph type="title"/>
          </p:nvPr>
        </p:nvSpPr>
        <p:spPr>
          <a:xfrm>
            <a:off x="75840" y="69260"/>
            <a:ext cx="9404723"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Region Wise Emissions</a:t>
            </a:r>
          </a:p>
        </p:txBody>
      </p:sp>
      <p:pic>
        <p:nvPicPr>
          <p:cNvPr id="6" name="Picture 5">
            <a:extLst>
              <a:ext uri="{FF2B5EF4-FFF2-40B4-BE49-F238E27FC236}">
                <a16:creationId xmlns:a16="http://schemas.microsoft.com/office/drawing/2014/main" id="{2DA5F243-761F-DD9D-40AB-26B2BE4BABE2}"/>
              </a:ext>
            </a:extLst>
          </p:cNvPr>
          <p:cNvPicPr>
            <a:picLocks noChangeAspect="1"/>
          </p:cNvPicPr>
          <p:nvPr/>
        </p:nvPicPr>
        <p:blipFill>
          <a:blip r:embed="rId2"/>
          <a:stretch>
            <a:fillRect/>
          </a:stretch>
        </p:blipFill>
        <p:spPr>
          <a:xfrm>
            <a:off x="75840" y="1036112"/>
            <a:ext cx="9533446" cy="4785775"/>
          </a:xfrm>
          <a:prstGeom prst="rect">
            <a:avLst/>
          </a:prstGeom>
        </p:spPr>
      </p:pic>
      <p:sp>
        <p:nvSpPr>
          <p:cNvPr id="5" name="Rectangle 2">
            <a:extLst>
              <a:ext uri="{FF2B5EF4-FFF2-40B4-BE49-F238E27FC236}">
                <a16:creationId xmlns:a16="http://schemas.microsoft.com/office/drawing/2014/main" id="{7B5A4D73-0FE3-33D4-FA5A-6F82F9038C1C}"/>
              </a:ext>
            </a:extLst>
          </p:cNvPr>
          <p:cNvSpPr>
            <a:spLocks noGrp="1" noChangeArrowheads="1"/>
          </p:cNvSpPr>
          <p:nvPr>
            <p:ph idx="1"/>
          </p:nvPr>
        </p:nvSpPr>
        <p:spPr bwMode="auto">
          <a:xfrm>
            <a:off x="304800" y="5867033"/>
            <a:ext cx="94689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Western Europe and South/Southeast Asia are major contributors among specific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Middle East and North Africa show the lowest emissions, reflecting lower industrial activity or population size. </a:t>
            </a:r>
          </a:p>
        </p:txBody>
      </p:sp>
    </p:spTree>
    <p:extLst>
      <p:ext uri="{BB962C8B-B14F-4D97-AF65-F5344CB8AC3E}">
        <p14:creationId xmlns:p14="http://schemas.microsoft.com/office/powerpoint/2010/main" val="4256708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615A7-97DF-F973-5999-4C17A328E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372787-706B-317C-0FB5-6DF41418E7FC}"/>
              </a:ext>
            </a:extLst>
          </p:cNvPr>
          <p:cNvSpPr>
            <a:spLocks noGrp="1"/>
          </p:cNvSpPr>
          <p:nvPr>
            <p:ph type="title"/>
          </p:nvPr>
        </p:nvSpPr>
        <p:spPr>
          <a:xfrm>
            <a:off x="75840" y="69260"/>
            <a:ext cx="9404723"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Correlation Between selected variables</a:t>
            </a:r>
          </a:p>
        </p:txBody>
      </p:sp>
      <p:pic>
        <p:nvPicPr>
          <p:cNvPr id="4" name="Picture 3">
            <a:extLst>
              <a:ext uri="{FF2B5EF4-FFF2-40B4-BE49-F238E27FC236}">
                <a16:creationId xmlns:a16="http://schemas.microsoft.com/office/drawing/2014/main" id="{6F0A9A28-27AE-78EC-57BB-AC477A804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77358"/>
            <a:ext cx="6888906" cy="5375958"/>
          </a:xfrm>
          <a:prstGeom prst="rect">
            <a:avLst/>
          </a:prstGeom>
        </p:spPr>
      </p:pic>
      <p:sp>
        <p:nvSpPr>
          <p:cNvPr id="8" name="TextBox 7">
            <a:extLst>
              <a:ext uri="{FF2B5EF4-FFF2-40B4-BE49-F238E27FC236}">
                <a16:creationId xmlns:a16="http://schemas.microsoft.com/office/drawing/2014/main" id="{F59E05D1-1D5B-E43E-E667-8AB23A8590CF}"/>
              </a:ext>
            </a:extLst>
          </p:cNvPr>
          <p:cNvSpPr txBox="1"/>
          <p:nvPr/>
        </p:nvSpPr>
        <p:spPr>
          <a:xfrm>
            <a:off x="6995161" y="1217920"/>
            <a:ext cx="4892040" cy="2554545"/>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1.)Energy use and CO2 emissions are very tightly linked, suggesting that current energy production methods are still heavily carbon-dependent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2.)Population size has a strong influence on both emissions and energy consumption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3.)Surprisingly, GDP (economic output) has much weaker connections with emissions, energy use, and population, suggesting that economic development doesn't necessarily mean proportionally higher emissions or energy use</a:t>
            </a:r>
          </a:p>
        </p:txBody>
      </p:sp>
    </p:spTree>
    <p:extLst>
      <p:ext uri="{BB962C8B-B14F-4D97-AF65-F5344CB8AC3E}">
        <p14:creationId xmlns:p14="http://schemas.microsoft.com/office/powerpoint/2010/main" val="1618199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53D3E-5206-44CF-665F-089E1BE9E9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083435-0A27-6EFE-ED3D-432EA0D586D8}"/>
              </a:ext>
            </a:extLst>
          </p:cNvPr>
          <p:cNvSpPr>
            <a:spLocks noGrp="1"/>
          </p:cNvSpPr>
          <p:nvPr>
            <p:ph type="title"/>
          </p:nvPr>
        </p:nvSpPr>
        <p:spPr>
          <a:xfrm>
            <a:off x="75840" y="69260"/>
            <a:ext cx="10584540" cy="412521"/>
          </a:xfrm>
        </p:spPr>
        <p:txBody>
          <a:bodyPr/>
          <a:lstStyle/>
          <a:p>
            <a:r>
              <a:rPr lang="en-IN"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Correlation Between selected variables contd..</a:t>
            </a:r>
          </a:p>
        </p:txBody>
      </p:sp>
      <p:pic>
        <p:nvPicPr>
          <p:cNvPr id="3073" name="Picture 1">
            <a:extLst>
              <a:ext uri="{FF2B5EF4-FFF2-40B4-BE49-F238E27FC236}">
                <a16:creationId xmlns:a16="http://schemas.microsoft.com/office/drawing/2014/main" id="{17E565C6-193E-99C1-5789-0D4903D93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110" y="1216741"/>
            <a:ext cx="5171067" cy="26533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77190A4-E7BE-A39A-9490-A50C83994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1465" y="4092969"/>
            <a:ext cx="5861425" cy="2696471"/>
          </a:xfrm>
          <a:prstGeom prst="rect">
            <a:avLst/>
          </a:prstGeom>
        </p:spPr>
      </p:pic>
      <p:pic>
        <p:nvPicPr>
          <p:cNvPr id="6" name="Picture 5">
            <a:extLst>
              <a:ext uri="{FF2B5EF4-FFF2-40B4-BE49-F238E27FC236}">
                <a16:creationId xmlns:a16="http://schemas.microsoft.com/office/drawing/2014/main" id="{C5CD16A6-6114-3400-D23D-6FCB0D6E96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2882" y="1216741"/>
            <a:ext cx="5443879" cy="2653393"/>
          </a:xfrm>
          <a:prstGeom prst="rect">
            <a:avLst/>
          </a:prstGeom>
        </p:spPr>
      </p:pic>
    </p:spTree>
    <p:extLst>
      <p:ext uri="{BB962C8B-B14F-4D97-AF65-F5344CB8AC3E}">
        <p14:creationId xmlns:p14="http://schemas.microsoft.com/office/powerpoint/2010/main" val="34460699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WER_USER_POWER_POINT_EXCEL_LINK_TAG_NAME" val="{&quot;Id&quot;:&quot;POWER_USER_LINK_BF9A9617_11BD_411D_BF18_161A4F68E1C6&quot;,&quot;SourceFullName&quot;:&quot;https://d.docs.live.net/16060a7db6111a16/Desktop/New folder (2)/C02 Emission Analysis ABADS-13.xlsx&quot;,&quot;LastUpdate&quot;:&quot;2025-01-11 3:18 PM&quot;,&quot;UpdatedBy&quot;:&quot;sagar&quot;,&quot;IsLinked&quot;:true,&quot;IsBrokenLink&quot;:false,&quot;Type&quot;:1,&quot;ShapeId&quot;:2,&quot;WorksheetName&quot;:&quot;Sector Wise C02 Emissions&quot;}"/>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443</TotalTime>
  <Words>1370</Words>
  <Application>Microsoft Office PowerPoint</Application>
  <PresentationFormat>Widescreen</PresentationFormat>
  <Paragraphs>95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CO2 EMISSION ANALYSIS</vt:lpstr>
      <vt:lpstr>The Need for CO2 emission study</vt:lpstr>
      <vt:lpstr>C02 Emission over years</vt:lpstr>
      <vt:lpstr>Country Wise Emissions</vt:lpstr>
      <vt:lpstr>Sector Wise C02 Emission</vt:lpstr>
      <vt:lpstr>Sector Wise C02 Emission Contd..</vt:lpstr>
      <vt:lpstr>Region Wise Emissions</vt:lpstr>
      <vt:lpstr>Correlation Between selected variables</vt:lpstr>
      <vt:lpstr>Correlation Between selected variables contd..</vt:lpstr>
      <vt:lpstr>Correlation Between selected variables contd..</vt:lpstr>
      <vt:lpstr>Data Modelling</vt:lpstr>
      <vt:lpstr>Final Report  </vt:lpstr>
      <vt:lpstr> Recommendations</vt:lpstr>
      <vt:lpstr>Extra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Service Data Analysis</dc:title>
  <dc:creator>Narayan Patil</dc:creator>
  <cp:lastModifiedBy>Gautam Thareja</cp:lastModifiedBy>
  <cp:revision>8</cp:revision>
  <dcterms:created xsi:type="dcterms:W3CDTF">2024-05-25T08:00:12Z</dcterms:created>
  <dcterms:modified xsi:type="dcterms:W3CDTF">2025-03-02T11:25:23Z</dcterms:modified>
</cp:coreProperties>
</file>