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5" Type="http://schemas.microsoft.com/office/2020/02/relationships/classificationlabels" Target="docMetadata/LabelInfo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58" r:id="rId2"/>
    <p:sldId id="384" r:id="rId3"/>
    <p:sldId id="373" r:id="rId4"/>
    <p:sldId id="356" r:id="rId5"/>
    <p:sldId id="395" r:id="rId6"/>
    <p:sldId id="397" r:id="rId7"/>
    <p:sldId id="398" r:id="rId8"/>
    <p:sldId id="399" r:id="rId9"/>
    <p:sldId id="400" r:id="rId10"/>
    <p:sldId id="351" r:id="rId11"/>
    <p:sldId id="401" r:id="rId12"/>
    <p:sldId id="403" r:id="rId13"/>
    <p:sldId id="402" r:id="rId14"/>
    <p:sldId id="404" r:id="rId15"/>
    <p:sldId id="376" r:id="rId16"/>
    <p:sldId id="354" r:id="rId17"/>
  </p:sldIdLst>
  <p:sldSz cx="12192000" cy="6858000"/>
  <p:notesSz cx="6797675" cy="9926638"/>
  <p:embeddedFontLst>
    <p:embeddedFont>
      <p:font typeface="ShellHeavy" pitchFamily="2" charset="0"/>
      <p:regular r:id="rId20"/>
      <p:bold r:id="rId21"/>
    </p:embeddedFont>
    <p:embeddedFont>
      <p:font typeface="ShellLight" pitchFamily="2" charset="0"/>
      <p:regular r:id="rId22"/>
    </p:embeddedFont>
    <p:embeddedFont>
      <p:font typeface="ShellMedium" pitchFamily="2" charset="0"/>
      <p:regular r:id="rId23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E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4" autoAdjust="0"/>
    <p:restoredTop sz="92442" autoAdjust="0"/>
  </p:normalViewPr>
  <p:slideViewPr>
    <p:cSldViewPr snapToGrid="0" snapToObjects="1" showGuides="1">
      <p:cViewPr varScale="1">
        <p:scale>
          <a:sx n="72" d="100"/>
          <a:sy n="72" d="100"/>
        </p:scale>
        <p:origin x="620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2" d="100"/>
          <a:sy n="62" d="100"/>
        </p:scale>
        <p:origin x="3240" y="67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font" Target="fonts/font2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font" Target="fonts/font1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font" Target="fonts/font4.fntdata" /><Relationship Id="rId10" Type="http://schemas.openxmlformats.org/officeDocument/2006/relationships/slide" Target="slides/slide9.xml" /><Relationship Id="rId19" Type="http://schemas.openxmlformats.org/officeDocument/2006/relationships/handoutMaster" Target="handoutMasters/handout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font" Target="fonts/font3.fntdata" /><Relationship Id="rId27" Type="http://schemas.openxmlformats.org/officeDocument/2006/relationships/tableStyles" Target="tableStyle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ShellMedium" panose="00000600000000000000" pitchFamily="50" charset="0"/>
              </a:rPr>
              <a:pPr/>
              <a:t>30/08/2024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>
                <a:latin typeface="ShellMedium" panose="00000600000000000000" pitchFamily="50" charset="0"/>
              </a:rPr>
              <a:pPr/>
              <a:t>30/08/2024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927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>
                <a:latin typeface="ShellMedium" panose="00000600000000000000" pitchFamily="50" charset="0"/>
              </a:rPr>
              <a:pPr/>
              <a:t>12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127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13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692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>
                <a:latin typeface="ShellMedium" panose="00000600000000000000" pitchFamily="50" charset="0"/>
              </a:rPr>
              <a:pPr/>
              <a:t>14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386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15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299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16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80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>
                <a:latin typeface="ShellMedium" panose="00000600000000000000" pitchFamily="50" charset="0"/>
              </a:rPr>
              <a:pPr/>
              <a:t>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121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3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047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4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195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5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611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7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52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9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674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>
                <a:latin typeface="ShellMedium" panose="00000600000000000000" pitchFamily="50" charset="0"/>
              </a:rPr>
              <a:pPr/>
              <a:t>10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334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03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 /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jp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 /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24"/>
            <a:ext cx="12193293" cy="68572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766800" y="2754403"/>
            <a:ext cx="9973373" cy="918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766800" y="3805856"/>
            <a:ext cx="9976548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6800" y="4832087"/>
            <a:ext cx="78711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66800" y="5083916"/>
            <a:ext cx="78711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6587DE0A-5C66-0D90-E229-87FE9D6C03A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dirty="0" smtClean="0"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472014" y="1688400"/>
            <a:ext cx="5207224" cy="4672970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tabLst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4" y="1686554"/>
            <a:ext cx="5211763" cy="4672971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F21D84AD-4950-BF06-3241-E43AEC4500A1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047384" y="0"/>
            <a:ext cx="7144616" cy="6857999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4425244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5" y="1665286"/>
            <a:ext cx="3829404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/>
            </a:lvl2pPr>
            <a:lvl3pPr marL="459000" indent="-228600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C6190091-06CA-6B5D-4B46-79959F0B2740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813743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4116538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780690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4116538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780690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E21BC79F-D4BF-BD89-7EA7-133F7537FBAB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4116538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780690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4116538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780690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509312" y="4510882"/>
            <a:ext cx="546762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6215063" y="4510882"/>
            <a:ext cx="546762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FE3C5AEE-51F4-49DE-43FB-24C0C8176836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0717710"/>
      </p:ext>
    </p:extLst>
  </p:cSld>
  <p:clrMapOvr>
    <a:masterClrMapping/>
  </p:clrMapOvr>
  <p:transition/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7999" y="4116538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7999" y="1780690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7999" y="2120382"/>
            <a:ext cx="26066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35536" y="4116538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35536" y="1780690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35536" y="2120382"/>
            <a:ext cx="2606400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509312" y="4510882"/>
            <a:ext cx="2606050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6235534" y="4510882"/>
            <a:ext cx="260804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1" name="Content Placeholder 51"/>
          <p:cNvSpPr>
            <a:spLocks noGrp="1"/>
          </p:cNvSpPr>
          <p:nvPr>
            <p:ph sz="quarter" idx="64" hasCustomPrompt="1"/>
          </p:nvPr>
        </p:nvSpPr>
        <p:spPr>
          <a:xfrm>
            <a:off x="3369575" y="4116538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22" name="Content Placeholder 51"/>
          <p:cNvSpPr>
            <a:spLocks noGrp="1"/>
          </p:cNvSpPr>
          <p:nvPr>
            <p:ph sz="quarter" idx="65" hasCustomPrompt="1"/>
          </p:nvPr>
        </p:nvSpPr>
        <p:spPr>
          <a:xfrm>
            <a:off x="3369575" y="1780690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23" name="Chart Placeholder 16"/>
          <p:cNvSpPr>
            <a:spLocks noGrp="1"/>
          </p:cNvSpPr>
          <p:nvPr>
            <p:ph type="chart" sz="quarter" idx="66"/>
          </p:nvPr>
        </p:nvSpPr>
        <p:spPr>
          <a:xfrm>
            <a:off x="3369575" y="2120382"/>
            <a:ext cx="26066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4" name="Content Placeholder 9"/>
          <p:cNvSpPr>
            <a:spLocks noGrp="1"/>
          </p:cNvSpPr>
          <p:nvPr>
            <p:ph sz="quarter" idx="67"/>
          </p:nvPr>
        </p:nvSpPr>
        <p:spPr>
          <a:xfrm>
            <a:off x="3370888" y="4510882"/>
            <a:ext cx="2606050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7" name="Content Placeholder 51"/>
          <p:cNvSpPr>
            <a:spLocks noGrp="1"/>
          </p:cNvSpPr>
          <p:nvPr>
            <p:ph sz="quarter" idx="68" hasCustomPrompt="1"/>
          </p:nvPr>
        </p:nvSpPr>
        <p:spPr>
          <a:xfrm>
            <a:off x="9071193" y="4116538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48" name="Content Placeholder 51"/>
          <p:cNvSpPr>
            <a:spLocks noGrp="1"/>
          </p:cNvSpPr>
          <p:nvPr>
            <p:ph sz="quarter" idx="69" hasCustomPrompt="1"/>
          </p:nvPr>
        </p:nvSpPr>
        <p:spPr>
          <a:xfrm>
            <a:off x="9071193" y="1780690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9" name="Chart Placeholder 16"/>
          <p:cNvSpPr>
            <a:spLocks noGrp="1"/>
          </p:cNvSpPr>
          <p:nvPr>
            <p:ph type="chart" sz="quarter" idx="70"/>
          </p:nvPr>
        </p:nvSpPr>
        <p:spPr>
          <a:xfrm>
            <a:off x="9071193" y="2120382"/>
            <a:ext cx="2606400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50" name="Content Placeholder 9"/>
          <p:cNvSpPr>
            <a:spLocks noGrp="1"/>
          </p:cNvSpPr>
          <p:nvPr>
            <p:ph sz="quarter" idx="71"/>
          </p:nvPr>
        </p:nvSpPr>
        <p:spPr>
          <a:xfrm>
            <a:off x="9071191" y="4510882"/>
            <a:ext cx="260804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F2E16B2D-1E8D-C556-DF48-B8204316F026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7258848"/>
      </p:ext>
    </p:extLst>
  </p:cSld>
  <p:clrMapOvr>
    <a:masterClrMapping/>
  </p:clrMapOvr>
  <p:transition/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t="3243" r="26982"/>
          <a:stretch/>
        </p:blipFill>
        <p:spPr>
          <a:xfrm flipH="1">
            <a:off x="0" y="0"/>
            <a:ext cx="8067404" cy="68580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01520" y="4826000"/>
            <a:ext cx="4077539" cy="89596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01520" y="3258524"/>
            <a:ext cx="4077539" cy="1508861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619994" y="1908483"/>
            <a:ext cx="2724653" cy="1123888"/>
          </a:xfrm>
          <a:prstGeom prst="rect">
            <a:avLst/>
          </a:prstGeom>
        </p:spPr>
        <p:txBody>
          <a:bodyPr lIns="0" tIns="0" rIns="0" bIns="0"/>
          <a:lstStyle>
            <a:lvl1pPr marL="0" algn="l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7300" kern="10000" spc="-600" baseline="0" dirty="0">
                <a:ln w="3175">
                  <a:noFill/>
                </a:ln>
                <a:solidFill>
                  <a:schemeClr val="accent2"/>
                </a:solidFill>
                <a:latin typeface="ShellHeavy" panose="00000700000000000000" pitchFamily="2" charset="0"/>
                <a:ea typeface="ShellHeavy" panose="00000700000000000000" pitchFamily="2" charset="0"/>
                <a:cs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0.1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79C930AF-A492-7510-6582-EEE82935E7B2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-4046" y="483102"/>
            <a:ext cx="1394397" cy="184552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578475" y="0"/>
            <a:ext cx="6616248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5175" y="3258523"/>
            <a:ext cx="4066542" cy="1508861"/>
          </a:xfrm>
          <a:noFill/>
        </p:spPr>
        <p:txBody>
          <a:bodyPr lIns="0" tIns="0" rIns="0"/>
          <a:lstStyle>
            <a:lvl1pPr>
              <a:defRPr sz="32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72990" y="4826586"/>
            <a:ext cx="4066542" cy="8953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9DB99AEE-4359-C1F7-A556-A8E6A41FA237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2260" userDrawn="1">
          <p15:clr>
            <a:srgbClr val="FBAE40"/>
          </p15:clr>
        </p15:guide>
        <p15:guide id="3" orient="horz" pos="23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AC2CF35A-7634-5E09-AC6E-8401764A2F78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681888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600" b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D8835155-A0D5-3F7A-3A03-287AF018456F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" t="452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47297" b="27130"/>
          <a:stretch/>
        </p:blipFill>
        <p:spPr>
          <a:xfrm>
            <a:off x="5207633" y="0"/>
            <a:ext cx="6999607" cy="685800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766800" y="234462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6800" y="723550"/>
            <a:ext cx="637576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9600" b="0" cap="none" baseline="0">
                <a:solidFill>
                  <a:srgbClr val="FFC600"/>
                </a:solidFill>
                <a:latin typeface="ShellHeavy" panose="00000700000000000000" pitchFamily="2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gray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bg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C92874DC-D701-F3AF-8D2A-8E924ACC2BD0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5175" y="2286000"/>
            <a:ext cx="4143255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5175" y="3805200"/>
            <a:ext cx="4060821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765175" y="4831200"/>
            <a:ext cx="40608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765175" y="5083200"/>
            <a:ext cx="4060821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 bwMode="auto">
          <a:xfrm>
            <a:off x="5047384" y="1"/>
            <a:ext cx="7144616" cy="6359524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39E31521-F306-5BC6-E2ED-E8D890641D6D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- Opt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47297" b="27130"/>
          <a:stretch/>
        </p:blipFill>
        <p:spPr>
          <a:xfrm>
            <a:off x="5207633" y="0"/>
            <a:ext cx="6999607" cy="685800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766800" y="4169538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6800" y="2548468"/>
            <a:ext cx="637576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9600" b="0" cap="none" baseline="0">
                <a:solidFill>
                  <a:schemeClr val="accent2"/>
                </a:solidFill>
                <a:latin typeface="ShellHeavy" panose="00000700000000000000" pitchFamily="2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E158F388-F50B-5DDC-CA1F-438BBBFAF9D4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9108116"/>
      </p:ext>
    </p:extLst>
  </p:cSld>
  <p:clrMapOvr>
    <a:masterClrMapping/>
  </p:clrMapOvr>
  <p:transition/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A071DBE4-ABC3-F74B-B06A-45C8D22FE94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210578B-6748-D13F-2DB9-5CED7C14B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21052" t="21948" r="21837" b="21613"/>
          <a:stretch/>
        </p:blipFill>
        <p:spPr>
          <a:xfrm>
            <a:off x="4900055" y="2247127"/>
            <a:ext cx="2391891" cy="2363746"/>
          </a:xfrm>
          <a:prstGeom prst="rect">
            <a:avLst/>
          </a:prstGeom>
          <a:noFill/>
        </p:spPr>
      </p:pic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 bwMode="auto">
          <a:xfrm>
            <a:off x="5077731" y="1015519"/>
            <a:ext cx="7115469" cy="5344822"/>
          </a:xfrm>
          <a:custGeom>
            <a:avLst/>
            <a:gdLst>
              <a:gd name="connsiteX0" fmla="*/ 0 w 7113204"/>
              <a:gd name="connsiteY0" fmla="*/ 0 h 5343523"/>
              <a:gd name="connsiteX1" fmla="*/ 7113204 w 7113204"/>
              <a:gd name="connsiteY1" fmla="*/ 0 h 5343523"/>
              <a:gd name="connsiteX2" fmla="*/ 7113204 w 7113204"/>
              <a:gd name="connsiteY2" fmla="*/ 5343523 h 5343523"/>
              <a:gd name="connsiteX3" fmla="*/ 0 w 7113204"/>
              <a:gd name="connsiteY3" fmla="*/ 5343523 h 5343523"/>
              <a:gd name="connsiteX4" fmla="*/ 0 w 7113204"/>
              <a:gd name="connsiteY4" fmla="*/ 0 h 5343523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1802 w 7113204"/>
              <a:gd name="connsiteY5" fmla="*/ 4810262 h 5344338"/>
              <a:gd name="connsiteX6" fmla="*/ 0 w 7113204"/>
              <a:gd name="connsiteY6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453 h 5344791"/>
              <a:gd name="connsiteX1" fmla="*/ 519692 w 7113204"/>
              <a:gd name="connsiteY1" fmla="*/ 0 h 5344791"/>
              <a:gd name="connsiteX2" fmla="*/ 7113204 w 7113204"/>
              <a:gd name="connsiteY2" fmla="*/ 453 h 5344791"/>
              <a:gd name="connsiteX3" fmla="*/ 7113204 w 7113204"/>
              <a:gd name="connsiteY3" fmla="*/ 5343976 h 5344791"/>
              <a:gd name="connsiteX4" fmla="*/ 503508 w 7113204"/>
              <a:gd name="connsiteY4" fmla="*/ 5344791 h 5344791"/>
              <a:gd name="connsiteX5" fmla="*/ 1802 w 7113204"/>
              <a:gd name="connsiteY5" fmla="*/ 4810715 h 5344791"/>
              <a:gd name="connsiteX6" fmla="*/ 0 w 7113204"/>
              <a:gd name="connsiteY6" fmla="*/ 453 h 5344791"/>
              <a:gd name="connsiteX0" fmla="*/ 39320 w 7152524"/>
              <a:gd name="connsiteY0" fmla="*/ 48299 h 5392637"/>
              <a:gd name="connsiteX1" fmla="*/ 559012 w 7152524"/>
              <a:gd name="connsiteY1" fmla="*/ 47846 h 5392637"/>
              <a:gd name="connsiteX2" fmla="*/ 7152524 w 7152524"/>
              <a:gd name="connsiteY2" fmla="*/ 48299 h 5392637"/>
              <a:gd name="connsiteX3" fmla="*/ 7152524 w 7152524"/>
              <a:gd name="connsiteY3" fmla="*/ 5391822 h 5392637"/>
              <a:gd name="connsiteX4" fmla="*/ 542828 w 7152524"/>
              <a:gd name="connsiteY4" fmla="*/ 5392637 h 5392637"/>
              <a:gd name="connsiteX5" fmla="*/ 41122 w 7152524"/>
              <a:gd name="connsiteY5" fmla="*/ 4858561 h 5392637"/>
              <a:gd name="connsiteX6" fmla="*/ 37076 w 7152524"/>
              <a:gd name="connsiteY6" fmla="*/ 496955 h 5392637"/>
              <a:gd name="connsiteX7" fmla="*/ 39320 w 7152524"/>
              <a:gd name="connsiteY7" fmla="*/ 48299 h 5392637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84805 w 7300253"/>
              <a:gd name="connsiteY0" fmla="*/ 449109 h 5344791"/>
              <a:gd name="connsiteX1" fmla="*/ 706741 w 7300253"/>
              <a:gd name="connsiteY1" fmla="*/ 0 h 5344791"/>
              <a:gd name="connsiteX2" fmla="*/ 7300253 w 7300253"/>
              <a:gd name="connsiteY2" fmla="*/ 453 h 5344791"/>
              <a:gd name="connsiteX3" fmla="*/ 7300253 w 7300253"/>
              <a:gd name="connsiteY3" fmla="*/ 5343976 h 5344791"/>
              <a:gd name="connsiteX4" fmla="*/ 690557 w 7300253"/>
              <a:gd name="connsiteY4" fmla="*/ 5344791 h 5344791"/>
              <a:gd name="connsiteX5" fmla="*/ 188851 w 7300253"/>
              <a:gd name="connsiteY5" fmla="*/ 4810715 h 5344791"/>
              <a:gd name="connsiteX6" fmla="*/ 184805 w 7300253"/>
              <a:gd name="connsiteY6" fmla="*/ 449109 h 5344791"/>
              <a:gd name="connsiteX0" fmla="*/ 155498 w 7270946"/>
              <a:gd name="connsiteY0" fmla="*/ 497244 h 5392926"/>
              <a:gd name="connsiteX1" fmla="*/ 677434 w 7270946"/>
              <a:gd name="connsiteY1" fmla="*/ 48135 h 5392926"/>
              <a:gd name="connsiteX2" fmla="*/ 7270946 w 7270946"/>
              <a:gd name="connsiteY2" fmla="*/ 48588 h 5392926"/>
              <a:gd name="connsiteX3" fmla="*/ 7270946 w 7270946"/>
              <a:gd name="connsiteY3" fmla="*/ 5392111 h 5392926"/>
              <a:gd name="connsiteX4" fmla="*/ 661250 w 7270946"/>
              <a:gd name="connsiteY4" fmla="*/ 5392926 h 5392926"/>
              <a:gd name="connsiteX5" fmla="*/ 159544 w 7270946"/>
              <a:gd name="connsiteY5" fmla="*/ 4858850 h 5392926"/>
              <a:gd name="connsiteX6" fmla="*/ 155498 w 7270946"/>
              <a:gd name="connsiteY6" fmla="*/ 497244 h 5392926"/>
              <a:gd name="connsiteX0" fmla="*/ 37199 w 7152647"/>
              <a:gd name="connsiteY0" fmla="*/ 527190 h 5422872"/>
              <a:gd name="connsiteX1" fmla="*/ 559135 w 7152647"/>
              <a:gd name="connsiteY1" fmla="*/ 78081 h 5422872"/>
              <a:gd name="connsiteX2" fmla="*/ 7152647 w 7152647"/>
              <a:gd name="connsiteY2" fmla="*/ 78534 h 5422872"/>
              <a:gd name="connsiteX3" fmla="*/ 7152647 w 7152647"/>
              <a:gd name="connsiteY3" fmla="*/ 5422057 h 5422872"/>
              <a:gd name="connsiteX4" fmla="*/ 542951 w 7152647"/>
              <a:gd name="connsiteY4" fmla="*/ 5422872 h 5422872"/>
              <a:gd name="connsiteX5" fmla="*/ 41245 w 7152647"/>
              <a:gd name="connsiteY5" fmla="*/ 4888796 h 5422872"/>
              <a:gd name="connsiteX6" fmla="*/ 37199 w 7152647"/>
              <a:gd name="connsiteY6" fmla="*/ 527190 h 5422872"/>
              <a:gd name="connsiteX0" fmla="*/ 27 w 7115475"/>
              <a:gd name="connsiteY0" fmla="*/ 522980 h 5418662"/>
              <a:gd name="connsiteX1" fmla="*/ 521963 w 7115475"/>
              <a:gd name="connsiteY1" fmla="*/ 73871 h 5418662"/>
              <a:gd name="connsiteX2" fmla="*/ 7115475 w 7115475"/>
              <a:gd name="connsiteY2" fmla="*/ 74324 h 5418662"/>
              <a:gd name="connsiteX3" fmla="*/ 7115475 w 7115475"/>
              <a:gd name="connsiteY3" fmla="*/ 5417847 h 5418662"/>
              <a:gd name="connsiteX4" fmla="*/ 505779 w 7115475"/>
              <a:gd name="connsiteY4" fmla="*/ 5418662 h 5418662"/>
              <a:gd name="connsiteX5" fmla="*/ 4073 w 7115475"/>
              <a:gd name="connsiteY5" fmla="*/ 4884586 h 5418662"/>
              <a:gd name="connsiteX6" fmla="*/ 27 w 7115475"/>
              <a:gd name="connsiteY6" fmla="*/ 522980 h 5418662"/>
              <a:gd name="connsiteX0" fmla="*/ 161 w 7115609"/>
              <a:gd name="connsiteY0" fmla="*/ 449127 h 5344809"/>
              <a:gd name="connsiteX1" fmla="*/ 522097 w 7115609"/>
              <a:gd name="connsiteY1" fmla="*/ 18 h 5344809"/>
              <a:gd name="connsiteX2" fmla="*/ 7115609 w 7115609"/>
              <a:gd name="connsiteY2" fmla="*/ 471 h 5344809"/>
              <a:gd name="connsiteX3" fmla="*/ 7115609 w 7115609"/>
              <a:gd name="connsiteY3" fmla="*/ 5343994 h 5344809"/>
              <a:gd name="connsiteX4" fmla="*/ 505913 w 7115609"/>
              <a:gd name="connsiteY4" fmla="*/ 5344809 h 5344809"/>
              <a:gd name="connsiteX5" fmla="*/ 4207 w 7115609"/>
              <a:gd name="connsiteY5" fmla="*/ 4810733 h 5344809"/>
              <a:gd name="connsiteX6" fmla="*/ 161 w 7115609"/>
              <a:gd name="connsiteY6" fmla="*/ 449127 h 5344809"/>
              <a:gd name="connsiteX0" fmla="*/ 196 w 7115644"/>
              <a:gd name="connsiteY0" fmla="*/ 449124 h 5344806"/>
              <a:gd name="connsiteX1" fmla="*/ 522132 w 7115644"/>
              <a:gd name="connsiteY1" fmla="*/ 15 h 5344806"/>
              <a:gd name="connsiteX2" fmla="*/ 7115644 w 7115644"/>
              <a:gd name="connsiteY2" fmla="*/ 468 h 5344806"/>
              <a:gd name="connsiteX3" fmla="*/ 7115644 w 7115644"/>
              <a:gd name="connsiteY3" fmla="*/ 5343991 h 5344806"/>
              <a:gd name="connsiteX4" fmla="*/ 505948 w 7115644"/>
              <a:gd name="connsiteY4" fmla="*/ 5344806 h 5344806"/>
              <a:gd name="connsiteX5" fmla="*/ 4242 w 7115644"/>
              <a:gd name="connsiteY5" fmla="*/ 4810730 h 5344806"/>
              <a:gd name="connsiteX6" fmla="*/ 196 w 7115644"/>
              <a:gd name="connsiteY6" fmla="*/ 449124 h 5344806"/>
              <a:gd name="connsiteX0" fmla="*/ 196 w 7115644"/>
              <a:gd name="connsiteY0" fmla="*/ 449132 h 5344814"/>
              <a:gd name="connsiteX1" fmla="*/ 522132 w 7115644"/>
              <a:gd name="connsiteY1" fmla="*/ 23 h 5344814"/>
              <a:gd name="connsiteX2" fmla="*/ 7115644 w 7115644"/>
              <a:gd name="connsiteY2" fmla="*/ 476 h 5344814"/>
              <a:gd name="connsiteX3" fmla="*/ 7115644 w 7115644"/>
              <a:gd name="connsiteY3" fmla="*/ 5343999 h 5344814"/>
              <a:gd name="connsiteX4" fmla="*/ 505948 w 7115644"/>
              <a:gd name="connsiteY4" fmla="*/ 5344814 h 5344814"/>
              <a:gd name="connsiteX5" fmla="*/ 4242 w 7115644"/>
              <a:gd name="connsiteY5" fmla="*/ 4810738 h 5344814"/>
              <a:gd name="connsiteX6" fmla="*/ 196 w 7115644"/>
              <a:gd name="connsiteY6" fmla="*/ 449132 h 5344814"/>
              <a:gd name="connsiteX0" fmla="*/ 21 w 7115469"/>
              <a:gd name="connsiteY0" fmla="*/ 449140 h 5344822"/>
              <a:gd name="connsiteX1" fmla="*/ 521957 w 7115469"/>
              <a:gd name="connsiteY1" fmla="*/ 31 h 5344822"/>
              <a:gd name="connsiteX2" fmla="*/ 7115469 w 7115469"/>
              <a:gd name="connsiteY2" fmla="*/ 484 h 5344822"/>
              <a:gd name="connsiteX3" fmla="*/ 7115469 w 7115469"/>
              <a:gd name="connsiteY3" fmla="*/ 5344007 h 5344822"/>
              <a:gd name="connsiteX4" fmla="*/ 505773 w 7115469"/>
              <a:gd name="connsiteY4" fmla="*/ 5344822 h 5344822"/>
              <a:gd name="connsiteX5" fmla="*/ 4067 w 7115469"/>
              <a:gd name="connsiteY5" fmla="*/ 4810746 h 5344822"/>
              <a:gd name="connsiteX6" fmla="*/ 21 w 7115469"/>
              <a:gd name="connsiteY6" fmla="*/ 449140 h 534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5469" h="5344822">
                <a:moveTo>
                  <a:pt x="21" y="449140"/>
                </a:moveTo>
                <a:cubicBezTo>
                  <a:pt x="-2303" y="101747"/>
                  <a:pt x="197851" y="-2068"/>
                  <a:pt x="521957" y="31"/>
                </a:cubicBezTo>
                <a:lnTo>
                  <a:pt x="7115469" y="484"/>
                </a:lnTo>
                <a:lnTo>
                  <a:pt x="7115469" y="5344007"/>
                </a:lnTo>
                <a:lnTo>
                  <a:pt x="505773" y="5344822"/>
                </a:lnTo>
                <a:cubicBezTo>
                  <a:pt x="180743" y="5344822"/>
                  <a:pt x="1369" y="5166796"/>
                  <a:pt x="4067" y="4810746"/>
                </a:cubicBezTo>
                <a:cubicBezTo>
                  <a:pt x="4741" y="4820187"/>
                  <a:pt x="2345" y="796533"/>
                  <a:pt x="21" y="44914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766800" y="2286000"/>
            <a:ext cx="4141630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766800" y="3805199"/>
            <a:ext cx="4036789" cy="7488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6800" y="4831200"/>
            <a:ext cx="404301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66800" y="5083200"/>
            <a:ext cx="4043018" cy="489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88" name="Rectangle 5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48873F80-E68F-8681-4747-CF6FA124319B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6800" y="2754000"/>
            <a:ext cx="9972000" cy="918000"/>
          </a:xfrm>
          <a:noFill/>
        </p:spPr>
        <p:txBody>
          <a:bodyPr lIns="0" tIns="0" rIns="0" anchor="b" anchorCtr="0"/>
          <a:lstStyle>
            <a:lvl1pPr>
              <a:lnSpc>
                <a:spcPct val="10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6800" y="3805200"/>
            <a:ext cx="9975600" cy="748800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766800" y="4831200"/>
            <a:ext cx="78696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766800" y="5083200"/>
            <a:ext cx="78696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4DC52A04-00ED-9CC1-586B-A2A7EEDB979A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109140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213E031C-BCEC-1466-3E9B-F0825E190308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" t="7660" r="49917" b="6682"/>
          <a:stretch/>
        </p:blipFill>
        <p:spPr>
          <a:xfrm>
            <a:off x="8458199" y="0"/>
            <a:ext cx="3727939" cy="6617454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109140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80F24586-8A79-2FE0-D0A7-C3581A34892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8761515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52117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655E32FE-C205-D3C2-DE85-F517845F69A4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799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86556"/>
            <a:ext cx="10914063" cy="4672967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tabLst/>
              <a:defRPr sz="11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6FF83250-F8C5-D99D-A544-3E81539F2403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" t="31706" r="31262" b="6682"/>
          <a:stretch/>
        </p:blipFill>
        <p:spPr>
          <a:xfrm>
            <a:off x="9355015" y="0"/>
            <a:ext cx="2831124" cy="2606898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472014" y="1666800"/>
            <a:ext cx="5207223" cy="4694237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4" y="1666800"/>
            <a:ext cx="5211763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/>
            </a:lvl2pPr>
            <a:lvl3pPr marL="459000" indent="-228600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C88DFAC0-F699-06C2-FACF-6A03B0905C4B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21" Type="http://schemas.openxmlformats.org/officeDocument/2006/relationships/slideLayout" Target="../slideLayouts/slideLayout21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slideLayout" Target="../slideLayouts/slideLayout20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23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slideLayout" Target="../slideLayouts/slideLayout2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5175" y="1665289"/>
            <a:ext cx="10914062" cy="46941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-6201" y="508000"/>
            <a:ext cx="1269984" cy="38100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95" name="Rectangle 94" descr="&lt;Shell Yellow Bar&gt;" title="&lt;Shell Yellow Bar&gt;"/>
          <p:cNvSpPr/>
          <p:nvPr userDrawn="1"/>
        </p:nvSpPr>
        <p:spPr bwMode="gray">
          <a:xfrm>
            <a:off x="-3222" y="6820523"/>
            <a:ext cx="12193200" cy="38100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705" r:id="rId6"/>
    <p:sldLayoutId id="2147483699" r:id="rId7"/>
    <p:sldLayoutId id="2147483691" r:id="rId8"/>
    <p:sldLayoutId id="2147483667" r:id="rId9"/>
    <p:sldLayoutId id="2147483692" r:id="rId10"/>
    <p:sldLayoutId id="2147483704" r:id="rId11"/>
    <p:sldLayoutId id="2147483694" r:id="rId12"/>
    <p:sldLayoutId id="2147483702" r:id="rId13"/>
    <p:sldLayoutId id="2147483703" r:id="rId14"/>
    <p:sldLayoutId id="2147483680" r:id="rId15"/>
    <p:sldLayoutId id="2147483697" r:id="rId16"/>
    <p:sldLayoutId id="2147483678" r:id="rId17"/>
    <p:sldLayoutId id="2147483700" r:id="rId18"/>
    <p:sldLayoutId id="2147483681" r:id="rId19"/>
    <p:sldLayoutId id="2147483701" r:id="rId20"/>
    <p:sldLayoutId id="2147483682" r:id="rId21"/>
    <p:sldLayoutId id="2147483683" r:id="rId22"/>
  </p:sldLayoutIdLst>
  <p:transition>
    <p:fade/>
  </p:transition>
  <p:hf hdr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8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75000"/>
        <a:buFont typeface="Wingdings" panose="05000000000000000000" pitchFamily="2" charset="2"/>
        <a:buChar char="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100000"/>
        <a:buFont typeface="Wingdings" panose="05000000000000000000" pitchFamily="2" charset="2"/>
        <a:buChar char="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1049" userDrawn="1">
          <p15:clr>
            <a:srgbClr val="F26B43"/>
          </p15:clr>
        </p15:guide>
        <p15:guide id="6" orient="horz" pos="95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18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  <p15:guide id="15" pos="482" userDrawn="1">
          <p15:clr>
            <a:srgbClr val="F26B43"/>
          </p15:clr>
        </p15:guide>
        <p15:guide id="16" pos="642" userDrawn="1">
          <p15:clr>
            <a:srgbClr val="F26B43"/>
          </p15:clr>
        </p15:guide>
        <p15:guide id="17" orient="horz" pos="11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9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9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9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9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1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Liquified Natural Gas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</a:t>
            </a:fld>
            <a:endParaRPr lang="en-GB" noProof="1"/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1" b="1731"/>
          <a:stretch>
            <a:fillRect/>
          </a:stretch>
        </p:blipFill>
        <p:spPr>
          <a:xfrm>
            <a:off x="5047384" y="-35510"/>
            <a:ext cx="7144616" cy="6359524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0A7F6E59-FB01-70D9-74A4-D9C6E80C90EC}"/>
              </a:ext>
            </a:extLst>
          </p:cNvPr>
          <p:cNvSpPr txBox="1">
            <a:spLocks/>
          </p:cNvSpPr>
          <p:nvPr/>
        </p:nvSpPr>
        <p:spPr bwMode="auto">
          <a:xfrm>
            <a:off x="765175" y="4071609"/>
            <a:ext cx="4143255" cy="5088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21917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600" b="0" kern="1200" cap="none" spc="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GB" sz="1600" dirty="0">
                <a:solidFill>
                  <a:srgbClr val="DD1D21"/>
                </a:solidFill>
              </a:rPr>
              <a:t>Introduction to </a:t>
            </a:r>
            <a:br>
              <a:rPr lang="en-GB" sz="1600" dirty="0">
                <a:solidFill>
                  <a:srgbClr val="DD1D21"/>
                </a:solidFill>
              </a:rPr>
            </a:br>
            <a:r>
              <a:rPr lang="en-GB" sz="1600" dirty="0">
                <a:solidFill>
                  <a:srgbClr val="DD1D21"/>
                </a:solidFill>
              </a:rPr>
              <a:t>Liquified Natural Gas</a:t>
            </a: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370637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Russia – Ukraine War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1"/>
          </p:nvPr>
        </p:nvSpPr>
        <p:spPr>
          <a:xfrm>
            <a:off x="508000" y="1693539"/>
            <a:ext cx="11237157" cy="3162546"/>
          </a:xfrm>
        </p:spPr>
        <p:txBody>
          <a:bodyPr/>
          <a:lstStyle/>
          <a:p>
            <a:pPr lvl="1"/>
            <a:r>
              <a:rPr lang="en-GB" sz="2400" dirty="0"/>
              <a:t>Europe relies on Russia for 90% of its gas imports</a:t>
            </a:r>
          </a:p>
          <a:p>
            <a:pPr lvl="1"/>
            <a:r>
              <a:rPr lang="en-GB" sz="2400" dirty="0"/>
              <a:t>Gas supplies were one of the biggest concerns at that time </a:t>
            </a:r>
          </a:p>
          <a:p>
            <a:pPr lvl="1"/>
            <a:r>
              <a:rPr lang="en-GB" sz="2400" dirty="0"/>
              <a:t>Before war Russia accounted for 40% of total supplies of Gas</a:t>
            </a:r>
          </a:p>
          <a:p>
            <a:pPr lvl="1"/>
            <a:r>
              <a:rPr lang="en-GB" sz="2400" dirty="0"/>
              <a:t>Russia started cutting pipelines supplies to Europe in 2021 </a:t>
            </a:r>
          </a:p>
          <a:p>
            <a:pPr lvl="1"/>
            <a:r>
              <a:rPr lang="en-GB" sz="2400" dirty="0"/>
              <a:t>Gas prices surged in Europe</a:t>
            </a:r>
          </a:p>
          <a:p>
            <a:pPr lvl="1"/>
            <a:r>
              <a:rPr lang="en-GB" sz="2400" dirty="0"/>
              <a:t>Europe started building 17 LNG Terminals</a:t>
            </a:r>
          </a:p>
          <a:p>
            <a:pPr marL="0" lvl="1" indent="0">
              <a:buNone/>
            </a:pP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10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>
          <a:xfrm>
            <a:off x="587622" y="3062796"/>
            <a:ext cx="4143255" cy="1576870"/>
          </a:xfr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GB" b="0" kern="1200" cap="none" spc="0" baseline="0" dirty="0">
                <a:latin typeface="+mj-lt"/>
                <a:ea typeface="+mj-ea"/>
                <a:cs typeface="Arial" pitchFamily="34" charset="0"/>
              </a:rPr>
              <a:t>Environmental</a:t>
            </a:r>
            <a:br>
              <a:rPr lang="en-GB" dirty="0"/>
            </a:br>
            <a:r>
              <a:rPr lang="en-GB" dirty="0"/>
              <a:t>Issues</a:t>
            </a:r>
            <a:br>
              <a:rPr lang="en-GB" b="0" kern="1200" cap="none" spc="0" baseline="0" dirty="0">
                <a:latin typeface="+mj-lt"/>
                <a:ea typeface="+mj-ea"/>
                <a:cs typeface="Arial" pitchFamily="34" charset="0"/>
              </a:rPr>
            </a:br>
            <a:endParaRPr lang="en-GB" b="0" kern="1200" cap="none" spc="0" baseline="0" dirty="0"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324177" y="6469199"/>
            <a:ext cx="355564" cy="237600"/>
          </a:xfrm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fld id="{D32BAE6A-B452-4007-8177-56DD051636F9}" type="slidenum">
              <a:rPr lang="en-GB" noProof="1" smtClean="0"/>
              <a:pPr>
                <a:spcAft>
                  <a:spcPts val="600"/>
                </a:spcAft>
              </a:pPr>
              <a:t>11</a:t>
            </a:fld>
            <a:endParaRPr lang="en-GB" noProof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9670343" y="6469200"/>
            <a:ext cx="1440000" cy="237600"/>
          </a:xfrm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kern="1200" noProof="1">
                <a:latin typeface="+mn-lt"/>
                <a:ea typeface="+mn-ea"/>
                <a:cs typeface="Arial" pitchFamily="34" charset="0"/>
              </a:rPr>
              <a:t>August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77056" y="6469199"/>
            <a:ext cx="4435312" cy="237600"/>
          </a:xfrm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kern="1200" noProof="1">
                <a:latin typeface="+mn-lt"/>
                <a:ea typeface="+mn-ea"/>
                <a:cs typeface="Arial" pitchFamily="34" charset="0"/>
              </a:rPr>
              <a:t> </a:t>
            </a:r>
          </a:p>
        </p:txBody>
      </p:sp>
      <p:pic>
        <p:nvPicPr>
          <p:cNvPr id="7" name="Picture Placeholder 19">
            <a:extLst>
              <a:ext uri="{FF2B5EF4-FFF2-40B4-BE49-F238E27FC236}">
                <a16:creationId xmlns:a16="http://schemas.microsoft.com/office/drawing/2014/main" id="{53D2DFFE-EEFA-42C7-1F48-C5A6F3059F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1" b="1731"/>
          <a:stretch/>
        </p:blipFill>
        <p:spPr>
          <a:xfrm>
            <a:off x="5046663" y="-34925"/>
            <a:ext cx="7145337" cy="6359525"/>
          </a:xfrm>
          <a:noFill/>
        </p:spPr>
      </p:pic>
    </p:spTree>
    <p:extLst>
      <p:ext uri="{BB962C8B-B14F-4D97-AF65-F5344CB8AC3E}">
        <p14:creationId xmlns:p14="http://schemas.microsoft.com/office/powerpoint/2010/main" val="167768167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Impact on Environment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1"/>
          </p:nvPr>
        </p:nvSpPr>
        <p:spPr>
          <a:xfrm>
            <a:off x="508000" y="1693539"/>
            <a:ext cx="11237157" cy="2230391"/>
          </a:xfrm>
        </p:spPr>
        <p:txBody>
          <a:bodyPr/>
          <a:lstStyle/>
          <a:p>
            <a:pPr lvl="1"/>
            <a:r>
              <a:rPr lang="en-GB" sz="2400" dirty="0"/>
              <a:t>Methane Emissions</a:t>
            </a:r>
          </a:p>
          <a:p>
            <a:pPr lvl="1"/>
            <a:r>
              <a:rPr lang="en-GB" sz="2400" dirty="0"/>
              <a:t>Energy – Intensive Liquification Processes</a:t>
            </a:r>
          </a:p>
          <a:p>
            <a:pPr lvl="1"/>
            <a:r>
              <a:rPr lang="en-GB" sz="2400" dirty="0"/>
              <a:t>Air Pollution </a:t>
            </a:r>
          </a:p>
          <a:p>
            <a:pPr lvl="1"/>
            <a:r>
              <a:rPr lang="en-GB" sz="2400" dirty="0"/>
              <a:t>Risk of Spills and Explosions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12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875770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>
          <a:xfrm>
            <a:off x="694154" y="2956264"/>
            <a:ext cx="4143255" cy="1639013"/>
          </a:xfr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GB" b="0" kern="1200" cap="none" spc="0" baseline="0" dirty="0">
                <a:latin typeface="+mj-lt"/>
                <a:ea typeface="+mj-ea"/>
                <a:cs typeface="Arial" pitchFamily="34" charset="0"/>
              </a:rPr>
              <a:t>Technological Advancements</a:t>
            </a:r>
            <a:br>
              <a:rPr lang="en-GB" b="0" kern="1200" cap="none" spc="0" baseline="0" dirty="0">
                <a:latin typeface="+mj-lt"/>
                <a:ea typeface="+mj-ea"/>
                <a:cs typeface="Arial" pitchFamily="34" charset="0"/>
              </a:rPr>
            </a:br>
            <a:endParaRPr lang="en-GB" b="0" kern="1200" cap="none" spc="0" baseline="0" dirty="0"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324177" y="6469199"/>
            <a:ext cx="355564" cy="237600"/>
          </a:xfrm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fld id="{D32BAE6A-B452-4007-8177-56DD051636F9}" type="slidenum">
              <a:rPr lang="en-GB" noProof="1" smtClean="0"/>
              <a:pPr>
                <a:spcAft>
                  <a:spcPts val="600"/>
                </a:spcAft>
              </a:pPr>
              <a:t>13</a:t>
            </a:fld>
            <a:endParaRPr lang="en-GB" noProof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9670343" y="6469200"/>
            <a:ext cx="1440000" cy="237600"/>
          </a:xfrm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kern="1200" noProof="1">
                <a:latin typeface="+mn-lt"/>
                <a:ea typeface="+mn-ea"/>
                <a:cs typeface="Arial" pitchFamily="34" charset="0"/>
              </a:rPr>
              <a:t>August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77056" y="6469199"/>
            <a:ext cx="4435312" cy="237600"/>
          </a:xfrm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kern="1200" noProof="1">
                <a:latin typeface="+mn-lt"/>
                <a:ea typeface="+mn-ea"/>
                <a:cs typeface="Arial" pitchFamily="34" charset="0"/>
              </a:rPr>
              <a:t> </a:t>
            </a:r>
          </a:p>
        </p:txBody>
      </p:sp>
      <p:pic>
        <p:nvPicPr>
          <p:cNvPr id="7" name="Picture Placeholder 19">
            <a:extLst>
              <a:ext uri="{FF2B5EF4-FFF2-40B4-BE49-F238E27FC236}">
                <a16:creationId xmlns:a16="http://schemas.microsoft.com/office/drawing/2014/main" id="{53D2DFFE-EEFA-42C7-1F48-C5A6F3059F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1" b="1731"/>
          <a:stretch/>
        </p:blipFill>
        <p:spPr>
          <a:xfrm>
            <a:off x="5046663" y="-34925"/>
            <a:ext cx="7145337" cy="6359525"/>
          </a:xfrm>
          <a:noFill/>
        </p:spPr>
      </p:pic>
    </p:spTree>
    <p:extLst>
      <p:ext uri="{BB962C8B-B14F-4D97-AF65-F5344CB8AC3E}">
        <p14:creationId xmlns:p14="http://schemas.microsoft.com/office/powerpoint/2010/main" val="73066726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Technological Advancements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1"/>
          </p:nvPr>
        </p:nvSpPr>
        <p:spPr>
          <a:xfrm>
            <a:off x="508000" y="2057524"/>
            <a:ext cx="11237157" cy="2230391"/>
          </a:xfrm>
        </p:spPr>
        <p:txBody>
          <a:bodyPr/>
          <a:lstStyle/>
          <a:p>
            <a:pPr lvl="1"/>
            <a:r>
              <a:rPr lang="en-GB" sz="2400" dirty="0"/>
              <a:t>Floating LNG </a:t>
            </a:r>
          </a:p>
          <a:p>
            <a:pPr lvl="1"/>
            <a:r>
              <a:rPr lang="en-GB" sz="2400" dirty="0"/>
              <a:t>LNG Bunkering </a:t>
            </a:r>
          </a:p>
          <a:p>
            <a:pPr lvl="1"/>
            <a:r>
              <a:rPr lang="en-GB" sz="2400" dirty="0"/>
              <a:t>Cryogenic Technology Improvements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14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925916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</a:t>
            </a:r>
            <a:r>
              <a:rPr lang="en-GB" dirty="0">
                <a:latin typeface="ShellLight" panose="00000400000000000000" pitchFamily="2" charset="0"/>
              </a:rPr>
              <a:t>&amp;</a:t>
            </a:r>
            <a:r>
              <a:rPr lang="en-GB" dirty="0"/>
              <a:t>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/>
        <p:txBody>
          <a:bodyPr/>
          <a:lstStyle/>
          <a:p>
            <a:r>
              <a:rPr lang="en-GB" noProof="1"/>
              <a:t>August 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D32BAE6A-B452-4007-8177-56DD051636F9}" type="slidenum">
              <a:rPr lang="en-GB" noProof="1" smtClean="0"/>
              <a:pPr/>
              <a:t>15</a:t>
            </a:fld>
            <a:endParaRPr lang="en-GB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320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0"/>
            <a:ext cx="12194723" cy="6857999"/>
          </a:xfrm>
          <a:prstGeom prst="rect">
            <a:avLst/>
          </a:prstGeom>
          <a:solidFill>
            <a:schemeClr val="bg1">
              <a:alpha val="55000"/>
            </a:schemeClr>
          </a:solidFill>
        </p:spPr>
      </p:pic>
      <p:grpSp>
        <p:nvGrpSpPr>
          <p:cNvPr id="38" name="Group 37"/>
          <p:cNvGrpSpPr/>
          <p:nvPr/>
        </p:nvGrpSpPr>
        <p:grpSpPr bwMode="gray">
          <a:xfrm>
            <a:off x="-8924" y="-6892"/>
            <a:ext cx="12200924" cy="6864891"/>
            <a:chOff x="-6201" y="0"/>
            <a:chExt cx="12200924" cy="686489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AD1E9EF-CEAC-15F3-9E5D-7DEB35DC483A}"/>
                </a:ext>
              </a:extLst>
            </p:cNvPr>
            <p:cNvSpPr/>
            <p:nvPr/>
          </p:nvSpPr>
          <p:spPr bwMode="gray">
            <a:xfrm>
              <a:off x="0" y="0"/>
              <a:ext cx="12194723" cy="6864891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Rectangle 36" descr="&lt;Shell Yellow Bar&gt;" title="&lt;Shell Yellow Bar&gt;"/>
            <p:cNvSpPr/>
            <p:nvPr/>
          </p:nvSpPr>
          <p:spPr bwMode="gray">
            <a:xfrm>
              <a:off x="-6201" y="508000"/>
              <a:ext cx="1269984" cy="38100"/>
            </a:xfrm>
            <a:prstGeom prst="rect">
              <a:avLst/>
            </a:prstGeom>
            <a:solidFill>
              <a:srgbClr val="FFC6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2</a:t>
            </a:fld>
            <a:endParaRPr lang="en-GB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6DE7074C-96BE-D9C4-65F7-9621A1F4DC40}"/>
              </a:ext>
            </a:extLst>
          </p:cNvPr>
          <p:cNvSpPr txBox="1">
            <a:spLocks/>
          </p:cNvSpPr>
          <p:nvPr/>
        </p:nvSpPr>
        <p:spPr>
          <a:xfrm>
            <a:off x="605718" y="2358085"/>
            <a:ext cx="819862" cy="7128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95959"/>
                </a:solidFill>
                <a:latin typeface="ShellHeavy" pitchFamily="2" charset="0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EB2ADB51-BEB4-022F-1F87-16E4CE50176B}"/>
              </a:ext>
            </a:extLst>
          </p:cNvPr>
          <p:cNvSpPr txBox="1">
            <a:spLocks/>
          </p:cNvSpPr>
          <p:nvPr/>
        </p:nvSpPr>
        <p:spPr>
          <a:xfrm>
            <a:off x="1150377" y="2233625"/>
            <a:ext cx="2697254" cy="83758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95959"/>
                </a:solidFill>
                <a:latin typeface="ShellHeavy" pitchFamily="2" charset="0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tx1"/>
                </a:solidFill>
                <a:latin typeface="ShellMedium" charset="0"/>
              </a:rPr>
              <a:t>Understanding LNG</a:t>
            </a: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4BE8861-5AD1-8A4F-E1B0-59F36546954F}"/>
              </a:ext>
            </a:extLst>
          </p:cNvPr>
          <p:cNvSpPr txBox="1">
            <a:spLocks/>
          </p:cNvSpPr>
          <p:nvPr/>
        </p:nvSpPr>
        <p:spPr>
          <a:xfrm>
            <a:off x="4349387" y="2261321"/>
            <a:ext cx="819862" cy="7128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95959"/>
                </a:solidFill>
                <a:latin typeface="ShellHeavy" pitchFamily="2" charset="0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accent2"/>
                </a:solidFill>
              </a:rPr>
              <a:t>02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DABB1C29-0B01-60B6-4BAB-4EA0D1A98D62}"/>
              </a:ext>
            </a:extLst>
          </p:cNvPr>
          <p:cNvSpPr txBox="1">
            <a:spLocks/>
          </p:cNvSpPr>
          <p:nvPr/>
        </p:nvSpPr>
        <p:spPr>
          <a:xfrm>
            <a:off x="5041574" y="2277354"/>
            <a:ext cx="2697254" cy="3750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95959"/>
                </a:solidFill>
                <a:latin typeface="ShellHeavy" pitchFamily="2" charset="0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tx1"/>
                </a:solidFill>
                <a:latin typeface="ShellMedium" charset="0"/>
              </a:rPr>
              <a:t>Prelude</a:t>
            </a: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874FDECA-598C-6EFE-9428-83A5C05A748D}"/>
              </a:ext>
            </a:extLst>
          </p:cNvPr>
          <p:cNvSpPr txBox="1">
            <a:spLocks/>
          </p:cNvSpPr>
          <p:nvPr/>
        </p:nvSpPr>
        <p:spPr>
          <a:xfrm>
            <a:off x="8270693" y="2249151"/>
            <a:ext cx="819862" cy="7128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95959"/>
                </a:solidFill>
                <a:latin typeface="ShellHeavy" pitchFamily="2" charset="0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accent2"/>
                </a:solidFill>
              </a:rPr>
              <a:t>03</a:t>
            </a: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80455EAB-48E2-0BB7-7BF1-15E1F9CEF8E1}"/>
              </a:ext>
            </a:extLst>
          </p:cNvPr>
          <p:cNvSpPr txBox="1">
            <a:spLocks/>
          </p:cNvSpPr>
          <p:nvPr/>
        </p:nvSpPr>
        <p:spPr>
          <a:xfrm>
            <a:off x="9090555" y="2265571"/>
            <a:ext cx="2697254" cy="3750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95959"/>
                </a:solidFill>
                <a:latin typeface="ShellHeavy" pitchFamily="2" charset="0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tx1"/>
                </a:solidFill>
                <a:latin typeface="ShellMedium" charset="0"/>
              </a:rPr>
              <a:t>Life Cycle of LNG</a:t>
            </a:r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31972F65-2F12-7F14-6F98-6B6E6DD9D7A6}"/>
              </a:ext>
            </a:extLst>
          </p:cNvPr>
          <p:cNvSpPr txBox="1">
            <a:spLocks/>
          </p:cNvSpPr>
          <p:nvPr/>
        </p:nvSpPr>
        <p:spPr>
          <a:xfrm>
            <a:off x="593699" y="4517332"/>
            <a:ext cx="819862" cy="7128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95959"/>
                </a:solidFill>
                <a:latin typeface="ShellHeavy" pitchFamily="2" charset="0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accent2"/>
                </a:solidFill>
              </a:rPr>
              <a:t>04</a:t>
            </a: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0625129A-E664-9A7E-D401-8793FA9AAE30}"/>
              </a:ext>
            </a:extLst>
          </p:cNvPr>
          <p:cNvSpPr txBox="1">
            <a:spLocks/>
          </p:cNvSpPr>
          <p:nvPr/>
        </p:nvSpPr>
        <p:spPr>
          <a:xfrm>
            <a:off x="1263783" y="4546553"/>
            <a:ext cx="2697254" cy="3750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95959"/>
                </a:solidFill>
                <a:latin typeface="ShellHeavy" pitchFamily="2" charset="0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tx1"/>
                </a:solidFill>
                <a:latin typeface="ShellMedium" charset="0"/>
              </a:rPr>
              <a:t>Case Study</a:t>
            </a:r>
          </a:p>
        </p:txBody>
      </p:sp>
      <p:sp>
        <p:nvSpPr>
          <p:cNvPr id="23" name="Title 2">
            <a:extLst>
              <a:ext uri="{FF2B5EF4-FFF2-40B4-BE49-F238E27FC236}">
                <a16:creationId xmlns:a16="http://schemas.microsoft.com/office/drawing/2014/main" id="{7693B98B-C9D7-3D69-FFCD-CE2CF41D0650}"/>
              </a:ext>
            </a:extLst>
          </p:cNvPr>
          <p:cNvSpPr txBox="1">
            <a:spLocks/>
          </p:cNvSpPr>
          <p:nvPr/>
        </p:nvSpPr>
        <p:spPr>
          <a:xfrm>
            <a:off x="4482149" y="4514386"/>
            <a:ext cx="819862" cy="7128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95959"/>
                </a:solidFill>
                <a:latin typeface="ShellHeavy" pitchFamily="2" charset="0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accent2"/>
                </a:solidFill>
              </a:rPr>
              <a:t>05</a:t>
            </a:r>
          </a:p>
        </p:txBody>
      </p:sp>
      <p:sp>
        <p:nvSpPr>
          <p:cNvPr id="24" name="Title 2">
            <a:extLst>
              <a:ext uri="{FF2B5EF4-FFF2-40B4-BE49-F238E27FC236}">
                <a16:creationId xmlns:a16="http://schemas.microsoft.com/office/drawing/2014/main" id="{9C7C9DCE-9BB6-0271-399E-A7F249710AE5}"/>
              </a:ext>
            </a:extLst>
          </p:cNvPr>
          <p:cNvSpPr txBox="1">
            <a:spLocks/>
          </p:cNvSpPr>
          <p:nvPr/>
        </p:nvSpPr>
        <p:spPr>
          <a:xfrm>
            <a:off x="5081856" y="4461673"/>
            <a:ext cx="2697254" cy="8224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95959"/>
                </a:solidFill>
                <a:latin typeface="ShellHeavy" pitchFamily="2" charset="0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tx1"/>
                </a:solidFill>
                <a:latin typeface="ShellMedium" charset="0"/>
              </a:rPr>
              <a:t>Environment Issues</a:t>
            </a:r>
          </a:p>
        </p:txBody>
      </p:sp>
      <p:sp>
        <p:nvSpPr>
          <p:cNvPr id="26" name="Title 2">
            <a:extLst>
              <a:ext uri="{FF2B5EF4-FFF2-40B4-BE49-F238E27FC236}">
                <a16:creationId xmlns:a16="http://schemas.microsoft.com/office/drawing/2014/main" id="{B515091B-3931-FC6C-7BF0-6FFC1D9EE1FE}"/>
              </a:ext>
            </a:extLst>
          </p:cNvPr>
          <p:cNvSpPr txBox="1">
            <a:spLocks/>
          </p:cNvSpPr>
          <p:nvPr/>
        </p:nvSpPr>
        <p:spPr>
          <a:xfrm>
            <a:off x="8312368" y="4433346"/>
            <a:ext cx="819862" cy="71286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95959"/>
                </a:solidFill>
                <a:latin typeface="ShellHeavy" pitchFamily="2" charset="0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chemeClr val="accent2"/>
                </a:solidFill>
              </a:rPr>
              <a:t>06</a:t>
            </a:r>
          </a:p>
        </p:txBody>
      </p:sp>
      <p:sp>
        <p:nvSpPr>
          <p:cNvPr id="27" name="Title 2">
            <a:extLst>
              <a:ext uri="{FF2B5EF4-FFF2-40B4-BE49-F238E27FC236}">
                <a16:creationId xmlns:a16="http://schemas.microsoft.com/office/drawing/2014/main" id="{A55A8873-D69A-1514-91FF-FB985B790973}"/>
              </a:ext>
            </a:extLst>
          </p:cNvPr>
          <p:cNvSpPr txBox="1">
            <a:spLocks/>
          </p:cNvSpPr>
          <p:nvPr/>
        </p:nvSpPr>
        <p:spPr>
          <a:xfrm>
            <a:off x="8943630" y="4355538"/>
            <a:ext cx="2697254" cy="7128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95959"/>
                </a:solidFill>
                <a:latin typeface="ShellHeavy" pitchFamily="2" charset="0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tx1"/>
                </a:solidFill>
                <a:latin typeface="ShellMedium" charset="0"/>
              </a:rPr>
              <a:t>Technological Advancements</a:t>
            </a:r>
          </a:p>
        </p:txBody>
      </p:sp>
      <p:sp>
        <p:nvSpPr>
          <p:cNvPr id="39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221298502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>
          <a:xfrm>
            <a:off x="694154" y="2863048"/>
            <a:ext cx="4143255" cy="1386000"/>
          </a:xfr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GB" b="0" kern="1200" cap="none" spc="0" baseline="0" dirty="0">
                <a:latin typeface="+mj-lt"/>
                <a:ea typeface="+mj-ea"/>
                <a:cs typeface="Arial" pitchFamily="34" charset="0"/>
              </a:rPr>
              <a:t>Understanding LNG</a:t>
            </a:r>
            <a:br>
              <a:rPr lang="en-GB" b="0" kern="1200" cap="none" spc="0" baseline="0" dirty="0">
                <a:latin typeface="+mj-lt"/>
                <a:ea typeface="+mj-ea"/>
                <a:cs typeface="Arial" pitchFamily="34" charset="0"/>
              </a:rPr>
            </a:br>
            <a:endParaRPr lang="en-GB" b="0" kern="1200" cap="none" spc="0" baseline="0" dirty="0"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324177" y="6469199"/>
            <a:ext cx="355564" cy="237600"/>
          </a:xfrm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fld id="{D32BAE6A-B452-4007-8177-56DD051636F9}" type="slidenum">
              <a:rPr lang="en-GB" noProof="1" smtClean="0"/>
              <a:pPr>
                <a:spcAft>
                  <a:spcPts val="600"/>
                </a:spcAft>
              </a:pPr>
              <a:t>3</a:t>
            </a:fld>
            <a:endParaRPr lang="en-GB" noProof="1"/>
          </a:p>
        </p:txBody>
      </p:sp>
      <p:pic>
        <p:nvPicPr>
          <p:cNvPr id="9" name="Picture Placeholder 19">
            <a:extLst>
              <a:ext uri="{FF2B5EF4-FFF2-40B4-BE49-F238E27FC236}">
                <a16:creationId xmlns:a16="http://schemas.microsoft.com/office/drawing/2014/main" id="{D79C92B3-4FCC-422C-1A4B-C1AA46D3B1C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1" r="3" b="3"/>
          <a:stretch/>
        </p:blipFill>
        <p:spPr>
          <a:xfrm>
            <a:off x="5047384" y="-35510"/>
            <a:ext cx="7144616" cy="6359524"/>
          </a:xfr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9670343" y="6469200"/>
            <a:ext cx="1440000" cy="237600"/>
          </a:xfrm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kern="1200" noProof="1">
                <a:latin typeface="+mn-lt"/>
                <a:ea typeface="+mn-ea"/>
                <a:cs typeface="Arial" pitchFamily="34" charset="0"/>
              </a:rPr>
              <a:t>August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77056" y="6469199"/>
            <a:ext cx="4435312" cy="237600"/>
          </a:xfrm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kern="1200" noProof="1">
                <a:latin typeface="+mn-lt"/>
                <a:ea typeface="+mn-ea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80242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8000" y="712800"/>
            <a:ext cx="11171238" cy="808025"/>
          </a:xfrm>
        </p:spPr>
        <p:txBody>
          <a:bodyPr/>
          <a:lstStyle/>
          <a:p>
            <a:r>
              <a:rPr lang="en-GB" sz="3200" dirty="0"/>
              <a:t>Overview of LNG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508000" y="1520825"/>
            <a:ext cx="11684000" cy="4592868"/>
          </a:xfrm>
        </p:spPr>
        <p:txBody>
          <a:bodyPr/>
          <a:lstStyle/>
          <a:p>
            <a:r>
              <a:rPr lang="en-GB" sz="2400" dirty="0">
                <a:solidFill>
                  <a:schemeClr val="accent2"/>
                </a:solidFill>
                <a:latin typeface="ShellHeavy" panose="00000700000000000000" pitchFamily="2" charset="0"/>
              </a:rPr>
              <a:t>Liquified Natural Gas </a:t>
            </a:r>
          </a:p>
          <a:p>
            <a:pPr lvl="1"/>
            <a:r>
              <a:rPr lang="en-GB" sz="2400" dirty="0"/>
              <a:t>LNG represents a Technological revolution in the energy landscape </a:t>
            </a:r>
          </a:p>
          <a:p>
            <a:pPr lvl="1"/>
            <a:r>
              <a:rPr lang="en-GB" sz="2400" dirty="0"/>
              <a:t>Volume reduced to 1/600</a:t>
            </a:r>
            <a:r>
              <a:rPr lang="en-GB" sz="2400" baseline="30000" dirty="0"/>
              <a:t>th</a:t>
            </a:r>
            <a:r>
              <a:rPr lang="en-GB" sz="2400" dirty="0"/>
              <a:t> of its original gaseous volume</a:t>
            </a:r>
          </a:p>
          <a:p>
            <a:pPr marL="0" lvl="1" indent="0">
              <a:buNone/>
            </a:pPr>
            <a:endParaRPr lang="en-GB" sz="2400" dirty="0"/>
          </a:p>
          <a:p>
            <a:r>
              <a:rPr lang="en-GB" sz="2400" dirty="0">
                <a:solidFill>
                  <a:schemeClr val="accent2"/>
                </a:solidFill>
                <a:latin typeface="ShellHeavy" panose="00000700000000000000" pitchFamily="2" charset="0"/>
              </a:rPr>
              <a:t>Advantages of Liquified Natural Gas </a:t>
            </a:r>
            <a:endParaRPr lang="en-GB" sz="2400" dirty="0"/>
          </a:p>
          <a:p>
            <a:pPr lvl="2"/>
            <a:r>
              <a:rPr lang="en-GB" sz="2400" dirty="0"/>
              <a:t>Primary Energy Source for Power Plants</a:t>
            </a:r>
          </a:p>
          <a:p>
            <a:pPr lvl="2"/>
            <a:r>
              <a:rPr lang="en-GB" sz="2400" dirty="0"/>
              <a:t>Cleaner Combustion and Lower emission </a:t>
            </a:r>
          </a:p>
          <a:p>
            <a:pPr lvl="2"/>
            <a:r>
              <a:rPr lang="en-GB" sz="2400" dirty="0"/>
              <a:t>LNG is used as fuel in Shipping industry</a:t>
            </a:r>
          </a:p>
          <a:p>
            <a:pPr lvl="2"/>
            <a:r>
              <a:rPr lang="en-GB" sz="2400" dirty="0"/>
              <a:t>LNG is used as a raw material for chemical processes </a:t>
            </a:r>
          </a:p>
          <a:p>
            <a:pPr lvl="2"/>
            <a:endParaRPr lang="en-GB" dirty="0"/>
          </a:p>
          <a:p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4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>
          <a:xfrm>
            <a:off x="694154" y="2863048"/>
            <a:ext cx="4143255" cy="1386000"/>
          </a:xfr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GB" dirty="0"/>
              <a:t>Prelude</a:t>
            </a:r>
            <a:br>
              <a:rPr lang="en-GB" b="0" kern="1200" cap="none" spc="0" baseline="0" dirty="0">
                <a:latin typeface="+mj-lt"/>
                <a:ea typeface="+mj-ea"/>
                <a:cs typeface="Arial" pitchFamily="34" charset="0"/>
              </a:rPr>
            </a:br>
            <a:endParaRPr lang="en-GB" b="0" kern="1200" cap="none" spc="0" baseline="0" dirty="0"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324177" y="6469199"/>
            <a:ext cx="355564" cy="237600"/>
          </a:xfrm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fld id="{D32BAE6A-B452-4007-8177-56DD051636F9}" type="slidenum">
              <a:rPr lang="en-GB" noProof="1" smtClean="0"/>
              <a:pPr>
                <a:spcAft>
                  <a:spcPts val="600"/>
                </a:spcAft>
              </a:pPr>
              <a:t>5</a:t>
            </a:fld>
            <a:endParaRPr lang="en-GB" noProof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9670343" y="6469200"/>
            <a:ext cx="1440000" cy="237600"/>
          </a:xfrm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kern="1200" noProof="1">
                <a:latin typeface="+mn-lt"/>
                <a:ea typeface="+mn-ea"/>
                <a:cs typeface="Arial" pitchFamily="34" charset="0"/>
              </a:rPr>
              <a:t>August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77056" y="6469199"/>
            <a:ext cx="4435312" cy="237600"/>
          </a:xfrm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kern="1200" noProof="1">
                <a:latin typeface="+mn-lt"/>
                <a:ea typeface="+mn-ea"/>
                <a:cs typeface="Arial" pitchFamily="34" charset="0"/>
              </a:rPr>
              <a:t> </a:t>
            </a:r>
          </a:p>
        </p:txBody>
      </p:sp>
      <p:pic>
        <p:nvPicPr>
          <p:cNvPr id="7" name="Picture Placeholder 19">
            <a:extLst>
              <a:ext uri="{FF2B5EF4-FFF2-40B4-BE49-F238E27FC236}">
                <a16:creationId xmlns:a16="http://schemas.microsoft.com/office/drawing/2014/main" id="{53D2DFFE-EEFA-42C7-1F48-C5A6F3059F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1" b="1731"/>
          <a:stretch/>
        </p:blipFill>
        <p:spPr>
          <a:xfrm>
            <a:off x="5046663" y="-34925"/>
            <a:ext cx="7145337" cy="6359525"/>
          </a:xfrm>
          <a:noFill/>
        </p:spPr>
      </p:pic>
    </p:spTree>
    <p:extLst>
      <p:ext uri="{BB962C8B-B14F-4D97-AF65-F5344CB8AC3E}">
        <p14:creationId xmlns:p14="http://schemas.microsoft.com/office/powerpoint/2010/main" val="166068800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Shell Prelude FLNG is the first floating liquefied natural gas platform ...">
            <a:extLst>
              <a:ext uri="{FF2B5EF4-FFF2-40B4-BE49-F238E27FC236}">
                <a16:creationId xmlns:a16="http://schemas.microsoft.com/office/drawing/2014/main" id="{20A54217-9185-3D37-D355-E0BCF3D32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5295" y="535781"/>
            <a:ext cx="8701409" cy="578643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8F81FBAB-9185-EEA9-5769-3D2101C1B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32BAE6A-B452-4007-8177-56DD051636F9}" type="slidenum">
              <a:rPr lang="en-GB" noProof="1" smtClean="0"/>
              <a:pPr>
                <a:spcAft>
                  <a:spcPts val="600"/>
                </a:spcAft>
              </a:pPr>
              <a:t>6</a:t>
            </a:fld>
            <a:endParaRPr lang="en-GB" noProof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1D5B-0508-0DD3-247F-F8167EF8A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GB" noProof="1"/>
              <a:t> </a:t>
            </a:r>
          </a:p>
        </p:txBody>
      </p:sp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87F64333-8475-7F6E-034D-206349FDA59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GB" noProof="1"/>
              <a:t>August 2024</a:t>
            </a:r>
          </a:p>
        </p:txBody>
      </p:sp>
    </p:spTree>
    <p:extLst>
      <p:ext uri="{BB962C8B-B14F-4D97-AF65-F5344CB8AC3E}">
        <p14:creationId xmlns:p14="http://schemas.microsoft.com/office/powerpoint/2010/main" val="262385974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>
          <a:xfrm>
            <a:off x="694154" y="2863048"/>
            <a:ext cx="4143255" cy="1386000"/>
          </a:xfr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GB" b="0" kern="1200" cap="none" spc="0" baseline="0" dirty="0">
                <a:latin typeface="+mj-lt"/>
                <a:ea typeface="+mj-ea"/>
                <a:cs typeface="Arial" pitchFamily="34" charset="0"/>
              </a:rPr>
              <a:t>Life </a:t>
            </a:r>
            <a:r>
              <a:rPr lang="en-GB" dirty="0"/>
              <a:t>Cycle of LNG</a:t>
            </a:r>
            <a:br>
              <a:rPr lang="en-GB" b="0" kern="1200" cap="none" spc="0" baseline="0" dirty="0">
                <a:latin typeface="+mj-lt"/>
                <a:ea typeface="+mj-ea"/>
                <a:cs typeface="Arial" pitchFamily="34" charset="0"/>
              </a:rPr>
            </a:br>
            <a:endParaRPr lang="en-GB" b="0" kern="1200" cap="none" spc="0" baseline="0" dirty="0"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324177" y="6469199"/>
            <a:ext cx="355564" cy="237600"/>
          </a:xfrm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fld id="{D32BAE6A-B452-4007-8177-56DD051636F9}" type="slidenum">
              <a:rPr lang="en-GB" noProof="1" smtClean="0"/>
              <a:pPr>
                <a:spcAft>
                  <a:spcPts val="600"/>
                </a:spcAft>
              </a:pPr>
              <a:t>7</a:t>
            </a:fld>
            <a:endParaRPr lang="en-GB" noProof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9670343" y="6469200"/>
            <a:ext cx="1440000" cy="237600"/>
          </a:xfrm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kern="1200" noProof="1">
                <a:latin typeface="+mn-lt"/>
                <a:ea typeface="+mn-ea"/>
                <a:cs typeface="Arial" pitchFamily="34" charset="0"/>
              </a:rPr>
              <a:t>August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77056" y="6469199"/>
            <a:ext cx="4435312" cy="237600"/>
          </a:xfrm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kern="1200" noProof="1">
                <a:latin typeface="+mn-lt"/>
                <a:ea typeface="+mn-ea"/>
                <a:cs typeface="Arial" pitchFamily="34" charset="0"/>
              </a:rPr>
              <a:t> </a:t>
            </a:r>
          </a:p>
        </p:txBody>
      </p:sp>
      <p:pic>
        <p:nvPicPr>
          <p:cNvPr id="7" name="Picture Placeholder 19">
            <a:extLst>
              <a:ext uri="{FF2B5EF4-FFF2-40B4-BE49-F238E27FC236}">
                <a16:creationId xmlns:a16="http://schemas.microsoft.com/office/drawing/2014/main" id="{53D2DFFE-EEFA-42C7-1F48-C5A6F3059F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1" b="1731"/>
          <a:stretch/>
        </p:blipFill>
        <p:spPr>
          <a:xfrm>
            <a:off x="5046663" y="-34925"/>
            <a:ext cx="7145337" cy="6359525"/>
          </a:xfrm>
          <a:noFill/>
        </p:spPr>
      </p:pic>
    </p:spTree>
    <p:extLst>
      <p:ext uri="{BB962C8B-B14F-4D97-AF65-F5344CB8AC3E}">
        <p14:creationId xmlns:p14="http://schemas.microsoft.com/office/powerpoint/2010/main" val="269142751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827269-0848-BC25-C1BE-AC1281F9D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3BD3BC-3068-BB5C-347B-446A486F2F3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010F3-5BBD-ED40-E34D-66C185DB9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8</a:t>
            </a:fld>
            <a:endParaRPr lang="en-GB" noProof="1"/>
          </a:p>
        </p:txBody>
      </p:sp>
      <p:pic>
        <p:nvPicPr>
          <p:cNvPr id="5122" name="Picture 2" descr="LNG Supply Chains: A Supplier-Specific Life-Cycle Assessment for ...">
            <a:extLst>
              <a:ext uri="{FF2B5EF4-FFF2-40B4-BE49-F238E27FC236}">
                <a16:creationId xmlns:a16="http://schemas.microsoft.com/office/drawing/2014/main" id="{88C2FE0B-3CB2-01BE-F658-DA813B586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8150"/>
            <a:ext cx="11430000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16366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>
          <a:xfrm>
            <a:off x="694154" y="2863048"/>
            <a:ext cx="4143255" cy="1386000"/>
          </a:xfr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GB" dirty="0"/>
              <a:t>Case Study</a:t>
            </a:r>
            <a:br>
              <a:rPr lang="en-GB" b="0" kern="1200" cap="none" spc="0" baseline="0" dirty="0">
                <a:latin typeface="+mj-lt"/>
                <a:ea typeface="+mj-ea"/>
                <a:cs typeface="Arial" pitchFamily="34" charset="0"/>
              </a:rPr>
            </a:br>
            <a:endParaRPr lang="en-GB" b="0" kern="1200" cap="none" spc="0" baseline="0" dirty="0"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324177" y="6469199"/>
            <a:ext cx="355564" cy="237600"/>
          </a:xfrm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fld id="{D32BAE6A-B452-4007-8177-56DD051636F9}" type="slidenum">
              <a:rPr lang="en-GB" noProof="1" smtClean="0"/>
              <a:pPr>
                <a:spcAft>
                  <a:spcPts val="600"/>
                </a:spcAft>
              </a:pPr>
              <a:t>9</a:t>
            </a:fld>
            <a:endParaRPr lang="en-GB" noProof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9670343" y="6469200"/>
            <a:ext cx="1440000" cy="237600"/>
          </a:xfrm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kern="1200" noProof="1">
                <a:latin typeface="+mn-lt"/>
                <a:ea typeface="+mn-ea"/>
                <a:cs typeface="Arial" pitchFamily="34" charset="0"/>
              </a:rPr>
              <a:t>August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77056" y="6469199"/>
            <a:ext cx="4435312" cy="237600"/>
          </a:xfrm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kern="1200" noProof="1">
                <a:latin typeface="+mn-lt"/>
                <a:ea typeface="+mn-ea"/>
                <a:cs typeface="Arial" pitchFamily="34" charset="0"/>
              </a:rPr>
              <a:t> </a:t>
            </a:r>
          </a:p>
        </p:txBody>
      </p:sp>
      <p:pic>
        <p:nvPicPr>
          <p:cNvPr id="7" name="Picture Placeholder 19">
            <a:extLst>
              <a:ext uri="{FF2B5EF4-FFF2-40B4-BE49-F238E27FC236}">
                <a16:creationId xmlns:a16="http://schemas.microsoft.com/office/drawing/2014/main" id="{53D2DFFE-EEFA-42C7-1F48-C5A6F3059F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1" b="1731"/>
          <a:stretch/>
        </p:blipFill>
        <p:spPr>
          <a:xfrm>
            <a:off x="5046663" y="-34925"/>
            <a:ext cx="7145337" cy="6359525"/>
          </a:xfrm>
          <a:noFill/>
        </p:spPr>
      </p:pic>
    </p:spTree>
    <p:extLst>
      <p:ext uri="{BB962C8B-B14F-4D97-AF65-F5344CB8AC3E}">
        <p14:creationId xmlns:p14="http://schemas.microsoft.com/office/powerpoint/2010/main" val="103329105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 2024">
      <a:dk1>
        <a:srgbClr val="4A4A4A"/>
      </a:dk1>
      <a:lt1>
        <a:srgbClr val="FFFFFF"/>
      </a:lt1>
      <a:dk2>
        <a:srgbClr val="919191"/>
      </a:dk2>
      <a:lt2>
        <a:srgbClr val="F5F5F5"/>
      </a:lt2>
      <a:accent1>
        <a:srgbClr val="FFC600"/>
      </a:accent1>
      <a:accent2>
        <a:srgbClr val="DD1D21"/>
      </a:accent2>
      <a:accent3>
        <a:srgbClr val="336094"/>
      </a:accent3>
      <a:accent4>
        <a:srgbClr val="86207C"/>
      </a:accent4>
      <a:accent5>
        <a:srgbClr val="617E31"/>
      </a:accent5>
      <a:accent6>
        <a:srgbClr val="ED8A00"/>
      </a:accent6>
      <a:hlink>
        <a:srgbClr val="336094"/>
      </a:hlink>
      <a:folHlink>
        <a:srgbClr val="336094"/>
      </a:folHlink>
    </a:clrScheme>
    <a:fontScheme name="Shell Font Theme">
      <a:majorFont>
        <a:latin typeface="ShellHeavy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30400" indent="-230400" defTabSz="357708">
          <a:lnSpc>
            <a:spcPct val="140000"/>
          </a:lnSpc>
          <a:buClr>
            <a:schemeClr val="accent2"/>
          </a:buClr>
          <a:buSzPct val="75000"/>
          <a:buFont typeface="Wingdings" panose="05000000000000000000" pitchFamily="2" charset="2"/>
          <a:buChar char=""/>
          <a:defRPr sz="1800" dirty="0" err="1"/>
        </a:defPPr>
      </a:lstStyle>
    </a:txDef>
  </a:objectDefaults>
  <a:extraClrSchemeLst/>
  <a:custClrLst>
    <a:custClr name="Main Yellow 200">
      <a:srgbClr val="FFC600"/>
    </a:custClr>
    <a:custClr name="Main Shell Red">
      <a:srgbClr val="DD1D21"/>
    </a:custClr>
    <a:custClr name="Main Shell Grey 700">
      <a:srgbClr val="4A4A4A"/>
    </a:custClr>
    <a:custClr name="Main Night 600">
      <a:srgbClr val="336094"/>
    </a:custClr>
    <a:custClr name="Main Ocean 400">
      <a:srgbClr val="0097A9"/>
    </a:custClr>
    <a:custClr name="Main Sky 400">
      <a:srgbClr val="0097BB"/>
    </a:custClr>
    <a:custClr name="Main Violet 500">
      <a:srgbClr val="9A60A4"/>
    </a:custClr>
    <a:custClr name="Main Sunset 500">
      <a:srgbClr val="D54410"/>
    </a:custClr>
    <a:custClr name="Main Sand 100">
      <a:srgbClr val="E1DDA9"/>
    </a:custClr>
    <a:custClr name="Main Earth 700">
      <a:srgbClr val="743A1E"/>
    </a:custClr>
    <a:custClr name="Shell Yellow 50">
      <a:srgbClr val="FFF7B4"/>
    </a:custClr>
    <a:custClr name="Shell Red 300">
      <a:srgbClr val="FF887B"/>
    </a:custClr>
    <a:custClr name="Shell Grey 900">
      <a:srgbClr val="292929"/>
    </a:custClr>
    <a:custClr name="Night 400">
      <a:srgbClr val="6E94C0"/>
    </a:custClr>
    <a:custClr name="Ocean 600">
      <a:srgbClr val="006B7B"/>
    </a:custClr>
    <a:custClr name="Sky 200">
      <a:srgbClr val="95C9DC"/>
    </a:custClr>
    <a:custClr name="Violet 300">
      <a:srgbClr val="C39EC9"/>
    </a:custClr>
    <a:custClr name="Sunset 300">
      <a:srgbClr val="FF8966"/>
    </a:custClr>
    <a:custClr name="Sand 400">
      <a:srgbClr val="979361"/>
    </a:custClr>
    <a:custClr name="Earth 500">
      <a:srgbClr val="9E684F"/>
    </a:custClr>
    <a:custClr name="White">
      <a:srgbClr val="FFFFFF"/>
    </a:custClr>
    <a:custClr name="Shell Red 100">
      <a:srgbClr val="FFD6D0"/>
    </a:custClr>
    <a:custClr name="Shell Grey 400">
      <a:srgbClr val="919191"/>
    </a:custClr>
    <a:custClr name="Night 200">
      <a:srgbClr val="ACC3DE"/>
    </a:custClr>
    <a:custClr name="Ocean 200">
      <a:srgbClr val="81CCD9"/>
    </a:custClr>
    <a:custClr name="Main Forrest 500">
      <a:srgbClr val="008557"/>
    </a:custClr>
    <a:custClr name="Violet 100">
      <a:srgbClr val="E9DBEB"/>
    </a:custClr>
    <a:custClr name="Sunset 100">
      <a:srgbClr val="FFD7C8"/>
    </a:custClr>
    <a:custClr name="Main Stone 300">
      <a:srgbClr val="B6B099"/>
    </a:custClr>
    <a:custClr name="Earth 300&#10;">
      <a:srgbClr val="C3A494"/>
    </a:custClr>
    <a:custClr name="White">
      <a:srgbClr val="FFFFFF"/>
    </a:custClr>
    <a:custClr name="White">
      <a:srgbClr val="FFFFFF"/>
    </a:custClr>
    <a:custClr name="Grey 50">
      <a:srgbClr val="F5F5F5"/>
    </a:custClr>
    <a:custClr name="Main Grass 200">
      <a:srgbClr val="A0C963"/>
    </a:custClr>
    <a:custClr name="Main Seaweed 300">
      <a:srgbClr val="A8B11A"/>
    </a:custClr>
    <a:custClr name="Forrest 300">
      <a:srgbClr val="6FB993"/>
    </a:custClr>
    <a:custClr name="Main Berry 700">
      <a:srgbClr val="86207C"/>
    </a:custClr>
    <a:custClr name="Main Sunrise 300">
      <a:srgbClr val="ED8A00"/>
    </a:custClr>
    <a:custClr name="Stone 100">
      <a:srgbClr val="E4DFC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Seaweed 100">
      <a:srgbClr val="DDE599"/>
    </a:custClr>
    <a:custClr name="Forrest 100">
      <a:srgbClr val="CBE6D7"/>
    </a:custClr>
    <a:custClr name="Berry 500">
      <a:srgbClr val="A65A9B"/>
    </a:custClr>
    <a:custClr name="Sunrise 100">
      <a:srgbClr val="FFDAAE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nscreen;2057;Pos1;Date1;Widescreen Shell template - 16x9 V1-112.potx" id="{1987D5A3-51A0-445B-9FAC-861F450D6093}" vid="{2D737C8F-4E59-4B99-8821-88CEAE92E746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 2023">
      <a:dk1>
        <a:srgbClr val="4A4A4A"/>
      </a:dk1>
      <a:lt1>
        <a:srgbClr val="FFFFFF"/>
      </a:lt1>
      <a:dk2>
        <a:srgbClr val="919191"/>
      </a:dk2>
      <a:lt2>
        <a:srgbClr val="E0E0E0"/>
      </a:lt2>
      <a:accent1>
        <a:srgbClr val="FFC600"/>
      </a:accent1>
      <a:accent2>
        <a:srgbClr val="DD1D21"/>
      </a:accent2>
      <a:accent3>
        <a:srgbClr val="336094"/>
      </a:accent3>
      <a:accent4>
        <a:srgbClr val="86207C"/>
      </a:accent4>
      <a:accent5>
        <a:srgbClr val="617E31"/>
      </a:accent5>
      <a:accent6>
        <a:srgbClr val="ED8A00"/>
      </a:accent6>
      <a:hlink>
        <a:srgbClr val="336094"/>
      </a:hlink>
      <a:folHlink>
        <a:srgbClr val="336094"/>
      </a:folHlink>
    </a:clrScheme>
    <a:fontScheme name="Office">
      <a:maj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ShellMedium"/>
        <a:font script="Hebr" typeface="Shell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hellMedium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 2023">
      <a:dk1>
        <a:srgbClr val="4A4A4A"/>
      </a:dk1>
      <a:lt1>
        <a:srgbClr val="FFFFFF"/>
      </a:lt1>
      <a:dk2>
        <a:srgbClr val="919191"/>
      </a:dk2>
      <a:lt2>
        <a:srgbClr val="E0E0E0"/>
      </a:lt2>
      <a:accent1>
        <a:srgbClr val="FFC600"/>
      </a:accent1>
      <a:accent2>
        <a:srgbClr val="DD1D21"/>
      </a:accent2>
      <a:accent3>
        <a:srgbClr val="336094"/>
      </a:accent3>
      <a:accent4>
        <a:srgbClr val="86207C"/>
      </a:accent4>
      <a:accent5>
        <a:srgbClr val="617E31"/>
      </a:accent5>
      <a:accent6>
        <a:srgbClr val="ED8A00"/>
      </a:accent6>
      <a:hlink>
        <a:srgbClr val="336094"/>
      </a:hlink>
      <a:folHlink>
        <a:srgbClr val="336094"/>
      </a:folHlink>
    </a:clrScheme>
    <a:fontScheme name="Office">
      <a:maj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ShellMedium"/>
        <a:font script="Hebr" typeface="Shell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hellMedium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Onscreen;2057;Pos1;Date1;Widescreen Shell template - 16x9 V1-112</Template>
  <TotalTime>53</TotalTime>
  <Words>276</Words>
  <Application>Microsoft Office PowerPoint</Application>
  <PresentationFormat>Widescreen</PresentationFormat>
  <Paragraphs>108</Paragraphs>
  <Slides>16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Shell layouts with footer</vt:lpstr>
      <vt:lpstr>Liquified Natural Gas </vt:lpstr>
      <vt:lpstr>Agenda</vt:lpstr>
      <vt:lpstr>Understanding LNG </vt:lpstr>
      <vt:lpstr>Overview of LNG</vt:lpstr>
      <vt:lpstr>Prelude </vt:lpstr>
      <vt:lpstr>PowerPoint Presentation</vt:lpstr>
      <vt:lpstr>Life Cycle of LNG </vt:lpstr>
      <vt:lpstr>PowerPoint Presentation</vt:lpstr>
      <vt:lpstr>Case Study </vt:lpstr>
      <vt:lpstr>Russia – Ukraine War </vt:lpstr>
      <vt:lpstr>Environmental Issues </vt:lpstr>
      <vt:lpstr>Impact on Environment </vt:lpstr>
      <vt:lpstr>Technological Advancements </vt:lpstr>
      <vt:lpstr>Technological Advancements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Liquified Natural Gas </dc:title>
  <dc:creator>Jain, Gaurav SBOBNG-PTIY/BDN</dc:creator>
  <cp:lastModifiedBy>Gaurav Jain</cp:lastModifiedBy>
  <cp:revision>3</cp:revision>
  <dcterms:created xsi:type="dcterms:W3CDTF">2024-08-28T09:01:10Z</dcterms:created>
  <dcterms:modified xsi:type="dcterms:W3CDTF">2024-08-30T13:33:56Z</dcterms:modified>
  <cp:category>Shell_IC: CONFIDENTIAL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6</vt:i4>
  </property>
</Properties>
</file>