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0" r:id="rId2"/>
    <p:sldId id="384" r:id="rId3"/>
    <p:sldId id="373" r:id="rId4"/>
    <p:sldId id="356" r:id="rId5"/>
    <p:sldId id="376" r:id="rId6"/>
    <p:sldId id="351" r:id="rId7"/>
    <p:sldId id="372" r:id="rId8"/>
    <p:sldId id="379" r:id="rId9"/>
  </p:sldIdLst>
  <p:sldSz cx="12192000" cy="6858000"/>
  <p:notesSz cx="6797675" cy="9926638"/>
  <p:embeddedFontLst>
    <p:embeddedFont>
      <p:font typeface="ShellHeavy"/>
      <p:regular r:id="rId12"/>
      <p:bold r:id="rId13"/>
    </p:embeddedFont>
    <p:embeddedFont>
      <p:font typeface="ShellMedium" panose="00000600000000000000" charset="0"/>
      <p:regular r:id="rId14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442" autoAdjust="0"/>
  </p:normalViewPr>
  <p:slideViewPr>
    <p:cSldViewPr snapToGrid="0" snapToObjects="1" showGuides="1">
      <p:cViewPr>
        <p:scale>
          <a:sx n="70" d="100"/>
          <a:sy n="70" d="100"/>
        </p:scale>
        <p:origin x="536" y="1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2.fntdata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1.fntdata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3.fntdata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30/08/2024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30/08/2024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2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4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9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99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34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12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9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30E58638-050A-043B-E0A5-A4CA73DF47C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8400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82B0C73-AB30-D924-1FA4-1F3BA217D09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D53EAA9-CC8F-4264-F039-489EAEFCA3B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027ED065-4AC6-309E-18DA-571AA6E5139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463FE82-5A3F-D854-1581-5B3F6AAB0E2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2F276EB-01E3-775E-D6B2-738C74B2396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D0C25559-AFD5-93AE-BA14-010108E7A37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9B2A7C57-3A57-7D03-CCC1-D0353FF2928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DEF5974-9D0A-93C4-B270-733841136E5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1FB4ABE-5359-6A5F-65C9-A2D9E21C1E2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rgbClr val="FFC600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D7D88EF4-648B-51CA-5425-C3611494150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DE0F8C1E-6399-77F5-667F-9222FF91CF5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719F57B8-7FE2-CE56-EAF7-079AD43A869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795922B-B89A-C76F-EB9A-9A391D469E5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210578B-6748-D13F-2DB9-5CED7C14B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21052" t="21948" r="21837" b="21613"/>
          <a:stretch/>
        </p:blipFill>
        <p:spPr>
          <a:xfrm>
            <a:off x="4900055" y="2247127"/>
            <a:ext cx="2391891" cy="2363746"/>
          </a:xfrm>
          <a:prstGeom prst="rect">
            <a:avLst/>
          </a:prstGeom>
          <a:noFill/>
        </p:spPr>
      </p:pic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A4847BE-5185-E900-2B3A-8B29CC300AE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F3101B2-098F-2084-5ACF-656FE5179E7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D35A43FE-C802-3AE3-DA93-AD3FD770F4D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" t="7660" r="49917" b="6682"/>
          <a:stretch/>
        </p:blipFill>
        <p:spPr>
          <a:xfrm>
            <a:off x="8458199" y="0"/>
            <a:ext cx="3727939" cy="6617454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53B5B244-0AA7-9889-083B-8EC63668B1C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76151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1305733-6273-69D7-1D39-73B59A8294F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9BB4ABE-AEE3-0650-AFF0-DC9411883A6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" t="31706" r="31262" b="6682"/>
          <a:stretch/>
        </p:blipFill>
        <p:spPr>
          <a:xfrm>
            <a:off x="9355015" y="0"/>
            <a:ext cx="2831124" cy="260689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6800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6800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9E47272A-9DCA-8DFD-555F-4A0E9A826B0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18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482" userDrawn="1">
          <p15:clr>
            <a:srgbClr val="F26B43"/>
          </p15:clr>
        </p15:guide>
        <p15:guide id="16" pos="642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7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6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9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9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8.xml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Coastal Horizon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60571" y="4053274"/>
            <a:ext cx="4036789" cy="1026001"/>
          </a:xfrm>
        </p:spPr>
        <p:txBody>
          <a:bodyPr/>
          <a:lstStyle/>
          <a:p>
            <a:r>
              <a:rPr lang="en-GB" sz="2400" dirty="0"/>
              <a:t>Stakeholder Identification, Classification and Management Plan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135103"/>
            <a:ext cx="6025543" cy="5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300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-3743" y="-1774"/>
            <a:ext cx="12194723" cy="6857999"/>
          </a:xfrm>
          <a:prstGeom prst="rect">
            <a:avLst/>
          </a:prstGeom>
          <a:solidFill>
            <a:schemeClr val="bg1">
              <a:alpha val="5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DE7074C-96BE-D9C4-65F7-9621A1F4DC40}"/>
              </a:ext>
            </a:extLst>
          </p:cNvPr>
          <p:cNvSpPr txBox="1">
            <a:spLocks/>
          </p:cNvSpPr>
          <p:nvPr/>
        </p:nvSpPr>
        <p:spPr>
          <a:xfrm>
            <a:off x="508000" y="3347314"/>
            <a:ext cx="819862" cy="7128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EB2ADB51-BEB4-022F-1F87-16E4CE50176B}"/>
              </a:ext>
            </a:extLst>
          </p:cNvPr>
          <p:cNvSpPr txBox="1">
            <a:spLocks/>
          </p:cNvSpPr>
          <p:nvPr/>
        </p:nvSpPr>
        <p:spPr>
          <a:xfrm>
            <a:off x="1241796" y="1719948"/>
            <a:ext cx="2697254" cy="375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endParaRPr lang="en-GB" sz="2400" dirty="0">
              <a:solidFill>
                <a:schemeClr val="tx1"/>
              </a:solidFill>
              <a:latin typeface="ShellMedium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BE8861-5AD1-8A4F-E1B0-59F36546954F}"/>
              </a:ext>
            </a:extLst>
          </p:cNvPr>
          <p:cNvSpPr txBox="1">
            <a:spLocks/>
          </p:cNvSpPr>
          <p:nvPr/>
        </p:nvSpPr>
        <p:spPr>
          <a:xfrm>
            <a:off x="4197515" y="3347314"/>
            <a:ext cx="819862" cy="7128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ABB1C29-0B01-60B6-4BAB-4EA0D1A98D62}"/>
              </a:ext>
            </a:extLst>
          </p:cNvPr>
          <p:cNvSpPr txBox="1">
            <a:spLocks/>
          </p:cNvSpPr>
          <p:nvPr/>
        </p:nvSpPr>
        <p:spPr>
          <a:xfrm>
            <a:off x="5017377" y="3274842"/>
            <a:ext cx="3250991" cy="7201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  <a:latin typeface="ShellMedium" charset="0"/>
              </a:rPr>
              <a:t>Stakeholder Classification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874FDECA-598C-6EFE-9428-83A5C05A748D}"/>
              </a:ext>
            </a:extLst>
          </p:cNvPr>
          <p:cNvSpPr txBox="1">
            <a:spLocks/>
          </p:cNvSpPr>
          <p:nvPr/>
        </p:nvSpPr>
        <p:spPr>
          <a:xfrm>
            <a:off x="7858437" y="3318088"/>
            <a:ext cx="819862" cy="7128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80455EAB-48E2-0BB7-7BF1-15E1F9CEF8E1}"/>
              </a:ext>
            </a:extLst>
          </p:cNvPr>
          <p:cNvSpPr txBox="1">
            <a:spLocks/>
          </p:cNvSpPr>
          <p:nvPr/>
        </p:nvSpPr>
        <p:spPr>
          <a:xfrm>
            <a:off x="9171783" y="1756892"/>
            <a:ext cx="2697254" cy="375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endParaRPr lang="en-GB" sz="2000" dirty="0">
              <a:solidFill>
                <a:schemeClr val="tx1"/>
              </a:solidFill>
              <a:latin typeface="ShellMedium" charset="0"/>
            </a:endParaRPr>
          </a:p>
        </p:txBody>
      </p:sp>
      <p:sp>
        <p:nvSpPr>
          <p:cNvPr id="39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5B5818-14CF-E953-D070-0A784D84ADF4}"/>
              </a:ext>
            </a:extLst>
          </p:cNvPr>
          <p:cNvSpPr txBox="1">
            <a:spLocks/>
          </p:cNvSpPr>
          <p:nvPr/>
        </p:nvSpPr>
        <p:spPr>
          <a:xfrm>
            <a:off x="1136276" y="3216978"/>
            <a:ext cx="2334894" cy="7128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  <a:latin typeface="ShellMedium" charset="0"/>
              </a:rPr>
              <a:t>Stakeholder Identification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AFAD7F1-E7C9-411D-16B4-AC18DBA47722}"/>
              </a:ext>
            </a:extLst>
          </p:cNvPr>
          <p:cNvSpPr txBox="1">
            <a:spLocks/>
          </p:cNvSpPr>
          <p:nvPr/>
        </p:nvSpPr>
        <p:spPr>
          <a:xfrm>
            <a:off x="8508395" y="3302339"/>
            <a:ext cx="3250991" cy="7201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  <a:latin typeface="ShellMedium" charset="0"/>
              </a:rPr>
              <a:t>Stakeholder Management Plan</a:t>
            </a:r>
          </a:p>
        </p:txBody>
      </p:sp>
    </p:spTree>
    <p:extLst>
      <p:ext uri="{BB962C8B-B14F-4D97-AF65-F5344CB8AC3E}">
        <p14:creationId xmlns:p14="http://schemas.microsoft.com/office/powerpoint/2010/main" val="22129850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/>
              <a:t>Stakeholder Identification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2024</a:t>
            </a:r>
          </a:p>
        </p:txBody>
      </p:sp>
      <p:pic>
        <p:nvPicPr>
          <p:cNvPr id="19" name="Picture Placeholder 19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27" r="5021"/>
          <a:stretch/>
        </p:blipFill>
        <p:spPr>
          <a:xfrm>
            <a:off x="5578475" y="-64008"/>
            <a:ext cx="6616248" cy="6857999"/>
          </a:xfrm>
        </p:spPr>
      </p:pic>
      <p:sp>
        <p:nvSpPr>
          <p:cNvPr id="37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408024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712801"/>
            <a:ext cx="11171238" cy="476808"/>
          </a:xfrm>
        </p:spPr>
        <p:txBody>
          <a:bodyPr/>
          <a:lstStyle/>
          <a:p>
            <a:pPr algn="ctr"/>
            <a:r>
              <a:rPr lang="en-GB" dirty="0"/>
              <a:t>List of Stakeholders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870012" y="1937552"/>
            <a:ext cx="2396971" cy="29828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Sarah &amp; her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EnergyCorp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Board Members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Frontline Workers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Supervisors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Insurance Firms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International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Legal Team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AEC56EAC-C6EA-0EAB-6FA4-79AC78A574A0}"/>
              </a:ext>
            </a:extLst>
          </p:cNvPr>
          <p:cNvSpPr txBox="1">
            <a:spLocks/>
          </p:cNvSpPr>
          <p:nvPr/>
        </p:nvSpPr>
        <p:spPr bwMode="auto">
          <a:xfrm>
            <a:off x="4978047" y="1937551"/>
            <a:ext cx="2621761" cy="35399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Finance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Geologists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 &amp; 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Bank &amp; Bank 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Local Communities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Local Media 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C6D107E-2E8B-9D3A-A1F1-0188D077806B}"/>
              </a:ext>
            </a:extLst>
          </p:cNvPr>
          <p:cNvSpPr txBox="1">
            <a:spLocks/>
          </p:cNvSpPr>
          <p:nvPr/>
        </p:nvSpPr>
        <p:spPr bwMode="auto">
          <a:xfrm>
            <a:off x="8531442" y="1937552"/>
            <a:ext cx="2969672" cy="35399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Trade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Government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Land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Economy &amp;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Local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Activist Groups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en-GB" noProof="1"/>
              <a:t>August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426B176F-12CD-5121-0261-5C6DAF1A79C0}"/>
              </a:ext>
            </a:extLst>
          </p:cNvPr>
          <p:cNvSpPr txBox="1">
            <a:spLocks/>
          </p:cNvSpPr>
          <p:nvPr/>
        </p:nvSpPr>
        <p:spPr bwMode="auto">
          <a:xfrm>
            <a:off x="791808" y="781654"/>
            <a:ext cx="4066542" cy="15088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 cap="none" baseline="0">
                <a:solidFill>
                  <a:schemeClr val="tx1"/>
                </a:solidFill>
                <a:latin typeface="ShellMedium" panose="00000600000000000000" pitchFamily="2" charset="0"/>
                <a:ea typeface="+mj-ea"/>
                <a:cs typeface="+mj-cs"/>
              </a:defRPr>
            </a:lvl1pPr>
          </a:lstStyle>
          <a:p>
            <a:r>
              <a:rPr lang="en-GB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Stakeholder Classification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2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485685"/>
          </a:xfrm>
        </p:spPr>
        <p:txBody>
          <a:bodyPr/>
          <a:lstStyle/>
          <a:p>
            <a:pPr algn="ctr"/>
            <a:r>
              <a:rPr lang="en-GB" dirty="0"/>
              <a:t>Internal and External Stakeholders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096504" y="1279198"/>
            <a:ext cx="5583237" cy="5427602"/>
          </a:xfrm>
        </p:spPr>
        <p:txBody>
          <a:bodyPr/>
          <a:lstStyle/>
          <a:p>
            <a:pPr algn="ctr"/>
            <a:r>
              <a:rPr lang="en-GB" sz="2400" dirty="0"/>
              <a:t>External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Investors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Bank &amp; Bank Holders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Trade Associations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Government 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Activist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Contractors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Suppliers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Land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Economy and Finance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Local Businesses and Local Communities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Local and International Media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Insurance Firms</a:t>
            </a:r>
          </a:p>
          <a:p>
            <a:pPr marL="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97654" y="1252565"/>
            <a:ext cx="5879283" cy="5162554"/>
          </a:xfrm>
        </p:spPr>
        <p:txBody>
          <a:bodyPr/>
          <a:lstStyle/>
          <a:p>
            <a:pPr algn="ctr"/>
            <a:r>
              <a:rPr lang="en-GB" sz="2400" dirty="0"/>
              <a:t>Internal</a:t>
            </a:r>
            <a:r>
              <a:rPr lang="en-GB" dirty="0"/>
              <a:t> 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Sarah &amp; her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EnergyCorp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Board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Frontline Workers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Supervisors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Legal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Finance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Geologists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 &amp;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Team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512259" y="574983"/>
            <a:ext cx="4767665" cy="2312126"/>
          </a:xfrm>
          <a:prstGeom prst="roundRect">
            <a:avLst/>
          </a:prstGeom>
          <a:solidFill>
            <a:schemeClr val="tx1">
              <a:alpha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357708">
              <a:lnSpc>
                <a:spcPct val="110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en-GB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D32BAE6A-B452-4007-8177-56DD051636F9}" type="slidenum">
              <a:rPr lang="en-GB" noProof="1" smtClean="0">
                <a:solidFill>
                  <a:schemeClr val="bg1"/>
                </a:solidFill>
              </a:rPr>
              <a:pPr/>
              <a:t>7</a:t>
            </a:fld>
            <a:endParaRPr lang="en-GB" noProof="1">
              <a:solidFill>
                <a:schemeClr val="bg1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en-GB" noProof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18456" y="627015"/>
            <a:ext cx="4415247" cy="2312126"/>
          </a:xfrm>
          <a:noFill/>
        </p:spPr>
        <p:txBody>
          <a:bodyPr/>
          <a:lstStyle/>
          <a:p>
            <a:r>
              <a:rPr lang="en-GB" sz="4000" dirty="0">
                <a:solidFill>
                  <a:schemeClr val="bg1"/>
                </a:solidFill>
              </a:rPr>
              <a:t>Stakeholder Management Plan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</p:spPr>
        <p:txBody>
          <a:bodyPr/>
          <a:lstStyle/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August 2024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" t="24520" r="10648" b="6682"/>
          <a:stretch/>
        </p:blipFill>
        <p:spPr>
          <a:xfrm>
            <a:off x="5640665" y="0"/>
            <a:ext cx="6541810" cy="5142143"/>
          </a:xfrm>
          <a:prstGeom prst="rect">
            <a:avLst/>
          </a:prstGeom>
        </p:spPr>
      </p:pic>
      <p:sp>
        <p:nvSpPr>
          <p:cNvPr id="21" name="Text Box 11" descr="&lt;COMPANY_NAME&gt;&#10;"/>
          <p:cNvSpPr txBox="1">
            <a:spLocks noChangeArrowheads="1"/>
          </p:cNvSpPr>
          <p:nvPr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41203170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8</a:t>
            </a:fld>
            <a:endParaRPr lang="en-GB" noProof="1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65520C4-D28F-0AEE-008D-E677B6849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95838"/>
              </p:ext>
            </p:extLst>
          </p:nvPr>
        </p:nvGraphicFramePr>
        <p:xfrm>
          <a:off x="124287" y="151198"/>
          <a:ext cx="11913834" cy="65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639">
                  <a:extLst>
                    <a:ext uri="{9D8B030D-6E8A-4147-A177-3AD203B41FA5}">
                      <a16:colId xmlns:a16="http://schemas.microsoft.com/office/drawing/2014/main" val="3200778459"/>
                    </a:ext>
                  </a:extLst>
                </a:gridCol>
                <a:gridCol w="1985639">
                  <a:extLst>
                    <a:ext uri="{9D8B030D-6E8A-4147-A177-3AD203B41FA5}">
                      <a16:colId xmlns:a16="http://schemas.microsoft.com/office/drawing/2014/main" val="297286064"/>
                    </a:ext>
                  </a:extLst>
                </a:gridCol>
                <a:gridCol w="1198811">
                  <a:extLst>
                    <a:ext uri="{9D8B030D-6E8A-4147-A177-3AD203B41FA5}">
                      <a16:colId xmlns:a16="http://schemas.microsoft.com/office/drawing/2014/main" val="3019605345"/>
                    </a:ext>
                  </a:extLst>
                </a:gridCol>
                <a:gridCol w="1307592">
                  <a:extLst>
                    <a:ext uri="{9D8B030D-6E8A-4147-A177-3AD203B41FA5}">
                      <a16:colId xmlns:a16="http://schemas.microsoft.com/office/drawing/2014/main" val="615482024"/>
                    </a:ext>
                  </a:extLst>
                </a:gridCol>
                <a:gridCol w="2157984">
                  <a:extLst>
                    <a:ext uri="{9D8B030D-6E8A-4147-A177-3AD203B41FA5}">
                      <a16:colId xmlns:a16="http://schemas.microsoft.com/office/drawing/2014/main" val="2338885965"/>
                    </a:ext>
                  </a:extLst>
                </a:gridCol>
                <a:gridCol w="3278169">
                  <a:extLst>
                    <a:ext uri="{9D8B030D-6E8A-4147-A177-3AD203B41FA5}">
                      <a16:colId xmlns:a16="http://schemas.microsoft.com/office/drawing/2014/main" val="275606105"/>
                    </a:ext>
                  </a:extLst>
                </a:gridCol>
              </a:tblGrid>
              <a:tr h="841490">
                <a:tc>
                  <a:txBody>
                    <a:bodyPr/>
                    <a:lstStyle/>
                    <a:p>
                      <a:r>
                        <a:rPr lang="en-GB" dirty="0"/>
                        <a:t>Stakeholder 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Channels of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21570"/>
                  </a:ext>
                </a:extLst>
              </a:tr>
              <a:tr h="796520">
                <a:tc>
                  <a:txBody>
                    <a:bodyPr/>
                    <a:lstStyle/>
                    <a:p>
                      <a:r>
                        <a:rPr lang="en-GB" dirty="0"/>
                        <a:t>External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Investors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Mails, meets &amp;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Regular Updates through mails or meetings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54664"/>
                  </a:ext>
                </a:extLst>
              </a:tr>
              <a:tr h="7965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Government Bodies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3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Point of Contacts &amp;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Ensure Compliance &amp; align with local parties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23863"/>
                  </a:ext>
                </a:extLst>
              </a:tr>
              <a:tr h="7965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Trade Associations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3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Policies, Rules, Regulation and Licenses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96596"/>
                  </a:ext>
                </a:extLst>
              </a:tr>
              <a:tr h="7965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Local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3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Point of Contacts &amp;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Addressing concerns, providing 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24206"/>
                  </a:ext>
                </a:extLst>
              </a:tr>
              <a:tr h="796520">
                <a:tc>
                  <a:txBody>
                    <a:bodyPr/>
                    <a:lstStyle/>
                    <a:p>
                      <a:r>
                        <a:rPr lang="en-GB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Board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Regular Updates on Project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17087"/>
                  </a:ext>
                </a:extLst>
              </a:tr>
              <a:tr h="93498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 &amp; D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3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Regular Meetings, Updates, changes, plannings &amp;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01965"/>
                  </a:ext>
                </a:extLst>
              </a:tr>
              <a:tr h="7965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Legal &amp;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3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Risk Management, Financial Budget categorisation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30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1272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 2024">
      <a:dk1>
        <a:srgbClr val="4A4A4A"/>
      </a:dk1>
      <a:lt1>
        <a:srgbClr val="FFFFFF"/>
      </a:lt1>
      <a:dk2>
        <a:srgbClr val="919191"/>
      </a:dk2>
      <a:lt2>
        <a:srgbClr val="F5F5F5"/>
      </a:lt2>
      <a:accent1>
        <a:srgbClr val="FFC600"/>
      </a:accent1>
      <a:accent2>
        <a:srgbClr val="DD1D21"/>
      </a:accent2>
      <a:accent3>
        <a:srgbClr val="336094"/>
      </a:accent3>
      <a:accent4>
        <a:srgbClr val="86207C"/>
      </a:accent4>
      <a:accent5>
        <a:srgbClr val="617E31"/>
      </a:accent5>
      <a:accent6>
        <a:srgbClr val="ED8A00"/>
      </a:accent6>
      <a:hlink>
        <a:srgbClr val="336094"/>
      </a:hlink>
      <a:folHlink>
        <a:srgbClr val="336094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30400" indent="-230400" defTabSz="357708">
          <a:lnSpc>
            <a:spcPct val="140000"/>
          </a:lnSpc>
          <a:buClr>
            <a:schemeClr val="accent2"/>
          </a:buClr>
          <a:buSzPct val="75000"/>
          <a:buFont typeface="Wingdings" panose="05000000000000000000" pitchFamily="2" charset="2"/>
          <a:buChar char=""/>
          <a:defRPr sz="1800" dirty="0" err="1"/>
        </a:defPPr>
      </a:lstStyle>
    </a:txDef>
  </a:objectDefaults>
  <a:extraClrSchemeLst/>
  <a:custClrLst>
    <a:custClr name="Main Yellow 200">
      <a:srgbClr val="FFC600"/>
    </a:custClr>
    <a:custClr name="Main Shell Red">
      <a:srgbClr val="DD1D21"/>
    </a:custClr>
    <a:custClr name="Main Shell Grey 700">
      <a:srgbClr val="4A4A4A"/>
    </a:custClr>
    <a:custClr name="Main Night 600">
      <a:srgbClr val="336094"/>
    </a:custClr>
    <a:custClr name="Main Ocean 400">
      <a:srgbClr val="0097A9"/>
    </a:custClr>
    <a:custClr name="Main Sky 400">
      <a:srgbClr val="0097BB"/>
    </a:custClr>
    <a:custClr name="Main Violet 500">
      <a:srgbClr val="9A60A4"/>
    </a:custClr>
    <a:custClr name="Main Sunset 500">
      <a:srgbClr val="D54410"/>
    </a:custClr>
    <a:custClr name="Main Sand 100">
      <a:srgbClr val="E1DDA9"/>
    </a:custClr>
    <a:custClr name="Main Earth 700">
      <a:srgbClr val="743A1E"/>
    </a:custClr>
    <a:custClr name="Shell Yellow 50">
      <a:srgbClr val="FFF7B4"/>
    </a:custClr>
    <a:custClr name="Shell Red 300">
      <a:srgbClr val="FF887B"/>
    </a:custClr>
    <a:custClr name="Shell Grey 900">
      <a:srgbClr val="292929"/>
    </a:custClr>
    <a:custClr name="Night 400">
      <a:srgbClr val="6E94C0"/>
    </a:custClr>
    <a:custClr name="Ocean 600">
      <a:srgbClr val="006B7B"/>
    </a:custClr>
    <a:custClr name="Sky 200">
      <a:srgbClr val="95C9DC"/>
    </a:custClr>
    <a:custClr name="Violet 300">
      <a:srgbClr val="C39EC9"/>
    </a:custClr>
    <a:custClr name="Sunset 300">
      <a:srgbClr val="FF8966"/>
    </a:custClr>
    <a:custClr name="Sand 400">
      <a:srgbClr val="979361"/>
    </a:custClr>
    <a:custClr name="Earth 500">
      <a:srgbClr val="9E684F"/>
    </a:custClr>
    <a:custClr name="White">
      <a:srgbClr val="FFFFFF"/>
    </a:custClr>
    <a:custClr name="Shell Red 100">
      <a:srgbClr val="FFD6D0"/>
    </a:custClr>
    <a:custClr name="Shell Grey 400">
      <a:srgbClr val="919191"/>
    </a:custClr>
    <a:custClr name="Night 200">
      <a:srgbClr val="ACC3DE"/>
    </a:custClr>
    <a:custClr name="Ocean 200">
      <a:srgbClr val="81CCD9"/>
    </a:custClr>
    <a:custClr name="Main Forrest 500">
      <a:srgbClr val="008557"/>
    </a:custClr>
    <a:custClr name="Violet 100">
      <a:srgbClr val="E9DBEB"/>
    </a:custClr>
    <a:custClr name="Sunset 100">
      <a:srgbClr val="FFD7C8"/>
    </a:custClr>
    <a:custClr name="Main Stone 300">
      <a:srgbClr val="B6B099"/>
    </a:custClr>
    <a:custClr name="Earth 300&#10;">
      <a:srgbClr val="C3A494"/>
    </a:custClr>
    <a:custClr name="White">
      <a:srgbClr val="FFFFFF"/>
    </a:custClr>
    <a:custClr name="White">
      <a:srgbClr val="FFFFFF"/>
    </a:custClr>
    <a:custClr name="Grey 50">
      <a:srgbClr val="F5F5F5"/>
    </a:custClr>
    <a:custClr name="Main Grass 200">
      <a:srgbClr val="A0C963"/>
    </a:custClr>
    <a:custClr name="Main Seaweed 300">
      <a:srgbClr val="A8B11A"/>
    </a:custClr>
    <a:custClr name="Forrest 300">
      <a:srgbClr val="6FB993"/>
    </a:custClr>
    <a:custClr name="Main Berry 700">
      <a:srgbClr val="86207C"/>
    </a:custClr>
    <a:custClr name="Main Sunrise 300">
      <a:srgbClr val="ED8A00"/>
    </a:custClr>
    <a:custClr name="Stone 100">
      <a:srgbClr val="E4DFC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Seaweed 100">
      <a:srgbClr val="DDE599"/>
    </a:custClr>
    <a:custClr name="Forrest 100">
      <a:srgbClr val="CBE6D7"/>
    </a:custClr>
    <a:custClr name="Berry 500">
      <a:srgbClr val="A65A9B"/>
    </a:custClr>
    <a:custClr name="Sunrise 100">
      <a:srgbClr val="FFDAAE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Widescreen Shell template - 16x9 V1-112.potx" id="{1987D5A3-51A0-445B-9FAC-861F450D6093}" vid="{2D737C8F-4E59-4B99-8821-88CEAE92E746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 2023">
      <a:dk1>
        <a:srgbClr val="4A4A4A"/>
      </a:dk1>
      <a:lt1>
        <a:srgbClr val="FFFFFF"/>
      </a:lt1>
      <a:dk2>
        <a:srgbClr val="919191"/>
      </a:dk2>
      <a:lt2>
        <a:srgbClr val="E0E0E0"/>
      </a:lt2>
      <a:accent1>
        <a:srgbClr val="FFC600"/>
      </a:accent1>
      <a:accent2>
        <a:srgbClr val="DD1D21"/>
      </a:accent2>
      <a:accent3>
        <a:srgbClr val="336094"/>
      </a:accent3>
      <a:accent4>
        <a:srgbClr val="86207C"/>
      </a:accent4>
      <a:accent5>
        <a:srgbClr val="617E31"/>
      </a:accent5>
      <a:accent6>
        <a:srgbClr val="ED8A00"/>
      </a:accent6>
      <a:hlink>
        <a:srgbClr val="336094"/>
      </a:hlink>
      <a:folHlink>
        <a:srgbClr val="336094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 2023">
      <a:dk1>
        <a:srgbClr val="4A4A4A"/>
      </a:dk1>
      <a:lt1>
        <a:srgbClr val="FFFFFF"/>
      </a:lt1>
      <a:dk2>
        <a:srgbClr val="919191"/>
      </a:dk2>
      <a:lt2>
        <a:srgbClr val="E0E0E0"/>
      </a:lt2>
      <a:accent1>
        <a:srgbClr val="FFC600"/>
      </a:accent1>
      <a:accent2>
        <a:srgbClr val="DD1D21"/>
      </a:accent2>
      <a:accent3>
        <a:srgbClr val="336094"/>
      </a:accent3>
      <a:accent4>
        <a:srgbClr val="86207C"/>
      </a:accent4>
      <a:accent5>
        <a:srgbClr val="617E31"/>
      </a:accent5>
      <a:accent6>
        <a:srgbClr val="ED8A00"/>
      </a:accent6>
      <a:hlink>
        <a:srgbClr val="336094"/>
      </a:hlink>
      <a:folHlink>
        <a:srgbClr val="336094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 V1-112</Template>
  <TotalTime>229</TotalTime>
  <Words>313</Words>
  <Application>Microsoft Office PowerPoint</Application>
  <PresentationFormat>Widescreen</PresentationFormat>
  <Paragraphs>146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Shell layouts with footer</vt:lpstr>
      <vt:lpstr>Project Coastal Horizon</vt:lpstr>
      <vt:lpstr>Agenda</vt:lpstr>
      <vt:lpstr>Stakeholder Identification  </vt:lpstr>
      <vt:lpstr>List of Stakeholders</vt:lpstr>
      <vt:lpstr>PowerPoint Presentation</vt:lpstr>
      <vt:lpstr>Internal and External Stakeholders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Journey </dc:title>
  <dc:creator>Jain, Gaurav SBOBNG-PTIY/BDN</dc:creator>
  <cp:lastModifiedBy>Gaurav Jain</cp:lastModifiedBy>
  <cp:revision>11</cp:revision>
  <dcterms:created xsi:type="dcterms:W3CDTF">2024-08-27T02:39:40Z</dcterms:created>
  <dcterms:modified xsi:type="dcterms:W3CDTF">2024-08-30T13:34:23Z</dcterms:modified>
  <cp:category>Shell_IC: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</Properties>
</file>