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111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247" y="781938"/>
            <a:ext cx="999553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947" y="1472012"/>
            <a:ext cx="7958455" cy="407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444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4974" y="1546301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latin typeface="Arial"/>
                <a:cs typeface="Arial"/>
              </a:rPr>
              <a:t>CREDIT</a:t>
            </a:r>
            <a:r>
              <a:rPr sz="9600" b="1" spc="-390" dirty="0">
                <a:latin typeface="Arial"/>
                <a:cs typeface="Arial"/>
              </a:rPr>
              <a:t> </a:t>
            </a:r>
            <a:r>
              <a:rPr sz="9600" b="1" spc="-20" dirty="0">
                <a:latin typeface="Arial"/>
                <a:cs typeface="Arial"/>
              </a:rPr>
              <a:t>CARD</a:t>
            </a:r>
            <a:endParaRPr sz="9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rlito"/>
                <a:cs typeface="Carlito"/>
              </a:rPr>
              <a:t>1</a:t>
            </a:r>
            <a:endParaRPr sz="1200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6719" y="3121151"/>
            <a:ext cx="11261090" cy="3235960"/>
            <a:chOff x="426719" y="3121151"/>
            <a:chExt cx="11261090" cy="32359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9" y="3989831"/>
              <a:ext cx="5832348" cy="16047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70305" y="3331540"/>
            <a:ext cx="6757314" cy="17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10" dirty="0">
                <a:solidFill>
                  <a:srgbClr val="FFC000"/>
                </a:solidFill>
                <a:latin typeface="Liberation Sans Narrow"/>
                <a:cs typeface="Liberation Sans Narrow"/>
              </a:rPr>
              <a:t>WEEKLY</a:t>
            </a:r>
            <a:r>
              <a:rPr lang="en-US" sz="5700" dirty="0">
                <a:latin typeface="Liberation Sans Narrow"/>
                <a:cs typeface="Liberation Sans Narrow"/>
              </a:rPr>
              <a:t>  </a:t>
            </a:r>
            <a:r>
              <a:rPr sz="5700" spc="-80" dirty="0">
                <a:solidFill>
                  <a:srgbClr val="FFC000"/>
                </a:solidFill>
                <a:latin typeface="Liberation Sans Narrow"/>
                <a:cs typeface="Liberation Sans Narrow"/>
              </a:rPr>
              <a:t>STATUS</a:t>
            </a:r>
            <a:r>
              <a:rPr lang="en-US" sz="5700" spc="-215" dirty="0">
                <a:solidFill>
                  <a:srgbClr val="FFC000"/>
                </a:solidFill>
                <a:latin typeface="Liberation Sans Narrow"/>
                <a:cs typeface="Liberation Sans Narrow"/>
              </a:rPr>
              <a:t> </a:t>
            </a:r>
            <a:r>
              <a:rPr sz="5700" spc="-10" dirty="0">
                <a:solidFill>
                  <a:srgbClr val="FFC000"/>
                </a:solidFill>
                <a:latin typeface="Liberation Sans Narrow"/>
                <a:cs typeface="Liberation Sans Narrow"/>
              </a:rPr>
              <a:t>REPORT</a:t>
            </a:r>
            <a:endParaRPr sz="57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465226"/>
            <a:ext cx="7979409" cy="4823460"/>
          </a:xfrm>
          <a:prstGeom prst="rect">
            <a:avLst/>
          </a:prstGeom>
        </p:spPr>
        <p:txBody>
          <a:bodyPr vert="horz" wrap="square" lIns="0" tIns="328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Content</a:t>
            </a:r>
            <a:r>
              <a:rPr lang="en-US" sz="4000" spc="-50" dirty="0">
                <a:solidFill>
                  <a:srgbClr val="FFC000"/>
                </a:solidFill>
                <a:latin typeface="Arial Black"/>
                <a:cs typeface="Arial Black"/>
              </a:rPr>
              <a:t>s</a:t>
            </a:r>
            <a:endParaRPr sz="4000" dirty="0">
              <a:latin typeface="Arial Black"/>
              <a:cs typeface="Arial Black"/>
            </a:endParaRPr>
          </a:p>
          <a:p>
            <a:pPr marL="777875" indent="-743585">
              <a:lnSpc>
                <a:spcPct val="100000"/>
              </a:lnSpc>
              <a:spcBef>
                <a:spcPts val="2485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Project</a:t>
            </a:r>
            <a:r>
              <a:rPr sz="40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rlito"/>
                <a:cs typeface="Carlito"/>
              </a:rPr>
              <a:t>objective</a:t>
            </a:r>
            <a:endParaRPr sz="4000" dirty="0">
              <a:latin typeface="Carlito"/>
              <a:cs typeface="Carlito"/>
            </a:endParaRPr>
          </a:p>
          <a:p>
            <a:pPr marL="777875" indent="-7435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40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4000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rlito"/>
                <a:cs typeface="Carlito"/>
              </a:rPr>
              <a:t>SQL</a:t>
            </a:r>
            <a:endParaRPr sz="4000" dirty="0">
              <a:latin typeface="Carlito"/>
              <a:cs typeface="Carlito"/>
            </a:endParaRPr>
          </a:p>
          <a:p>
            <a:pPr marL="777875" indent="-743585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40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processing</a:t>
            </a:r>
            <a:r>
              <a:rPr sz="40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&amp;</a:t>
            </a:r>
            <a:r>
              <a:rPr sz="4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rlito"/>
                <a:cs typeface="Carlito"/>
              </a:rPr>
              <a:t>DAX</a:t>
            </a:r>
            <a:endParaRPr sz="4000" dirty="0">
              <a:latin typeface="Carlito"/>
              <a:cs typeface="Carlito"/>
            </a:endParaRPr>
          </a:p>
          <a:p>
            <a:pPr marL="777875" indent="-7435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</a:tabLst>
            </a:pPr>
            <a:r>
              <a:rPr sz="4000" spc="-10" dirty="0">
                <a:solidFill>
                  <a:srgbClr val="FFFFFF"/>
                </a:solidFill>
                <a:latin typeface="Carlito"/>
                <a:cs typeface="Carlito"/>
              </a:rPr>
              <a:t>Dashboard</a:t>
            </a:r>
            <a:r>
              <a:rPr sz="40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&amp;</a:t>
            </a:r>
            <a:r>
              <a:rPr sz="40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rlito"/>
                <a:cs typeface="Carlito"/>
              </a:rPr>
              <a:t>insights</a:t>
            </a:r>
            <a:endParaRPr sz="4000" dirty="0">
              <a:latin typeface="Carlito"/>
              <a:cs typeface="Carlito"/>
            </a:endParaRPr>
          </a:p>
          <a:p>
            <a:pPr marL="777875" indent="-743585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Export</a:t>
            </a:r>
            <a:r>
              <a:rPr sz="4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&amp;</a:t>
            </a:r>
            <a:r>
              <a:rPr sz="40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share</a:t>
            </a:r>
            <a:r>
              <a:rPr sz="40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rlito"/>
                <a:cs typeface="Carlito"/>
              </a:rPr>
              <a:t>project</a:t>
            </a:r>
            <a:endParaRPr sz="4000" dirty="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0688" y="2275332"/>
            <a:ext cx="4401311" cy="38160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Puneet Kumar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2170" cy="492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Project</a:t>
            </a:r>
            <a:r>
              <a:rPr sz="4000" spc="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10" dirty="0">
                <a:solidFill>
                  <a:srgbClr val="FFC000"/>
                </a:solidFill>
                <a:latin typeface="Arial Black"/>
                <a:cs typeface="Arial Black"/>
              </a:rPr>
              <a:t>Objective</a:t>
            </a:r>
            <a:endParaRPr sz="4000" dirty="0">
              <a:latin typeface="Arial Black"/>
              <a:cs typeface="Arial Black"/>
            </a:endParaRPr>
          </a:p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sz="4000" spc="-18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4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develop</a:t>
            </a:r>
            <a:r>
              <a:rPr sz="4000" spc="-1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4000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rlito"/>
                <a:cs typeface="Carlito"/>
              </a:rPr>
              <a:t>comprehensive</a:t>
            </a:r>
            <a:r>
              <a:rPr sz="40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rlito"/>
                <a:cs typeface="Carlito"/>
              </a:rPr>
              <a:t>credit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card</a:t>
            </a:r>
            <a:r>
              <a:rPr sz="40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weekly</a:t>
            </a:r>
            <a:r>
              <a:rPr sz="4000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rlito"/>
                <a:cs typeface="Carlito"/>
              </a:rPr>
              <a:t>dashboard</a:t>
            </a:r>
            <a:r>
              <a:rPr sz="40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provides</a:t>
            </a:r>
            <a:r>
              <a:rPr sz="40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rlito"/>
                <a:cs typeface="Carlito"/>
              </a:rPr>
              <a:t>real-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time</a:t>
            </a:r>
            <a:r>
              <a:rPr sz="40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insights</a:t>
            </a:r>
            <a:r>
              <a:rPr sz="40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into</a:t>
            </a:r>
            <a:r>
              <a:rPr sz="40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rlito"/>
                <a:cs typeface="Carlito"/>
              </a:rPr>
              <a:t>key </a:t>
            </a:r>
            <a:r>
              <a:rPr sz="4000" spc="-10" dirty="0">
                <a:solidFill>
                  <a:srgbClr val="FFFFFF"/>
                </a:solidFill>
                <a:latin typeface="Carlito"/>
                <a:cs typeface="Carlito"/>
              </a:rPr>
              <a:t>performance</a:t>
            </a:r>
            <a:r>
              <a:rPr sz="40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metrics</a:t>
            </a:r>
            <a:r>
              <a:rPr sz="40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40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rlito"/>
                <a:cs typeface="Carlito"/>
              </a:rPr>
              <a:t>trends,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enabling</a:t>
            </a:r>
            <a:r>
              <a:rPr sz="40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rlito"/>
                <a:cs typeface="Carlito"/>
              </a:rPr>
              <a:t>stakeholders</a:t>
            </a:r>
            <a:r>
              <a:rPr sz="40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40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rlito"/>
                <a:cs typeface="Carlito"/>
              </a:rPr>
              <a:t>monitor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40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analyze</a:t>
            </a:r>
            <a:r>
              <a:rPr sz="40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credit</a:t>
            </a:r>
            <a:r>
              <a:rPr sz="4000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card</a:t>
            </a:r>
            <a:r>
              <a:rPr sz="40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rlito"/>
                <a:cs typeface="Carlito"/>
              </a:rPr>
              <a:t>operations effectively.</a:t>
            </a:r>
            <a:endParaRPr sz="4000" dirty="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Puneet Kumar</a:t>
            </a:r>
            <a:endParaRPr spc="-1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Import</a:t>
            </a:r>
            <a:r>
              <a:rPr spc="-35" dirty="0"/>
              <a:t> </a:t>
            </a: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SQL</a:t>
            </a:r>
            <a:r>
              <a:rPr spc="-20" dirty="0"/>
              <a:t> </a:t>
            </a:r>
            <a:r>
              <a:rPr spc="-1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947" y="1637563"/>
            <a:ext cx="5506085" cy="205295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56285" indent="-743585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Prepare</a:t>
            </a:r>
            <a:r>
              <a:rPr sz="40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csv</a:t>
            </a:r>
            <a:r>
              <a:rPr sz="40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rlito"/>
                <a:cs typeface="Carlito"/>
              </a:rPr>
              <a:t>file</a:t>
            </a:r>
            <a:endParaRPr sz="4000" dirty="0">
              <a:latin typeface="Carlito"/>
              <a:cs typeface="Carlito"/>
            </a:endParaRPr>
          </a:p>
          <a:p>
            <a:pPr marL="756285" indent="-743585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40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tables</a:t>
            </a:r>
            <a:r>
              <a:rPr sz="40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40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rlito"/>
                <a:cs typeface="Carlito"/>
              </a:rPr>
              <a:t>SQL</a:t>
            </a:r>
            <a:endParaRPr sz="4000" dirty="0">
              <a:latin typeface="Carlito"/>
              <a:cs typeface="Carlito"/>
            </a:endParaRPr>
          </a:p>
          <a:p>
            <a:pPr marL="756285" indent="-743585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import</a:t>
            </a:r>
            <a:r>
              <a:rPr sz="40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csv</a:t>
            </a:r>
            <a:r>
              <a:rPr sz="40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file</a:t>
            </a:r>
            <a:r>
              <a:rPr sz="40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dirty="0">
                <a:solidFill>
                  <a:srgbClr val="FFFFFF"/>
                </a:solidFill>
                <a:latin typeface="Carlito"/>
                <a:cs typeface="Carlito"/>
              </a:rPr>
              <a:t>into</a:t>
            </a:r>
            <a:r>
              <a:rPr sz="40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rlito"/>
                <a:cs typeface="Carlito"/>
              </a:rPr>
              <a:t>SQL</a:t>
            </a:r>
            <a:endParaRPr sz="4000" dirty="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052" y="3268979"/>
            <a:ext cx="900683" cy="81838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390894" y="4258817"/>
            <a:ext cx="3529965" cy="1160145"/>
            <a:chOff x="6390894" y="4258817"/>
            <a:chExt cx="3529965" cy="11601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9944" y="4277867"/>
              <a:ext cx="3491484" cy="11216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00419" y="4268342"/>
              <a:ext cx="3510915" cy="1141095"/>
            </a:xfrm>
            <a:custGeom>
              <a:avLst/>
              <a:gdLst/>
              <a:ahLst/>
              <a:cxnLst/>
              <a:rect l="l" t="t" r="r" b="b"/>
              <a:pathLst>
                <a:path w="3510915" h="1141095">
                  <a:moveTo>
                    <a:pt x="0" y="1140713"/>
                  </a:moveTo>
                  <a:lnTo>
                    <a:pt x="3510534" y="1140713"/>
                  </a:lnTo>
                  <a:lnTo>
                    <a:pt x="3510534" y="0"/>
                  </a:lnTo>
                  <a:lnTo>
                    <a:pt x="0" y="0"/>
                  </a:lnTo>
                  <a:lnTo>
                    <a:pt x="0" y="1140713"/>
                  </a:lnTo>
                  <a:close/>
                </a:path>
              </a:pathLst>
            </a:custGeom>
            <a:ln w="190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82200" y="4216908"/>
            <a:ext cx="899922" cy="75818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207752" y="1546860"/>
            <a:ext cx="1106805" cy="1619250"/>
            <a:chOff x="10207752" y="1546860"/>
            <a:chExt cx="1106805" cy="16192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7752" y="1546860"/>
              <a:ext cx="1106424" cy="11003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07624" y="2674620"/>
              <a:ext cx="180594" cy="3863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9232" y="2816352"/>
              <a:ext cx="227838" cy="34975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92384" y="2823972"/>
              <a:ext cx="290322" cy="342138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Puneet Kumar</a:t>
            </a:r>
            <a:endParaRPr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76694"/>
            <a:ext cx="99955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21635" y="4240888"/>
            <a:ext cx="4014597" cy="23130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4800" y="1219200"/>
            <a:ext cx="10287001" cy="291746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Age_group 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>
              <a:lnSpc>
                <a:spcPts val="1350"/>
              </a:lnSpc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' customers_detail'[Customer Age]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' customers_detail'[Customer Age]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D16989"/>
                </a:solidFill>
                <a:effectLst/>
                <a:latin typeface="Consolas" panose="020B0609020204030204" pitchFamily="49" charset="0"/>
              </a:rPr>
              <a:t>"20 - 30"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350"/>
              </a:lnSpc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' customers_detail'[Customer Age]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' customers_detail'[Customer Age]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D16989"/>
                </a:solidFill>
                <a:effectLst/>
                <a:latin typeface="Consolas" panose="020B0609020204030204" pitchFamily="49" charset="0"/>
              </a:rPr>
              <a:t>"30 - 40"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350"/>
              </a:lnSpc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' customers_detail'[Customer Age]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' customers_detail'[Customer Age]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D16989"/>
                </a:solidFill>
                <a:effectLst/>
                <a:latin typeface="Consolas" panose="020B0609020204030204" pitchFamily="49" charset="0"/>
              </a:rPr>
              <a:t>"40 - 50"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350"/>
              </a:lnSpc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' customers_detail'[Customer Age]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' customers_detail'[Customer Age]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D16989"/>
                </a:solidFill>
                <a:effectLst/>
                <a:latin typeface="Consolas" panose="020B0609020204030204" pitchFamily="49" charset="0"/>
              </a:rPr>
              <a:t>"50 - 60"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350"/>
              </a:lnSpc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' customers_detail'[Customer Age]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sz="1600" b="0" dirty="0">
                <a:solidFill>
                  <a:srgbClr val="D16989"/>
                </a:solidFill>
                <a:effectLst/>
                <a:latin typeface="Consolas" panose="020B0609020204030204" pitchFamily="49" charset="0"/>
              </a:rPr>
              <a:t>"60+"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350"/>
              </a:lnSpc>
            </a:pPr>
            <a:r>
              <a:rPr lang="en-US" sz="1600" b="0" dirty="0">
                <a:solidFill>
                  <a:srgbClr val="D16989"/>
                </a:solidFill>
                <a:effectLst/>
                <a:latin typeface="Consolas" panose="020B0609020204030204" pitchFamily="49" charset="0"/>
              </a:rPr>
              <a:t>"Unknown“</a:t>
            </a:r>
          </a:p>
          <a:p>
            <a:pPr>
              <a:lnSpc>
                <a:spcPts val="1350"/>
              </a:lnSpc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600" dirty="0">
              <a:latin typeface="Carlito"/>
              <a:cs typeface="Carlito"/>
            </a:endParaRPr>
          </a:p>
          <a:p>
            <a:pPr>
              <a:lnSpc>
                <a:spcPts val="1350"/>
              </a:lnSpc>
            </a:pPr>
            <a:r>
              <a:rPr lang="en-US" sz="16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Income_group =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>
              <a:lnSpc>
                <a:spcPts val="1350"/>
              </a:lnSpc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' customers_detail'[Income]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35000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D16989"/>
                </a:solidFill>
                <a:effectLst/>
                <a:latin typeface="Consolas" panose="020B0609020204030204" pitchFamily="49" charset="0"/>
              </a:rPr>
              <a:t>"Low"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350"/>
              </a:lnSpc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' customers_detail'[Income]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35000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' customers_detail'[Income]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70000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D16989"/>
                </a:solidFill>
                <a:effectLst/>
                <a:latin typeface="Consolas" panose="020B0609020204030204" pitchFamily="49" charset="0"/>
              </a:rPr>
              <a:t>"Mid"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350"/>
              </a:lnSpc>
            </a:pP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' customers_detail'[Income]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70000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sz="1600" b="0" dirty="0">
                <a:solidFill>
                  <a:srgbClr val="D16989"/>
                </a:solidFill>
                <a:effectLst/>
                <a:latin typeface="Consolas" panose="020B0609020204030204" pitchFamily="49" charset="0"/>
              </a:rPr>
              <a:t>"High"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350"/>
              </a:lnSpc>
            </a:pPr>
            <a:r>
              <a:rPr lang="en-US" sz="1600" b="0" dirty="0">
                <a:solidFill>
                  <a:srgbClr val="D16989"/>
                </a:solidFill>
                <a:effectLst/>
                <a:latin typeface="Consolas" panose="020B0609020204030204" pitchFamily="49" charset="0"/>
              </a:rPr>
              <a:t>"Unknown“</a:t>
            </a: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)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715516"/>
            <a:ext cx="9453880" cy="3546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WeekNum 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WEEKNUM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'cc_detail'[Week_Start_Date]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350"/>
              </a:lnSpc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Revenue=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'cc_detail'[Annual_Fees]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'cc_detail'[Customer_Acq_Cost]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'cc_detail'[Total_Trans_Amt]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'cc_detail'[ Interest_Earned]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350"/>
              </a:lnSpc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Current_WeekRevenue 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3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'cc_detail'[Revenue]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13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3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'cc_detail'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13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'cc_detail'[WeekNum]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'cc_detail'[WeekNum]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pPr>
              <a:lnSpc>
                <a:spcPts val="1350"/>
              </a:lnSpc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Week Num =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3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'cc_detail'[Revenue]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13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3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'cc_detail'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135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'cc_detail'[WeekNum]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'cc_detail'[WeekNum]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endParaRPr sz="16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dirty="0"/>
              <a:t>Project</a:t>
            </a:r>
            <a:r>
              <a:rPr spc="-45" dirty="0"/>
              <a:t> </a:t>
            </a:r>
            <a:r>
              <a:rPr dirty="0"/>
              <a:t>Insights-</a:t>
            </a:r>
            <a:r>
              <a:rPr spc="-25" dirty="0"/>
              <a:t> </a:t>
            </a:r>
            <a:r>
              <a:rPr dirty="0"/>
              <a:t>Week</a:t>
            </a:r>
            <a:r>
              <a:rPr spc="-45" dirty="0"/>
              <a:t> </a:t>
            </a:r>
            <a:r>
              <a:rPr dirty="0"/>
              <a:t>53</a:t>
            </a:r>
            <a:r>
              <a:rPr spc="-40" dirty="0"/>
              <a:t> </a:t>
            </a:r>
            <a:r>
              <a:rPr spc="-10" dirty="0"/>
              <a:t>(31</a:t>
            </a:r>
            <a:r>
              <a:rPr sz="3975" spc="-15" baseline="25157" dirty="0"/>
              <a:t>st</a:t>
            </a:r>
            <a:r>
              <a:rPr sz="3975" baseline="25157" dirty="0"/>
              <a:t>	</a:t>
            </a:r>
            <a:r>
              <a:rPr sz="4000" spc="-20" dirty="0"/>
              <a:t>Dec)</a:t>
            </a:r>
            <a:endParaRPr sz="4000" dirty="0"/>
          </a:p>
        </p:txBody>
      </p:sp>
      <p:grpSp>
        <p:nvGrpSpPr>
          <p:cNvPr id="3" name="object 3"/>
          <p:cNvGrpSpPr/>
          <p:nvPr/>
        </p:nvGrpSpPr>
        <p:grpSpPr>
          <a:xfrm>
            <a:off x="8427719" y="2019300"/>
            <a:ext cx="3538854" cy="4409440"/>
            <a:chOff x="8427719" y="2019300"/>
            <a:chExt cx="3538854" cy="4409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45947" y="1508433"/>
            <a:ext cx="10269220" cy="4312078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b="1" dirty="0">
                <a:solidFill>
                  <a:srgbClr val="FFFFFF"/>
                </a:solidFill>
                <a:latin typeface="Carlito"/>
                <a:cs typeface="Carlito"/>
              </a:rPr>
              <a:t>WoW</a:t>
            </a:r>
            <a:r>
              <a:rPr sz="2200" b="1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rlito"/>
                <a:cs typeface="Carlito"/>
              </a:rPr>
              <a:t>change:</a:t>
            </a:r>
            <a:endParaRPr sz="2200" dirty="0">
              <a:latin typeface="Carlito"/>
              <a:cs typeface="Carlito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by</a:t>
            </a:r>
            <a:r>
              <a:rPr sz="20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28.</a:t>
            </a:r>
            <a:r>
              <a:rPr lang="en-US" sz="2000" spc="-10" dirty="0">
                <a:solidFill>
                  <a:srgbClr val="FFFFFF"/>
                </a:solidFill>
                <a:latin typeface="Carlito"/>
                <a:cs typeface="Carlito"/>
              </a:rPr>
              <a:t>6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%,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dirty="0">
                <a:solidFill>
                  <a:srgbClr val="FFFFFF"/>
                </a:solidFill>
                <a:latin typeface="Carlito"/>
                <a:cs typeface="Carlito"/>
              </a:rPr>
              <a:t>Overview</a:t>
            </a:r>
            <a:r>
              <a:rPr sz="2200" b="1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arlito"/>
                <a:cs typeface="Carlito"/>
              </a:rPr>
              <a:t>YTD:</a:t>
            </a:r>
            <a:endParaRPr sz="2200" dirty="0">
              <a:latin typeface="Carlito"/>
              <a:cs typeface="Carlito"/>
            </a:endParaRPr>
          </a:p>
          <a:p>
            <a:pPr marL="454025" indent="-35941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Overall</a:t>
            </a:r>
            <a:r>
              <a:rPr sz="2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5</a:t>
            </a:r>
            <a:r>
              <a:rPr lang="en-US" sz="2000" spc="-25" dirty="0">
                <a:solidFill>
                  <a:srgbClr val="FFFFFF"/>
                </a:solidFill>
                <a:latin typeface="Carlito"/>
                <a:cs typeface="Carlito"/>
              </a:rPr>
              <a:t>8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endParaRPr sz="2000" dirty="0">
              <a:latin typeface="Carlito"/>
              <a:cs typeface="Carlito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454025" algn="l"/>
              </a:tabLst>
            </a:pP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Total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interest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8M</a:t>
            </a:r>
            <a:endParaRPr sz="2000" dirty="0">
              <a:latin typeface="Carlito"/>
              <a:cs typeface="Carlito"/>
            </a:endParaRP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Total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transaction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amount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46M</a:t>
            </a:r>
            <a:endParaRPr sz="2000" dirty="0">
              <a:latin typeface="Carlito"/>
              <a:cs typeface="Carlito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Male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customers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are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contributing</a:t>
            </a:r>
            <a:r>
              <a:rPr sz="2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more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revenue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31M,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female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26M</a:t>
            </a:r>
            <a:endParaRPr sz="2000" dirty="0">
              <a:latin typeface="Carlito"/>
              <a:cs typeface="Carlito"/>
            </a:endParaRPr>
          </a:p>
          <a:p>
            <a:pPr marL="454659" marR="3836035" indent="-360045">
              <a:lnSpc>
                <a:spcPct val="70000"/>
              </a:lnSpc>
              <a:spcBef>
                <a:spcPts val="994"/>
              </a:spcBef>
              <a:buFont typeface="Arial"/>
              <a:buChar char="•"/>
              <a:tabLst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Blue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&amp;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Silver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credit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card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are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contributing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93%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overall transactions</a:t>
            </a:r>
            <a:endParaRPr sz="2000" dirty="0">
              <a:latin typeface="Carlito"/>
              <a:cs typeface="Carlito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TX,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NY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&amp;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CA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contributing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68%</a:t>
            </a:r>
            <a:endParaRPr sz="2000" dirty="0">
              <a:latin typeface="Carlito"/>
              <a:cs typeface="Carlito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Overall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Activation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57.</a:t>
            </a:r>
            <a:r>
              <a:rPr lang="en-US" sz="2000" spc="-10" dirty="0">
                <a:solidFill>
                  <a:srgbClr val="FFFFFF"/>
                </a:solidFill>
                <a:latin typeface="Carlito"/>
                <a:cs typeface="Carlito"/>
              </a:rPr>
              <a:t>46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%</a:t>
            </a:r>
            <a:endParaRPr sz="2000" dirty="0">
              <a:latin typeface="Carlito"/>
              <a:cs typeface="Carlito"/>
            </a:endParaRPr>
          </a:p>
          <a:p>
            <a:pPr marL="454025" indent="-359410">
              <a:lnSpc>
                <a:spcPts val="2230"/>
              </a:lnSpc>
              <a:spcBef>
                <a:spcPts val="275"/>
              </a:spcBef>
              <a:buFont typeface="Arial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Overall</a:t>
            </a:r>
            <a:r>
              <a:rPr sz="20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Delinquent</a:t>
            </a:r>
            <a:r>
              <a:rPr sz="20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6.06%</a:t>
            </a:r>
            <a:endParaRPr sz="2000" dirty="0">
              <a:latin typeface="Carlito"/>
              <a:cs typeface="Carlito"/>
            </a:endParaRPr>
          </a:p>
          <a:p>
            <a:pPr marR="5080" algn="r">
              <a:lnSpc>
                <a:spcPts val="1989"/>
              </a:lnSpc>
            </a:pP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Note:</a:t>
            </a:r>
            <a:r>
              <a:rPr sz="18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You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can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add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more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insights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513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Carlito</vt:lpstr>
      <vt:lpstr>Consolas</vt:lpstr>
      <vt:lpstr>Liberation Sans Narrow</vt:lpstr>
      <vt:lpstr>Office Theme</vt:lpstr>
      <vt:lpstr>CREDIT CARD</vt:lpstr>
      <vt:lpstr>PowerPoint Presentation</vt:lpstr>
      <vt:lpstr>PowerPoint Presentation</vt:lpstr>
      <vt:lpstr>Import data to SQL database</vt:lpstr>
      <vt:lpstr>DAX Queries</vt:lpstr>
      <vt:lpstr>DAX Queries</vt:lpstr>
      <vt:lpstr>Project Insights- Week 53 (31st Dec)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Roadmap</dc:title>
  <dc:creator>Rishabh Mishra</dc:creator>
  <cp:lastModifiedBy>kumarpuneet52328@gmail.com</cp:lastModifiedBy>
  <cp:revision>1</cp:revision>
  <dcterms:created xsi:type="dcterms:W3CDTF">2025-02-16T06:34:15Z</dcterms:created>
  <dcterms:modified xsi:type="dcterms:W3CDTF">2025-02-16T07:02:54Z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2025-02-16T00:00:00Z</vt:filetime>
  </property>
  <property fmtid="{D5CDD505-2E9C-101B-9397-08002B2CF9AE}" pid="5" name="Producer">
    <vt:lpwstr>3-Heights(TM) PDF Security Shell 4.8.25.2 (http://www.pdf-tools.com)</vt:lpwstr>
  </property>
</Properties>
</file>