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5D4A9C8-72F8-447F-B436-E990E5A708FC}"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28773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D4A9C8-72F8-447F-B436-E990E5A708FC}" type="datetimeFigureOut">
              <a:rPr lang="en-IN" smtClean="0"/>
              <a:t>11-03-2023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4181730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D4A9C8-72F8-447F-B436-E990E5A708FC}" type="datetimeFigureOut">
              <a:rPr lang="en-IN" smtClean="0"/>
              <a:t>11-03-2023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173659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D4A9C8-72F8-447F-B436-E990E5A708FC}" type="datetimeFigureOut">
              <a:rPr lang="en-IN" smtClean="0"/>
              <a:t>11-03-2023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02E96D-A5B9-430B-BEB8-F8988832069C}"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01855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D4A9C8-72F8-447F-B436-E990E5A708FC}" type="datetimeFigureOut">
              <a:rPr lang="en-IN" smtClean="0"/>
              <a:t>11-03-2023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215928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5D4A9C8-72F8-447F-B436-E990E5A708FC}" type="datetimeFigureOut">
              <a:rPr lang="en-IN" smtClean="0"/>
              <a:t>11-03-2023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2267648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5D4A9C8-72F8-447F-B436-E990E5A708FC}" type="datetimeFigureOut">
              <a:rPr lang="en-IN" smtClean="0"/>
              <a:t>11-03-2023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2792931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D4A9C8-72F8-447F-B436-E990E5A708FC}"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11071853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D4A9C8-72F8-447F-B436-E990E5A708FC}"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2493976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D4A9C8-72F8-447F-B436-E990E5A708FC}"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964183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D4A9C8-72F8-447F-B436-E990E5A708FC}"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2816251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5D4A9C8-72F8-447F-B436-E990E5A708FC}" type="datetimeFigureOut">
              <a:rPr lang="en-IN" smtClean="0"/>
              <a:t>11-03-2023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3647961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D4A9C8-72F8-447F-B436-E990E5A708FC}" type="datetimeFigureOut">
              <a:rPr lang="en-IN" smtClean="0"/>
              <a:t>11-03-2023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1208245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5D4A9C8-72F8-447F-B436-E990E5A708FC}" type="datetimeFigureOut">
              <a:rPr lang="en-IN" smtClean="0"/>
              <a:t>11-03-2023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1384309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D4A9C8-72F8-447F-B436-E990E5A708FC}" type="datetimeFigureOut">
              <a:rPr lang="en-IN" smtClean="0"/>
              <a:t>11-03-2023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3443602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D4A9C8-72F8-447F-B436-E990E5A708FC}" type="datetimeFigureOut">
              <a:rPr lang="en-IN" smtClean="0"/>
              <a:t>11-03-2023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3714066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D4A9C8-72F8-447F-B436-E990E5A708FC}" type="datetimeFigureOut">
              <a:rPr lang="en-IN" smtClean="0"/>
              <a:t>11-03-2023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4080807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5D4A9C8-72F8-447F-B436-E990E5A708FC}" type="datetimeFigureOut">
              <a:rPr lang="en-IN" smtClean="0"/>
              <a:t>11-03-2023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502E96D-A5B9-430B-BEB8-F8988832069C}" type="slidenum">
              <a:rPr lang="en-IN" smtClean="0"/>
              <a:t>‹#›</a:t>
            </a:fld>
            <a:endParaRPr lang="en-IN"/>
          </a:p>
        </p:txBody>
      </p:sp>
    </p:spTree>
    <p:extLst>
      <p:ext uri="{BB962C8B-B14F-4D97-AF65-F5344CB8AC3E}">
        <p14:creationId xmlns:p14="http://schemas.microsoft.com/office/powerpoint/2010/main" val="3405617722"/>
      </p:ext>
    </p:extLst>
  </p:cSld>
  <p:clrMap bg1="dk1" tx1="lt1" bg2="dk2" tx2="lt2" accent1="accent1" accent2="accent2" accent3="accent3" accent4="accent4" accent5="accent5" accent6="accent6" hlink="hlink" folHlink="folHlink"/>
  <p:sldLayoutIdLst>
    <p:sldLayoutId id="2147484049" r:id="rId1"/>
    <p:sldLayoutId id="2147484050" r:id="rId2"/>
    <p:sldLayoutId id="2147484051" r:id="rId3"/>
    <p:sldLayoutId id="2147484052" r:id="rId4"/>
    <p:sldLayoutId id="2147484053" r:id="rId5"/>
    <p:sldLayoutId id="2147484054" r:id="rId6"/>
    <p:sldLayoutId id="2147484055" r:id="rId7"/>
    <p:sldLayoutId id="2147484056" r:id="rId8"/>
    <p:sldLayoutId id="2147484057" r:id="rId9"/>
    <p:sldLayoutId id="2147484058" r:id="rId10"/>
    <p:sldLayoutId id="2147484059" r:id="rId11"/>
    <p:sldLayoutId id="2147484060" r:id="rId12"/>
    <p:sldLayoutId id="2147484061" r:id="rId13"/>
    <p:sldLayoutId id="2147484062" r:id="rId14"/>
    <p:sldLayoutId id="2147484063" r:id="rId15"/>
    <p:sldLayoutId id="2147484064" r:id="rId16"/>
    <p:sldLayoutId id="214748406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echtarget.com/searchbusinessanalytics/definition/business-intelligence-architecture"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ommons.wikimedia.org/wiki/File:Microsoft_Office_Excel_(2019%E2%80%93present).sv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C20B1-C8D3-6F69-B57A-17FC14C4DE41}"/>
              </a:ext>
            </a:extLst>
          </p:cNvPr>
          <p:cNvSpPr>
            <a:spLocks noGrp="1"/>
          </p:cNvSpPr>
          <p:nvPr>
            <p:ph type="ctrTitle"/>
          </p:nvPr>
        </p:nvSpPr>
        <p:spPr>
          <a:xfrm>
            <a:off x="248477" y="758952"/>
            <a:ext cx="11420061" cy="2043883"/>
          </a:xfrm>
        </p:spPr>
        <p:txBody>
          <a:bodyPr>
            <a:normAutofit/>
          </a:bodyPr>
          <a:lstStyle/>
          <a:p>
            <a:pPr algn="ctr"/>
            <a:r>
              <a:rPr lang="en-IN" sz="6000" b="1" dirty="0">
                <a:latin typeface="Times New Roman" panose="02020603050405020304" pitchFamily="18" charset="0"/>
                <a:cs typeface="Times New Roman" panose="02020603050405020304" pitchFamily="18" charset="0"/>
              </a:rPr>
              <a:t>E-COMMERCE DASHBOARD</a:t>
            </a:r>
          </a:p>
        </p:txBody>
      </p:sp>
      <p:sp>
        <p:nvSpPr>
          <p:cNvPr id="3" name="Subtitle 2">
            <a:extLst>
              <a:ext uri="{FF2B5EF4-FFF2-40B4-BE49-F238E27FC236}">
                <a16:creationId xmlns:a16="http://schemas.microsoft.com/office/drawing/2014/main" id="{6CFBD8B6-A8B6-CEA8-5D00-F9DF48CD611B}"/>
              </a:ext>
            </a:extLst>
          </p:cNvPr>
          <p:cNvSpPr>
            <a:spLocks noGrp="1"/>
          </p:cNvSpPr>
          <p:nvPr>
            <p:ph type="subTitle" idx="1"/>
          </p:nvPr>
        </p:nvSpPr>
        <p:spPr>
          <a:xfrm>
            <a:off x="1139807" y="3483666"/>
            <a:ext cx="10058400" cy="1143000"/>
          </a:xfrm>
        </p:spPr>
        <p:txBody>
          <a:bodyPr>
            <a:normAutofit/>
          </a:bodyPr>
          <a:lstStyle/>
          <a:p>
            <a:pPr algn="ctr"/>
            <a:r>
              <a:rPr lang="en-IN" sz="4000" b="1" dirty="0">
                <a:latin typeface="Times New Roman" panose="02020603050405020304" pitchFamily="18" charset="0"/>
                <a:cs typeface="Times New Roman" panose="02020603050405020304" pitchFamily="18" charset="0"/>
              </a:rPr>
              <a:t>Project Report</a:t>
            </a:r>
          </a:p>
        </p:txBody>
      </p:sp>
      <p:pic>
        <p:nvPicPr>
          <p:cNvPr id="4" name="Picture 3" descr="Affordable &amp; Competent Courses | iNeuron.ai">
            <a:extLst>
              <a:ext uri="{FF2B5EF4-FFF2-40B4-BE49-F238E27FC236}">
                <a16:creationId xmlns:a16="http://schemas.microsoft.com/office/drawing/2014/main" id="{6BC2CB4A-9B01-4969-8524-3E74FE26199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170887"/>
            <a:ext cx="1594234" cy="435400"/>
          </a:xfrm>
          <a:prstGeom prst="rect">
            <a:avLst/>
          </a:prstGeom>
          <a:noFill/>
          <a:ln>
            <a:noFill/>
          </a:ln>
        </p:spPr>
      </p:pic>
      <p:sp>
        <p:nvSpPr>
          <p:cNvPr id="6" name="TextBox 5">
            <a:extLst>
              <a:ext uri="{FF2B5EF4-FFF2-40B4-BE49-F238E27FC236}">
                <a16:creationId xmlns:a16="http://schemas.microsoft.com/office/drawing/2014/main" id="{3EE88239-4B62-29AD-9B18-C3A795A3BC71}"/>
              </a:ext>
            </a:extLst>
          </p:cNvPr>
          <p:cNvSpPr txBox="1"/>
          <p:nvPr/>
        </p:nvSpPr>
        <p:spPr>
          <a:xfrm>
            <a:off x="8817908" y="4661166"/>
            <a:ext cx="3339547" cy="646331"/>
          </a:xfrm>
          <a:prstGeom prst="rect">
            <a:avLst/>
          </a:prstGeom>
          <a:noFill/>
        </p:spPr>
        <p:txBody>
          <a:bodyPr wrap="square" rtlCol="0">
            <a:spAutoFit/>
          </a:bodyPr>
          <a:lstStyle/>
          <a:p>
            <a:r>
              <a:rPr lang="en-IN" sz="3600" b="1" dirty="0" smtClean="0">
                <a:latin typeface="Times New Roman" panose="02020603050405020304" pitchFamily="18" charset="0"/>
                <a:cs typeface="Times New Roman" panose="02020603050405020304" pitchFamily="18" charset="0"/>
              </a:rPr>
              <a:t>Puneet Singh</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55625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Steps to create Dashboard - 2</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5810416" cy="3801755"/>
          </a:xfrm>
        </p:spPr>
        <p:txBody>
          <a:bodyPr>
            <a:normAutofit/>
          </a:bodyPr>
          <a:lstStyle/>
          <a:p>
            <a:pPr marL="0" indent="0" algn="just">
              <a:buNone/>
            </a:pPr>
            <a:r>
              <a:rPr lang="en-IN" sz="2400" dirty="0">
                <a:latin typeface="Times New Roman" panose="02020603050405020304" pitchFamily="18" charset="0"/>
                <a:cs typeface="Times New Roman" panose="02020603050405020304" pitchFamily="18" charset="0"/>
              </a:rPr>
              <a:t>Step 2: Create Combo Box:</a:t>
            </a:r>
          </a:p>
          <a:p>
            <a:pPr algn="just">
              <a:buClr>
                <a:schemeClr val="tx1"/>
              </a:buClr>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  Insert Combo box for product category list in the Dashboard Sheet.</a:t>
            </a:r>
          </a:p>
          <a:p>
            <a:pPr algn="just">
              <a:buClr>
                <a:schemeClr val="tx1"/>
              </a:buClr>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  Click Developer Tab &gt; Under Controls Panel &gt; Click Combo box and Draw.</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6" name="Picture 5">
            <a:extLst>
              <a:ext uri="{FF2B5EF4-FFF2-40B4-BE49-F238E27FC236}">
                <a16:creationId xmlns:a16="http://schemas.microsoft.com/office/drawing/2014/main" id="{D6BB4D91-D48B-BD29-BD32-610E610B168E}"/>
              </a:ext>
            </a:extLst>
          </p:cNvPr>
          <p:cNvPicPr>
            <a:picLocks noChangeAspect="1"/>
          </p:cNvPicPr>
          <p:nvPr/>
        </p:nvPicPr>
        <p:blipFill>
          <a:blip r:embed="rId3"/>
          <a:stretch>
            <a:fillRect/>
          </a:stretch>
        </p:blipFill>
        <p:spPr>
          <a:xfrm>
            <a:off x="7151990" y="1903016"/>
            <a:ext cx="4785775" cy="4130398"/>
          </a:xfrm>
          <a:prstGeom prst="rect">
            <a:avLst/>
          </a:prstGeom>
        </p:spPr>
      </p:pic>
      <p:pic>
        <p:nvPicPr>
          <p:cNvPr id="8" name="Picture 7">
            <a:extLst>
              <a:ext uri="{FF2B5EF4-FFF2-40B4-BE49-F238E27FC236}">
                <a16:creationId xmlns:a16="http://schemas.microsoft.com/office/drawing/2014/main" id="{6E6C7D90-7209-9F85-E1D6-BA0C6CC54A48}"/>
              </a:ext>
            </a:extLst>
          </p:cNvPr>
          <p:cNvPicPr>
            <a:picLocks noChangeAspect="1"/>
          </p:cNvPicPr>
          <p:nvPr/>
        </p:nvPicPr>
        <p:blipFill>
          <a:blip r:embed="rId4"/>
          <a:stretch>
            <a:fillRect/>
          </a:stretch>
        </p:blipFill>
        <p:spPr>
          <a:xfrm>
            <a:off x="2600995" y="4791811"/>
            <a:ext cx="2817540" cy="386476"/>
          </a:xfrm>
          <a:prstGeom prst="rect">
            <a:avLst/>
          </a:prstGeom>
        </p:spPr>
      </p:pic>
    </p:spTree>
    <p:extLst>
      <p:ext uri="{BB962C8B-B14F-4D97-AF65-F5344CB8AC3E}">
        <p14:creationId xmlns:p14="http://schemas.microsoft.com/office/powerpoint/2010/main" val="1905211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Steps to create Dashboard - 3</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1" y="2067338"/>
            <a:ext cx="4727050" cy="3801755"/>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Step 3: SUMIFS formula to calculate Total Sales, Quantity, and Profit</a:t>
            </a:r>
          </a:p>
          <a:p>
            <a:pPr marL="0" indent="0" algn="just">
              <a:buNone/>
            </a:pPr>
            <a:r>
              <a:rPr lang="en-US" sz="2400" dirty="0">
                <a:latin typeface="Times New Roman" panose="02020603050405020304" pitchFamily="18" charset="0"/>
                <a:cs typeface="Times New Roman" panose="02020603050405020304" pitchFamily="18" charset="0"/>
              </a:rPr>
              <a:t>Now, write SUMIFSs formula to calculate Sales, Quantity, and Profit in the Dashboard sheet.</a:t>
            </a:r>
            <a:endParaRPr lang="en-IN" sz="24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6" name="Picture 5">
            <a:extLst>
              <a:ext uri="{FF2B5EF4-FFF2-40B4-BE49-F238E27FC236}">
                <a16:creationId xmlns:a16="http://schemas.microsoft.com/office/drawing/2014/main" id="{0D2724D8-A0AE-FB65-5552-752B99F14B50}"/>
              </a:ext>
            </a:extLst>
          </p:cNvPr>
          <p:cNvPicPr>
            <a:picLocks noChangeAspect="1"/>
          </p:cNvPicPr>
          <p:nvPr/>
        </p:nvPicPr>
        <p:blipFill>
          <a:blip r:embed="rId3"/>
          <a:stretch>
            <a:fillRect/>
          </a:stretch>
        </p:blipFill>
        <p:spPr>
          <a:xfrm>
            <a:off x="6003235" y="2178157"/>
            <a:ext cx="5564053" cy="326503"/>
          </a:xfrm>
          <a:prstGeom prst="rect">
            <a:avLst/>
          </a:prstGeom>
        </p:spPr>
      </p:pic>
      <p:pic>
        <p:nvPicPr>
          <p:cNvPr id="8" name="Picture 7">
            <a:extLst>
              <a:ext uri="{FF2B5EF4-FFF2-40B4-BE49-F238E27FC236}">
                <a16:creationId xmlns:a16="http://schemas.microsoft.com/office/drawing/2014/main" id="{CF7DB977-8962-841D-6306-DDDCFAF6F487}"/>
              </a:ext>
            </a:extLst>
          </p:cNvPr>
          <p:cNvPicPr>
            <a:picLocks noChangeAspect="1"/>
          </p:cNvPicPr>
          <p:nvPr/>
        </p:nvPicPr>
        <p:blipFill>
          <a:blip r:embed="rId4"/>
          <a:stretch>
            <a:fillRect/>
          </a:stretch>
        </p:blipFill>
        <p:spPr>
          <a:xfrm>
            <a:off x="6003235" y="2864766"/>
            <a:ext cx="5564052" cy="372079"/>
          </a:xfrm>
          <a:prstGeom prst="rect">
            <a:avLst/>
          </a:prstGeom>
        </p:spPr>
      </p:pic>
      <p:pic>
        <p:nvPicPr>
          <p:cNvPr id="10" name="Picture 9">
            <a:extLst>
              <a:ext uri="{FF2B5EF4-FFF2-40B4-BE49-F238E27FC236}">
                <a16:creationId xmlns:a16="http://schemas.microsoft.com/office/drawing/2014/main" id="{6F257A99-7578-E635-3688-BE2A6DA45941}"/>
              </a:ext>
            </a:extLst>
          </p:cNvPr>
          <p:cNvPicPr>
            <a:picLocks noChangeAspect="1"/>
          </p:cNvPicPr>
          <p:nvPr/>
        </p:nvPicPr>
        <p:blipFill>
          <a:blip r:embed="rId5"/>
          <a:stretch>
            <a:fillRect/>
          </a:stretch>
        </p:blipFill>
        <p:spPr>
          <a:xfrm>
            <a:off x="6003235" y="3684105"/>
            <a:ext cx="5564052" cy="301485"/>
          </a:xfrm>
          <a:prstGeom prst="rect">
            <a:avLst/>
          </a:prstGeom>
        </p:spPr>
      </p:pic>
    </p:spTree>
    <p:extLst>
      <p:ext uri="{BB962C8B-B14F-4D97-AF65-F5344CB8AC3E}">
        <p14:creationId xmlns:p14="http://schemas.microsoft.com/office/powerpoint/2010/main" val="23504033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Steps to create Dashboard - 4</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4130703" cy="3801755"/>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Step 4: SUMIFS formula to calculate Sales and Profit month wise</a:t>
            </a:r>
          </a:p>
          <a:p>
            <a:pPr marL="0" indent="0" algn="just">
              <a:buNone/>
            </a:pPr>
            <a:r>
              <a:rPr lang="en-US" sz="2400" dirty="0">
                <a:latin typeface="Times New Roman" panose="02020603050405020304" pitchFamily="18" charset="0"/>
                <a:cs typeface="Times New Roman" panose="02020603050405020304" pitchFamily="18" charset="0"/>
              </a:rPr>
              <a:t>Now write the SUMIFS formula to calculate the Sales and Profit month-wise and sales region-wise.</a:t>
            </a:r>
            <a:endParaRPr lang="en-IN" sz="24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6" name="Picture 5">
            <a:extLst>
              <a:ext uri="{FF2B5EF4-FFF2-40B4-BE49-F238E27FC236}">
                <a16:creationId xmlns:a16="http://schemas.microsoft.com/office/drawing/2014/main" id="{A406ED08-8325-AB5A-ABCA-BBA9F342B9D5}"/>
              </a:ext>
            </a:extLst>
          </p:cNvPr>
          <p:cNvPicPr>
            <a:picLocks noChangeAspect="1"/>
          </p:cNvPicPr>
          <p:nvPr/>
        </p:nvPicPr>
        <p:blipFill>
          <a:blip r:embed="rId3"/>
          <a:stretch>
            <a:fillRect/>
          </a:stretch>
        </p:blipFill>
        <p:spPr>
          <a:xfrm>
            <a:off x="5323134" y="2353249"/>
            <a:ext cx="6557812" cy="327307"/>
          </a:xfrm>
          <a:prstGeom prst="rect">
            <a:avLst/>
          </a:prstGeom>
        </p:spPr>
      </p:pic>
      <p:pic>
        <p:nvPicPr>
          <p:cNvPr id="8" name="Picture 7">
            <a:extLst>
              <a:ext uri="{FF2B5EF4-FFF2-40B4-BE49-F238E27FC236}">
                <a16:creationId xmlns:a16="http://schemas.microsoft.com/office/drawing/2014/main" id="{EA27329C-EE54-947B-3B4A-539C1C52E392}"/>
              </a:ext>
            </a:extLst>
          </p:cNvPr>
          <p:cNvPicPr>
            <a:picLocks noChangeAspect="1"/>
          </p:cNvPicPr>
          <p:nvPr/>
        </p:nvPicPr>
        <p:blipFill>
          <a:blip r:embed="rId4"/>
          <a:stretch>
            <a:fillRect/>
          </a:stretch>
        </p:blipFill>
        <p:spPr>
          <a:xfrm>
            <a:off x="5323134" y="3101692"/>
            <a:ext cx="6557812" cy="327307"/>
          </a:xfrm>
          <a:prstGeom prst="rect">
            <a:avLst/>
          </a:prstGeom>
        </p:spPr>
      </p:pic>
      <p:pic>
        <p:nvPicPr>
          <p:cNvPr id="10" name="Picture 9">
            <a:extLst>
              <a:ext uri="{FF2B5EF4-FFF2-40B4-BE49-F238E27FC236}">
                <a16:creationId xmlns:a16="http://schemas.microsoft.com/office/drawing/2014/main" id="{C0D30D03-7240-AD22-8355-A5CC898CB6E9}"/>
              </a:ext>
            </a:extLst>
          </p:cNvPr>
          <p:cNvPicPr>
            <a:picLocks noChangeAspect="1"/>
          </p:cNvPicPr>
          <p:nvPr/>
        </p:nvPicPr>
        <p:blipFill>
          <a:blip r:embed="rId5"/>
          <a:stretch>
            <a:fillRect/>
          </a:stretch>
        </p:blipFill>
        <p:spPr>
          <a:xfrm>
            <a:off x="5323135" y="3751066"/>
            <a:ext cx="6557812" cy="327307"/>
          </a:xfrm>
          <a:prstGeom prst="rect">
            <a:avLst/>
          </a:prstGeom>
        </p:spPr>
      </p:pic>
    </p:spTree>
    <p:extLst>
      <p:ext uri="{BB962C8B-B14F-4D97-AF65-F5344CB8AC3E}">
        <p14:creationId xmlns:p14="http://schemas.microsoft.com/office/powerpoint/2010/main" val="28424203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Steps to create Dashboard - 5</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5154433" cy="3801755"/>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Step 5: Create Column Charts</a:t>
            </a:r>
          </a:p>
          <a:p>
            <a:pPr marL="0" indent="0">
              <a:buNone/>
            </a:pPr>
            <a:r>
              <a:rPr lang="en-US" sz="2400" dirty="0">
                <a:latin typeface="Times New Roman" panose="02020603050405020304" pitchFamily="18" charset="0"/>
                <a:cs typeface="Times New Roman" panose="02020603050405020304" pitchFamily="18" charset="0"/>
              </a:rPr>
              <a:t>Now, create the column charts for different tables created before.</a:t>
            </a:r>
            <a:endParaRPr lang="en-IN" sz="24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8007" y="1623392"/>
            <a:ext cx="4897629" cy="232515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8007" y="4128097"/>
            <a:ext cx="4897630" cy="242537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535" y="3719666"/>
            <a:ext cx="6087325" cy="2833810"/>
          </a:xfrm>
          <a:prstGeom prst="rect">
            <a:avLst/>
          </a:prstGeom>
        </p:spPr>
      </p:pic>
    </p:spTree>
    <p:extLst>
      <p:ext uri="{BB962C8B-B14F-4D97-AF65-F5344CB8AC3E}">
        <p14:creationId xmlns:p14="http://schemas.microsoft.com/office/powerpoint/2010/main" val="20466461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Dashboard</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588" y="1470991"/>
            <a:ext cx="11831783" cy="4658355"/>
          </a:xfrm>
          <a:prstGeom prst="rect">
            <a:avLst/>
          </a:prstGeom>
          <a:ln>
            <a:solidFill>
              <a:schemeClr val="tx1"/>
            </a:solidFill>
          </a:ln>
        </p:spPr>
      </p:pic>
    </p:spTree>
    <p:extLst>
      <p:ext uri="{BB962C8B-B14F-4D97-AF65-F5344CB8AC3E}">
        <p14:creationId xmlns:p14="http://schemas.microsoft.com/office/powerpoint/2010/main" val="4067603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Insights</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rmAutofit lnSpcReduction="10000"/>
          </a:bodyPr>
          <a:lstStyle/>
          <a:p>
            <a:pPr lvl="0" algn="just">
              <a:lnSpc>
                <a:spcPct val="107000"/>
              </a:lnSpc>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Electronics is the least-selling category and is preferred by age group 0-1 only.</a:t>
            </a:r>
          </a:p>
          <a:p>
            <a:pPr lvl="0" algn="just">
              <a:lnSpc>
                <a:spcPct val="107000"/>
              </a:lnSpc>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The Central region generates the maximum sales for the company.</a:t>
            </a:r>
          </a:p>
          <a:p>
            <a:pPr lvl="0" algn="just">
              <a:lnSpc>
                <a:spcPct val="107000"/>
              </a:lnSpc>
              <a:spcAft>
                <a:spcPts val="800"/>
              </a:spcAft>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In categories other than the Electronics, the distribution of orders is almost similar for all the age groups.</a:t>
            </a: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spcAft>
                <a:spcPts val="800"/>
              </a:spcAft>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The sales and profit trends for each category keeps on changing monthly.</a:t>
            </a:r>
          </a:p>
          <a:p>
            <a:pPr>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39366723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rmAutofit/>
          </a:bodyPr>
          <a:lstStyle/>
          <a:p>
            <a:pPr algn="just">
              <a:buClrTx/>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To design a dashboard for an E-Commerce company which can help  understand the trends of sales and profits.</a:t>
            </a:r>
          </a:p>
          <a:p>
            <a:pPr algn="just">
              <a:buClrTx/>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To add a User Control Combo Box for the product category.</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1278952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Benefits</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rmAutofit/>
          </a:bodyPr>
          <a:lstStyle/>
          <a:p>
            <a:pPr marL="0" indent="0">
              <a:buNone/>
            </a:pPr>
            <a:r>
              <a:rPr lang="en-IN" sz="2800" dirty="0">
                <a:latin typeface="Times New Roman" panose="02020603050405020304" pitchFamily="18" charset="0"/>
                <a:cs typeface="Times New Roman" panose="02020603050405020304" pitchFamily="18" charset="0"/>
              </a:rPr>
              <a:t>   The dashboard will help company </a:t>
            </a:r>
          </a:p>
          <a:p>
            <a:pPr>
              <a:buClr>
                <a:schemeClr val="tx1"/>
              </a:buCl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Understand the trends of Monthly Sales and Profits.</a:t>
            </a:r>
          </a:p>
          <a:p>
            <a:pPr>
              <a:buClr>
                <a:schemeClr val="tx1"/>
              </a:buCl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Which region generates the maximum and minimum sales.</a:t>
            </a:r>
          </a:p>
          <a:p>
            <a:pPr>
              <a:buClr>
                <a:schemeClr val="tx1"/>
              </a:buCl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Which regions and product categories need to be focussed in order to boost the sales.</a:t>
            </a:r>
          </a:p>
          <a:p>
            <a:pPr>
              <a:buClr>
                <a:schemeClr val="tx1"/>
              </a:buCl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Distribution of orders in different age-groups.</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2902674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rmAutofit/>
          </a:bodyPr>
          <a:lstStyle/>
          <a:p>
            <a:pPr marL="0" indent="0" algn="just">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An online e-commerce company's analytics team wants to create a sales dashboard to evaluate sales based on different product categories. The business aims to provide people more choice over product categories so they may choose one and can observe the trend month- and product-wise as appropriate.</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568931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Architecture</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
        <p:nvSpPr>
          <p:cNvPr id="6" name="TextBox 5">
            <a:extLst>
              <a:ext uri="{FF2B5EF4-FFF2-40B4-BE49-F238E27FC236}">
                <a16:creationId xmlns:a16="http://schemas.microsoft.com/office/drawing/2014/main" id="{564406BA-C563-E9B5-00AB-33DB34B26905}"/>
              </a:ext>
            </a:extLst>
          </p:cNvPr>
          <p:cNvSpPr txBox="1"/>
          <p:nvPr/>
        </p:nvSpPr>
        <p:spPr>
          <a:xfrm>
            <a:off x="892036" y="6008493"/>
            <a:ext cx="11015041" cy="276614"/>
          </a:xfrm>
          <a:prstGeom prst="rect">
            <a:avLst/>
          </a:prstGeom>
          <a:noFill/>
        </p:spPr>
        <p:txBody>
          <a:bodyPr wrap="square">
            <a:spAutoFit/>
          </a:bodyPr>
          <a:lstStyle/>
          <a:p>
            <a:pPr algn="just">
              <a:lnSpc>
                <a:spcPct val="107000"/>
              </a:lnSpc>
              <a:spcAft>
                <a:spcPts val="80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Source: </a:t>
            </a:r>
            <a:r>
              <a:rPr lang="en-IN" sz="1200" b="1" dirty="0">
                <a:latin typeface="Times New Roman" panose="02020603050405020304" pitchFamily="18" charset="0"/>
                <a:ea typeface="Calibri" panose="020F0502020204030204" pitchFamily="34" charset="0"/>
                <a:cs typeface="Times New Roman" panose="02020603050405020304" pitchFamily="18" charset="0"/>
              </a:rPr>
              <a:t> </a:t>
            </a:r>
            <a:r>
              <a:rPr lang="en-IN" sz="1200" b="1" u="sng"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xmlns="" val="tx"/>
                    </a:ext>
                  </a:extLst>
                </a:hlinkClick>
              </a:rPr>
              <a:t>https://www.techtarget.com/searchbusinessanalytics/definition/business-intelligence-architecture</a:t>
            </a:r>
            <a:endParaRPr lang="en-IN" sz="12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2">
            <a:extLst>
              <a:ext uri="{FF2B5EF4-FFF2-40B4-BE49-F238E27FC236}">
                <a16:creationId xmlns:a16="http://schemas.microsoft.com/office/drawing/2014/main" id="{5079C226-8DD7-A836-5CC2-14C7DAACDEE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097" name="Picture 9" descr="Sample BI architecture diagram">
            <a:extLst>
              <a:ext uri="{FF2B5EF4-FFF2-40B4-BE49-F238E27FC236}">
                <a16:creationId xmlns:a16="http://schemas.microsoft.com/office/drawing/2014/main" id="{4F038758-9B4F-3208-9766-164CE569C61E}"/>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l="8067" t="9239" r="7348" b="9750"/>
          <a:stretch/>
        </p:blipFill>
        <p:spPr bwMode="auto">
          <a:xfrm>
            <a:off x="2941982" y="1790725"/>
            <a:ext cx="5744817" cy="4053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431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Autofit/>
          </a:bodyPr>
          <a:lstStyle/>
          <a:p>
            <a:pPr>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The dataset of the e-commerce company is provided in the form of  Excel workbook.</a:t>
            </a:r>
          </a:p>
          <a:p>
            <a:pPr algn="just">
              <a:lnSpc>
                <a:spcPct val="107000"/>
              </a:lnSpc>
              <a:spcAft>
                <a:spcPts val="800"/>
              </a:spcAft>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The dataset contains the following columns:</a:t>
            </a:r>
          </a:p>
          <a:p>
            <a:pPr marL="0" lvl="0" indent="0" algn="just">
              <a:lnSpc>
                <a:spcPct val="107000"/>
              </a:lnSpc>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Order ID, Order Date, Ship Date, Aging, Ship Mode, Product     Category, Product, Sales, Quantity, Discount, Profit, Shipping Cost, Order Priority, Customer ID, Customer Name, Segment, City, State, Country, Region, Months</a:t>
            </a:r>
          </a:p>
          <a:p>
            <a:pPr marL="0" indent="0">
              <a:buNone/>
            </a:pPr>
            <a:endParaRPr lang="en-IN" sz="28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39429005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Data Transformation</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rmAutofit/>
          </a:bodyPr>
          <a:lstStyle/>
          <a:p>
            <a:pPr algn="just">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The dataset doesn’t have any null values and is clean. It is then used for analysis. </a:t>
            </a:r>
          </a:p>
          <a:p>
            <a:pPr algn="just">
              <a:buClr>
                <a:schemeClr val="tx1"/>
              </a:buClr>
              <a:buFont typeface="Wingdings" panose="05000000000000000000" pitchFamily="2" charset="2"/>
              <a:buChar char="§"/>
            </a:pP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SUMIFS function is used to calculate the sales, profit and quantity metrics.</a:t>
            </a:r>
          </a:p>
          <a:p>
            <a:pPr algn="just">
              <a:buClr>
                <a:schemeClr val="tx1"/>
              </a:buClr>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1135061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Tool Used</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8235563" cy="3801755"/>
          </a:xfrm>
        </p:spPr>
        <p:txBody>
          <a:bodyPr>
            <a:normAutofit/>
          </a:bodyPr>
          <a:lstStyle/>
          <a:p>
            <a:pPr marL="0" indent="0">
              <a:buNone/>
            </a:pPr>
            <a:r>
              <a:rPr lang="en-IN" sz="2800" dirty="0">
                <a:effectLst/>
                <a:latin typeface="Times New Roman" panose="02020603050405020304" pitchFamily="18" charset="0"/>
                <a:ea typeface="Calibri" panose="020F0502020204030204" pitchFamily="34" charset="0"/>
              </a:rPr>
              <a:t>Microsoft Excel is used to design the dashboard to gain insights about the sales and profits trends of the company.</a:t>
            </a:r>
            <a:endParaRPr lang="en-IN" sz="28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9" name="Picture 8">
            <a:extLst>
              <a:ext uri="{FF2B5EF4-FFF2-40B4-BE49-F238E27FC236}">
                <a16:creationId xmlns:a16="http://schemas.microsoft.com/office/drawing/2014/main" id="{B71B6160-360A-233F-C70B-F25181A4000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67037" y="2262992"/>
            <a:ext cx="1651555" cy="1535449"/>
          </a:xfrm>
          <a:prstGeom prst="rect">
            <a:avLst/>
          </a:prstGeom>
          <a:noFill/>
          <a:ln>
            <a:noFill/>
          </a:ln>
        </p:spPr>
      </p:pic>
      <p:sp>
        <p:nvSpPr>
          <p:cNvPr id="11" name="TextBox 10">
            <a:extLst>
              <a:ext uri="{FF2B5EF4-FFF2-40B4-BE49-F238E27FC236}">
                <a16:creationId xmlns:a16="http://schemas.microsoft.com/office/drawing/2014/main" id="{0E0BCFFF-1606-37E0-4793-B077C08858CD}"/>
              </a:ext>
            </a:extLst>
          </p:cNvPr>
          <p:cNvSpPr txBox="1"/>
          <p:nvPr/>
        </p:nvSpPr>
        <p:spPr>
          <a:xfrm>
            <a:off x="987361" y="5911808"/>
            <a:ext cx="11094555" cy="280270"/>
          </a:xfrm>
          <a:prstGeom prst="rect">
            <a:avLst/>
          </a:prstGeom>
          <a:noFill/>
        </p:spPr>
        <p:txBody>
          <a:bodyPr wrap="square">
            <a:spAutoFit/>
          </a:bodyPr>
          <a:lstStyle/>
          <a:p>
            <a:pPr algn="just">
              <a:lnSpc>
                <a:spcPct val="107000"/>
              </a:lnSpc>
              <a:spcAft>
                <a:spcPts val="80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Source: </a:t>
            </a:r>
            <a:r>
              <a:rPr lang="en-IN" sz="1200" b="1" u="sng" dirty="0">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xmlns="" val="tx"/>
                    </a:ext>
                  </a:extLst>
                </a:hlinkClick>
              </a:rPr>
              <a:t>https://commons.wikimedia.org/wiki/File:Microsoft_Office_Excel_%282019%E2%80%93present%29.svg</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5172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Steps to create Dashboard - 1</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908437" y="2067337"/>
            <a:ext cx="6317311" cy="3801755"/>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Step1: Create Histogram for Shipping Days(Aging)</a:t>
            </a:r>
          </a:p>
          <a:p>
            <a:pPr marL="0" indent="0" algn="just">
              <a:buNone/>
            </a:pPr>
            <a:r>
              <a:rPr lang="en-US" sz="2400" dirty="0">
                <a:latin typeface="Times New Roman" panose="02020603050405020304" pitchFamily="18" charset="0"/>
                <a:cs typeface="Times New Roman" panose="02020603050405020304" pitchFamily="18" charset="0"/>
              </a:rPr>
              <a:t>To create histogram, click the Data Tab, Under Analysis Group (Right Corner), Click Data</a:t>
            </a:r>
          </a:p>
          <a:p>
            <a:pPr marL="0" indent="0" algn="just">
              <a:buNone/>
            </a:pPr>
            <a:r>
              <a:rPr lang="en-US" sz="2400" dirty="0">
                <a:latin typeface="Times New Roman" panose="02020603050405020304" pitchFamily="18" charset="0"/>
                <a:cs typeface="Times New Roman" panose="02020603050405020304" pitchFamily="18" charset="0"/>
              </a:rPr>
              <a:t>Analysis.</a:t>
            </a:r>
          </a:p>
          <a:p>
            <a:pPr marL="0" indent="0" algn="just">
              <a:buNone/>
            </a:pPr>
            <a:r>
              <a:rPr lang="en-US" sz="2400" dirty="0">
                <a:latin typeface="Times New Roman" panose="02020603050405020304" pitchFamily="18" charset="0"/>
                <a:cs typeface="Times New Roman" panose="02020603050405020304" pitchFamily="18" charset="0"/>
              </a:rPr>
              <a:t>Now, select Histogram and click OK. A histogram dialog box will appear. Add the required range.</a:t>
            </a:r>
          </a:p>
          <a:p>
            <a:pPr marL="0" indent="0" algn="just">
              <a:buNone/>
            </a:pPr>
            <a:endParaRPr lang="en-US" sz="24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6" name="Picture 5">
            <a:extLst>
              <a:ext uri="{FF2B5EF4-FFF2-40B4-BE49-F238E27FC236}">
                <a16:creationId xmlns:a16="http://schemas.microsoft.com/office/drawing/2014/main" id="{924A1A72-FF88-08D4-9C42-BF670BA7AC25}"/>
              </a:ext>
            </a:extLst>
          </p:cNvPr>
          <p:cNvPicPr>
            <a:picLocks noChangeAspect="1"/>
          </p:cNvPicPr>
          <p:nvPr/>
        </p:nvPicPr>
        <p:blipFill>
          <a:blip r:embed="rId3"/>
          <a:stretch>
            <a:fillRect/>
          </a:stretch>
        </p:blipFill>
        <p:spPr>
          <a:xfrm>
            <a:off x="7404652" y="2365511"/>
            <a:ext cx="4555292" cy="1967949"/>
          </a:xfrm>
          <a:prstGeom prst="rect">
            <a:avLst/>
          </a:prstGeom>
        </p:spPr>
      </p:pic>
    </p:spTree>
    <p:extLst>
      <p:ext uri="{BB962C8B-B14F-4D97-AF65-F5344CB8AC3E}">
        <p14:creationId xmlns:p14="http://schemas.microsoft.com/office/powerpoint/2010/main" val="40016282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68</TotalTime>
  <Words>544</Words>
  <Application>Microsoft Office PowerPoint</Application>
  <PresentationFormat>Widescreen</PresentationFormat>
  <Paragraphs>51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Bookman Old Style</vt:lpstr>
      <vt:lpstr>Calibri</vt:lpstr>
      <vt:lpstr>Rockwell</vt:lpstr>
      <vt:lpstr>Times New Roman</vt:lpstr>
      <vt:lpstr>Wingdings</vt:lpstr>
      <vt:lpstr>Damask</vt:lpstr>
      <vt:lpstr>E-COMMERCE DASHBOARD</vt:lpstr>
      <vt:lpstr>Objective</vt:lpstr>
      <vt:lpstr>Benefits</vt:lpstr>
      <vt:lpstr>Problem Statement</vt:lpstr>
      <vt:lpstr>Architecture</vt:lpstr>
      <vt:lpstr>Dataset</vt:lpstr>
      <vt:lpstr>Data Transformation</vt:lpstr>
      <vt:lpstr>Tool Used</vt:lpstr>
      <vt:lpstr>Steps to create Dashboard - 1</vt:lpstr>
      <vt:lpstr>Steps to create Dashboard - 2</vt:lpstr>
      <vt:lpstr>Steps to create Dashboard - 3</vt:lpstr>
      <vt:lpstr>Steps to create Dashboard - 4</vt:lpstr>
      <vt:lpstr>Steps to create Dashboard - 5</vt:lpstr>
      <vt:lpstr>Dashboard</vt:lpstr>
      <vt:lpstr>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DASHBOARD</dc:title>
  <dc:creator>nikkimittal19599@gmail.com</dc:creator>
  <cp:lastModifiedBy>Puneet Singh</cp:lastModifiedBy>
  <cp:revision>4</cp:revision>
  <dcterms:created xsi:type="dcterms:W3CDTF">2023-01-11T06:43:24Z</dcterms:created>
  <dcterms:modified xsi:type="dcterms:W3CDTF">2023-03-11T07:57:03Z</dcterms:modified>
</cp:coreProperties>
</file>