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8"/>
  </p:notesMasterIdLst>
  <p:sldIdLst>
    <p:sldId id="256" r:id="rId2"/>
    <p:sldId id="257" r:id="rId3"/>
    <p:sldId id="258" r:id="rId4"/>
    <p:sldId id="271" r:id="rId5"/>
    <p:sldId id="259" r:id="rId6"/>
    <p:sldId id="278" r:id="rId7"/>
    <p:sldId id="280" r:id="rId8"/>
    <p:sldId id="281" r:id="rId9"/>
    <p:sldId id="260" r:id="rId10"/>
    <p:sldId id="279" r:id="rId11"/>
    <p:sldId id="282" r:id="rId12"/>
    <p:sldId id="283" r:id="rId13"/>
    <p:sldId id="284" r:id="rId14"/>
    <p:sldId id="261" r:id="rId15"/>
    <p:sldId id="292" r:id="rId16"/>
    <p:sldId id="294" r:id="rId17"/>
    <p:sldId id="295" r:id="rId18"/>
    <p:sldId id="262" r:id="rId19"/>
    <p:sldId id="293" r:id="rId20"/>
    <p:sldId id="296" r:id="rId21"/>
    <p:sldId id="297" r:id="rId22"/>
    <p:sldId id="263" r:id="rId23"/>
    <p:sldId id="272" r:id="rId24"/>
    <p:sldId id="268" r:id="rId25"/>
    <p:sldId id="274" r:id="rId26"/>
    <p:sldId id="264" r:id="rId27"/>
    <p:sldId id="273" r:id="rId28"/>
    <p:sldId id="276" r:id="rId29"/>
    <p:sldId id="277" r:id="rId30"/>
    <p:sldId id="265" r:id="rId31"/>
    <p:sldId id="287" r:id="rId32"/>
    <p:sldId id="288" r:id="rId33"/>
    <p:sldId id="290" r:id="rId34"/>
    <p:sldId id="291" r:id="rId35"/>
    <p:sldId id="266" r:id="rId36"/>
    <p:sldId id="285" r:id="rId37"/>
    <p:sldId id="286" r:id="rId38"/>
    <p:sldId id="289" r:id="rId39"/>
    <p:sldId id="267" r:id="rId40"/>
    <p:sldId id="298" r:id="rId41"/>
    <p:sldId id="301" r:id="rId42"/>
    <p:sldId id="275" r:id="rId43"/>
    <p:sldId id="304" r:id="rId44"/>
    <p:sldId id="305" r:id="rId45"/>
    <p:sldId id="269" r:id="rId46"/>
    <p:sldId id="27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89CBF-64C4-F28E-8C56-70F84A9291FD}" v="1667" dt="2021-07-05T16:27:36.267"/>
    <p1510:client id="{A88A50CE-1577-EB9A-8CEE-E76B60B7E654}" v="1505" dt="2021-07-08T17:19:20.197"/>
    <p1510:client id="{CDD0CCF3-26CB-0011-45D7-CE1CDED95CB7}" v="718" dt="2021-07-05T13:02:1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7516" autoAdjust="0"/>
  </p:normalViewPr>
  <p:slideViewPr>
    <p:cSldViewPr snapToGrid="0">
      <p:cViewPr varScale="1">
        <p:scale>
          <a:sx n="64" d="100"/>
          <a:sy n="64" d="100"/>
        </p:scale>
        <p:origin x="77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5890B-4C1F-4E10-8757-BEA37F8C5611}" type="datetimeFigureOut">
              <a:rPr lang="en-IN" smtClean="0"/>
              <a:t>09-07-2021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39AE1-477F-4742-8AD0-AAE00D8E543A}" type="slidenum">
              <a:rPr lang="en-IN" smtClean="0"/>
              <a:t>‹#›</a:t>
            </a:fld>
            <a:endParaRPr lang="en-IN"/>
          </a:p>
        </p:txBody>
      </p:sp>
    </p:spTree>
    <p:extLst>
      <p:ext uri="{BB962C8B-B14F-4D97-AF65-F5344CB8AC3E}">
        <p14:creationId xmlns:p14="http://schemas.microsoft.com/office/powerpoint/2010/main" val="110626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D39AE1-477F-4742-8AD0-AAE00D8E543A}" type="slidenum">
              <a:rPr lang="en-IN" smtClean="0"/>
              <a:t>30</a:t>
            </a:fld>
            <a:endParaRPr lang="en-IN"/>
          </a:p>
        </p:txBody>
      </p:sp>
    </p:spTree>
    <p:extLst>
      <p:ext uri="{BB962C8B-B14F-4D97-AF65-F5344CB8AC3E}">
        <p14:creationId xmlns:p14="http://schemas.microsoft.com/office/powerpoint/2010/main" val="392672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7/9/2021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796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082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49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967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872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331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904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849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07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7/9/2021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474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7/9/2021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5282627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openpyxl.readthedocs.io/en/stable/"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ctrTitle"/>
          </p:nvPr>
        </p:nvSpPr>
        <p:spPr>
          <a:xfrm>
            <a:off x="607843" y="520791"/>
            <a:ext cx="4792845" cy="1631419"/>
          </a:xfrm>
        </p:spPr>
        <p:txBody>
          <a:bodyPr anchor="b">
            <a:normAutofit/>
          </a:bodyPr>
          <a:lstStyle/>
          <a:p>
            <a:pPr algn="l"/>
            <a:r>
              <a:rPr lang="en-US" sz="5400" dirty="0">
                <a:cs typeface="Calibri Light"/>
              </a:rPr>
              <a:t>PY - ARCADE</a:t>
            </a:r>
          </a:p>
        </p:txBody>
      </p:sp>
      <p:sp>
        <p:nvSpPr>
          <p:cNvPr id="3" name="Subtitle 2"/>
          <p:cNvSpPr>
            <a:spLocks noGrp="1"/>
          </p:cNvSpPr>
          <p:nvPr>
            <p:ph type="subTitle" idx="1"/>
          </p:nvPr>
        </p:nvSpPr>
        <p:spPr>
          <a:xfrm>
            <a:off x="609373" y="2405108"/>
            <a:ext cx="4798446" cy="3230923"/>
          </a:xfrm>
        </p:spPr>
        <p:txBody>
          <a:bodyPr vert="horz" lIns="91440" tIns="45720" rIns="91440" bIns="45720" rtlCol="0" anchor="t">
            <a:normAutofit fontScale="92500"/>
          </a:bodyPr>
          <a:lstStyle/>
          <a:p>
            <a:pPr algn="l"/>
            <a:r>
              <a:rPr lang="en-US" sz="2200" dirty="0">
                <a:cs typeface="Calibri"/>
              </a:rPr>
              <a:t>GROUP MEMBERS -</a:t>
            </a:r>
          </a:p>
          <a:p>
            <a:pPr marL="342900" indent="-342900" algn="l">
              <a:buFont typeface="Arial" panose="020B0504020202020204" pitchFamily="34" charset="0"/>
              <a:buChar char="•"/>
            </a:pPr>
            <a:r>
              <a:rPr lang="en-US" sz="2200" dirty="0">
                <a:cs typeface="Calibri"/>
              </a:rPr>
              <a:t>JAHNAVI MANOJ 160120733003</a:t>
            </a:r>
          </a:p>
          <a:p>
            <a:pPr marL="342900" indent="-342900" algn="l">
              <a:buFont typeface="Arial" panose="020B0504020202020204" pitchFamily="34" charset="0"/>
              <a:buChar char="•"/>
            </a:pPr>
            <a:r>
              <a:rPr lang="en-US" sz="2200" dirty="0">
                <a:cs typeface="Calibri"/>
              </a:rPr>
              <a:t>SHIRISHA SIDDIREDDY 160120733015</a:t>
            </a:r>
          </a:p>
          <a:p>
            <a:pPr marL="342900" indent="-342900" algn="l">
              <a:buFont typeface="Arial" panose="020B0504020202020204" pitchFamily="34" charset="0"/>
              <a:buChar char="•"/>
            </a:pPr>
            <a:r>
              <a:rPr lang="en-US" sz="2200" dirty="0">
                <a:cs typeface="Calibri"/>
              </a:rPr>
              <a:t>CHETAN PANDE 160120733027</a:t>
            </a:r>
          </a:p>
          <a:p>
            <a:pPr marL="342900" indent="-342900" algn="l">
              <a:buFont typeface="Arial" panose="020B0504020202020204" pitchFamily="34" charset="0"/>
              <a:buChar char="•"/>
            </a:pPr>
            <a:r>
              <a:rPr lang="en-US" sz="2200" dirty="0">
                <a:ea typeface="+mn-lt"/>
                <a:cs typeface="+mn-lt"/>
              </a:rPr>
              <a:t>PUNNEETH </a:t>
            </a:r>
            <a:r>
              <a:rPr lang="en-US" sz="2200" dirty="0">
                <a:cs typeface="Calibri"/>
              </a:rPr>
              <a:t>BATCHU 160120733039</a:t>
            </a:r>
          </a:p>
          <a:p>
            <a:pPr marL="342900" indent="-342900" algn="l">
              <a:buFont typeface="Arial" panose="020B0504020202020204" pitchFamily="34" charset="0"/>
              <a:buChar char="•"/>
            </a:pPr>
            <a:r>
              <a:rPr lang="en-US" sz="2200" dirty="0">
                <a:cs typeface="Calibri"/>
              </a:rPr>
              <a:t>ABDUL KHADER 160120733051</a:t>
            </a:r>
          </a:p>
          <a:p>
            <a:pPr algn="l"/>
            <a:endParaRPr lang="en-US" sz="2200">
              <a:cs typeface="Calibri"/>
            </a:endParaRPr>
          </a:p>
        </p:txBody>
      </p:sp>
      <p:pic>
        <p:nvPicPr>
          <p:cNvPr id="4" name="Picture 3" descr="Metal tic-tac-toe game pieces">
            <a:extLst>
              <a:ext uri="{FF2B5EF4-FFF2-40B4-BE49-F238E27FC236}">
                <a16:creationId xmlns:a16="http://schemas.microsoft.com/office/drawing/2014/main" id="{A62A74C7-AB57-4F1B-9BEE-1EBA11D660DA}"/>
              </a:ext>
            </a:extLst>
          </p:cNvPr>
          <p:cNvPicPr>
            <a:picLocks noChangeAspect="1"/>
          </p:cNvPicPr>
          <p:nvPr/>
        </p:nvPicPr>
        <p:blipFill rotWithShape="1">
          <a:blip r:embed="rId2"/>
          <a:srcRect l="10209" r="21994" b="2"/>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6048103"/>
          </a:xfrm>
        </p:spPr>
        <p:txBody>
          <a:bodyPr>
            <a:normAutofit fontScale="62500" lnSpcReduction="20000"/>
          </a:bodyPr>
          <a:lstStyle/>
          <a:p>
            <a:r>
              <a:rPr lang="en-US" b="1" dirty="0"/>
              <a:t>Variables in the game:-</a:t>
            </a:r>
          </a:p>
          <a:p>
            <a:pPr marL="514350" indent="-514350">
              <a:buFont typeface="+mj-lt"/>
              <a:buAutoNum type="arabicPeriod"/>
            </a:pPr>
            <a:r>
              <a:rPr lang="en-US" dirty="0"/>
              <a:t>Dots as a nested list.</a:t>
            </a:r>
          </a:p>
          <a:p>
            <a:pPr marL="514350" indent="-514350">
              <a:buFont typeface="+mj-lt"/>
              <a:buAutoNum type="arabicPeriod"/>
            </a:pPr>
            <a:r>
              <a:rPr lang="en-US" dirty="0"/>
              <a:t>Horizontal and vertical links for lines between any two dots.</a:t>
            </a:r>
          </a:p>
          <a:p>
            <a:pPr marL="514350" indent="-514350">
              <a:buFont typeface="+mj-lt"/>
              <a:buAutoNum type="arabicPeriod"/>
            </a:pPr>
            <a:r>
              <a:rPr lang="en-US" dirty="0"/>
              <a:t>Owners, a nested list for owners of a box.</a:t>
            </a:r>
          </a:p>
          <a:p>
            <a:pPr marL="514350" indent="-514350">
              <a:buFont typeface="+mj-lt"/>
              <a:buAutoNum type="arabicPeriod"/>
            </a:pPr>
            <a:r>
              <a:rPr lang="en-US" dirty="0"/>
              <a:t>Score for storing score of each player.</a:t>
            </a:r>
          </a:p>
          <a:p>
            <a:r>
              <a:rPr lang="en-US" b="1" dirty="0"/>
              <a:t>Logic:-</a:t>
            </a:r>
          </a:p>
          <a:p>
            <a:pPr marL="514350" indent="-514350">
              <a:buFont typeface="+mj-lt"/>
              <a:buAutoNum type="arabicPeriod"/>
            </a:pPr>
            <a:r>
              <a:rPr lang="en-US" dirty="0"/>
              <a:t>User gives size of the board as input then create dots grid without any links between them.</a:t>
            </a:r>
          </a:p>
          <a:p>
            <a:pPr marL="514350" indent="-514350">
              <a:buFont typeface="+mj-lt"/>
              <a:buAutoNum type="arabicPeriod"/>
            </a:pPr>
            <a:r>
              <a:rPr lang="en-US" dirty="0"/>
              <a:t>Let the column numbers of dots be alphabets and row numbers be numbers.</a:t>
            </a:r>
          </a:p>
          <a:p>
            <a:pPr marL="514350" indent="-514350">
              <a:buFont typeface="+mj-lt"/>
              <a:buAutoNum type="arabicPeriod"/>
            </a:pPr>
            <a:r>
              <a:rPr lang="en-US" dirty="0"/>
              <a:t>Ask the user(s) to input two position of dots until a valid point is given by the user(s).</a:t>
            </a:r>
          </a:p>
          <a:p>
            <a:pPr marL="514350" indent="-514350">
              <a:buFont typeface="+mj-lt"/>
              <a:buAutoNum type="arabicPeriod"/>
            </a:pPr>
            <a:r>
              <a:rPr lang="en-US" dirty="0"/>
              <a:t>If any player gains a box then he gains a point and chance.</a:t>
            </a:r>
          </a:p>
          <a:p>
            <a:pPr marL="514350" indent="-514350">
              <a:buFont typeface="+mj-lt"/>
              <a:buAutoNum type="arabicPeriod"/>
            </a:pPr>
            <a:r>
              <a:rPr lang="en-US" dirty="0"/>
              <a:t>Else the player will change.</a:t>
            </a:r>
          </a:p>
          <a:p>
            <a:pPr marL="514350" indent="-514350">
              <a:buFont typeface="+mj-lt"/>
              <a:buAutoNum type="arabicPeriod"/>
            </a:pPr>
            <a:r>
              <a:rPr lang="en-US" dirty="0"/>
              <a:t>If the 2</a:t>
            </a:r>
            <a:r>
              <a:rPr lang="en-US" baseline="30000" dirty="0"/>
              <a:t>nd</a:t>
            </a:r>
            <a:r>
              <a:rPr lang="en-US" dirty="0"/>
              <a:t> player is not computer then game continues in this way.</a:t>
            </a:r>
          </a:p>
          <a:p>
            <a:pPr marL="514350" indent="-514350">
              <a:buFont typeface="+mj-lt"/>
              <a:buAutoNum type="arabicPeriod"/>
            </a:pPr>
            <a:r>
              <a:rPr lang="en-US" dirty="0"/>
              <a:t>Else the computer will be called to play using a function.</a:t>
            </a:r>
          </a:p>
          <a:p>
            <a:pPr marL="514350" indent="-514350" algn="just">
              <a:buFont typeface="+mj-lt"/>
              <a:buAutoNum type="arabicPeriod"/>
            </a:pPr>
            <a:r>
              <a:rPr lang="en-US" dirty="0"/>
              <a:t>The computer will always first search for such position of dots where it can try for a box and if possible gains it. Otherwise it searches a position where the opponent can gain less number of boxes. The game will be iterating until all boxes are owned by users.</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8361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206"/>
            <a:ext cx="10515600" cy="5510757"/>
          </a:xfrm>
        </p:spPr>
        <p:txBody>
          <a:bodyPr/>
          <a:lstStyle/>
          <a:p>
            <a:r>
              <a:rPr lang="en-US" b="1" dirty="0"/>
              <a:t>Dots and Boxes:-</a:t>
            </a:r>
          </a:p>
          <a:p>
            <a:pPr marL="0" indent="0">
              <a:buNone/>
            </a:pPr>
            <a:endParaRPr lang="en-US" dirty="0"/>
          </a:p>
          <a:p>
            <a:pPr marL="914400" lvl="1" indent="-457200">
              <a:buAutoNum type="arabicPeriod"/>
            </a:pPr>
            <a:r>
              <a:rPr lang="en-US" dirty="0"/>
              <a:t>When the start_game function is called:</a:t>
            </a:r>
          </a:p>
          <a:p>
            <a:pPr marL="914400" lvl="1" indent="-457200">
              <a:buAutoNum type="arabicPeriod"/>
            </a:pPr>
            <a:endParaRPr lang="en-US" dirty="0"/>
          </a:p>
          <a:p>
            <a:pPr marL="914400" lvl="1" indent="-457200">
              <a:buAutoNum type="arabicPeriod"/>
            </a:pPr>
            <a:r>
              <a:rPr lang="en-US" dirty="0"/>
              <a:t>When the dots grid is created:   </a:t>
            </a:r>
          </a:p>
          <a:p>
            <a:endParaRPr lang="en-US" dirty="0"/>
          </a:p>
        </p:txBody>
      </p:sp>
      <p:pic>
        <p:nvPicPr>
          <p:cNvPr id="4" name="Picture 3"/>
          <p:cNvPicPr>
            <a:picLocks noChangeAspect="1"/>
          </p:cNvPicPr>
          <p:nvPr/>
        </p:nvPicPr>
        <p:blipFill>
          <a:blip r:embed="rId2"/>
          <a:stretch>
            <a:fillRect/>
          </a:stretch>
        </p:blipFill>
        <p:spPr>
          <a:xfrm>
            <a:off x="7347851" y="1567590"/>
            <a:ext cx="4844149" cy="1267002"/>
          </a:xfrm>
          <a:prstGeom prst="rect">
            <a:avLst/>
          </a:prstGeom>
        </p:spPr>
      </p:pic>
      <p:pic>
        <p:nvPicPr>
          <p:cNvPr id="5" name="Picture 4"/>
          <p:cNvPicPr>
            <a:picLocks noChangeAspect="1"/>
          </p:cNvPicPr>
          <p:nvPr/>
        </p:nvPicPr>
        <p:blipFill>
          <a:blip r:embed="rId3"/>
          <a:stretch>
            <a:fillRect/>
          </a:stretch>
        </p:blipFill>
        <p:spPr>
          <a:xfrm>
            <a:off x="7347851" y="2939094"/>
            <a:ext cx="3496163" cy="3781953"/>
          </a:xfrm>
          <a:prstGeom prst="rect">
            <a:avLst/>
          </a:prstGeom>
        </p:spPr>
      </p:pic>
    </p:spTree>
    <p:extLst>
      <p:ext uri="{BB962C8B-B14F-4D97-AF65-F5344CB8AC3E}">
        <p14:creationId xmlns:p14="http://schemas.microsoft.com/office/powerpoint/2010/main" val="225258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2"/>
          </a:xfrm>
        </p:spPr>
        <p:txBody>
          <a:bodyPr/>
          <a:lstStyle/>
          <a:p>
            <a:pPr marL="0" indent="0">
              <a:buNone/>
            </a:pPr>
            <a:r>
              <a:rPr lang="en-US" dirty="0"/>
              <a:t>3. When few links are created:</a:t>
            </a:r>
          </a:p>
          <a:p>
            <a:endParaRPr lang="en-US" dirty="0"/>
          </a:p>
          <a:p>
            <a:endParaRPr lang="en-US" dirty="0"/>
          </a:p>
          <a:p>
            <a:endParaRPr lang="en-US" dirty="0"/>
          </a:p>
          <a:p>
            <a:pPr marL="0" indent="0">
              <a:buNone/>
            </a:pPr>
            <a:r>
              <a:rPr lang="en-US" dirty="0"/>
              <a:t> 4. When a box is created: </a:t>
            </a:r>
          </a:p>
        </p:txBody>
      </p:sp>
      <p:pic>
        <p:nvPicPr>
          <p:cNvPr id="4" name="Picture 3"/>
          <p:cNvPicPr>
            <a:picLocks noChangeAspect="1"/>
          </p:cNvPicPr>
          <p:nvPr/>
        </p:nvPicPr>
        <p:blipFill>
          <a:blip r:embed="rId2"/>
          <a:stretch>
            <a:fillRect/>
          </a:stretch>
        </p:blipFill>
        <p:spPr>
          <a:xfrm>
            <a:off x="6348479" y="600892"/>
            <a:ext cx="4088743" cy="2599508"/>
          </a:xfrm>
          <a:prstGeom prst="rect">
            <a:avLst/>
          </a:prstGeom>
        </p:spPr>
      </p:pic>
      <p:pic>
        <p:nvPicPr>
          <p:cNvPr id="5" name="Picture 4"/>
          <p:cNvPicPr>
            <a:picLocks noChangeAspect="1"/>
          </p:cNvPicPr>
          <p:nvPr/>
        </p:nvPicPr>
        <p:blipFill>
          <a:blip r:embed="rId3"/>
          <a:stretch>
            <a:fillRect/>
          </a:stretch>
        </p:blipFill>
        <p:spPr>
          <a:xfrm>
            <a:off x="5324398" y="3200400"/>
            <a:ext cx="2048161" cy="2267266"/>
          </a:xfrm>
          <a:prstGeom prst="rect">
            <a:avLst/>
          </a:prstGeom>
        </p:spPr>
      </p:pic>
    </p:spTree>
    <p:extLst>
      <p:ext uri="{BB962C8B-B14F-4D97-AF65-F5344CB8AC3E}">
        <p14:creationId xmlns:p14="http://schemas.microsoft.com/office/powerpoint/2010/main" val="15292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indent="0">
              <a:buNone/>
            </a:pPr>
            <a:r>
              <a:rPr lang="en-US" dirty="0"/>
              <a:t>5. Game ends: </a:t>
            </a:r>
          </a:p>
        </p:txBody>
      </p:sp>
      <p:pic>
        <p:nvPicPr>
          <p:cNvPr id="4" name="Picture 3"/>
          <p:cNvPicPr>
            <a:picLocks noChangeAspect="1"/>
          </p:cNvPicPr>
          <p:nvPr/>
        </p:nvPicPr>
        <p:blipFill>
          <a:blip r:embed="rId2"/>
          <a:stretch>
            <a:fillRect/>
          </a:stretch>
        </p:blipFill>
        <p:spPr>
          <a:xfrm>
            <a:off x="4600366" y="847364"/>
            <a:ext cx="2991267" cy="5163271"/>
          </a:xfrm>
          <a:prstGeom prst="rect">
            <a:avLst/>
          </a:prstGeom>
        </p:spPr>
      </p:pic>
    </p:spTree>
    <p:extLst>
      <p:ext uri="{BB962C8B-B14F-4D97-AF65-F5344CB8AC3E}">
        <p14:creationId xmlns:p14="http://schemas.microsoft.com/office/powerpoint/2010/main" val="55107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66D9-7529-4C9C-9ECC-71FED559D90F}"/>
              </a:ext>
            </a:extLst>
          </p:cNvPr>
          <p:cNvSpPr>
            <a:spLocks noGrp="1"/>
          </p:cNvSpPr>
          <p:nvPr>
            <p:ph type="title"/>
          </p:nvPr>
        </p:nvSpPr>
        <p:spPr/>
        <p:txBody>
          <a:bodyPr/>
          <a:lstStyle/>
          <a:p>
            <a:r>
              <a:rPr lang="en-US" dirty="0">
                <a:cs typeface="Posterama"/>
              </a:rPr>
              <a:t>GUESS THE COLOUR</a:t>
            </a:r>
          </a:p>
        </p:txBody>
      </p:sp>
      <p:sp>
        <p:nvSpPr>
          <p:cNvPr id="3" name="Content Placeholder 2">
            <a:extLst>
              <a:ext uri="{FF2B5EF4-FFF2-40B4-BE49-F238E27FC236}">
                <a16:creationId xmlns:a16="http://schemas.microsoft.com/office/drawing/2014/main" id="{8FC2062A-8DF9-4E18-B04E-88D4A0E5381B}"/>
              </a:ext>
            </a:extLst>
          </p:cNvPr>
          <p:cNvSpPr>
            <a:spLocks noGrp="1"/>
          </p:cNvSpPr>
          <p:nvPr>
            <p:ph idx="1"/>
          </p:nvPr>
        </p:nvSpPr>
        <p:spPr/>
        <p:txBody>
          <a:bodyPr vert="horz" lIns="91440" tIns="45720" rIns="91440" bIns="45720" rtlCol="0" anchor="t">
            <a:normAutofit fontScale="77500" lnSpcReduction="20000"/>
          </a:bodyPr>
          <a:lstStyle/>
          <a:p>
            <a:r>
              <a:rPr lang="en-US" b="1" dirty="0"/>
              <a:t>Number of players:– </a:t>
            </a:r>
            <a:r>
              <a:rPr lang="en-US" dirty="0"/>
              <a:t>One</a:t>
            </a:r>
          </a:p>
          <a:p>
            <a:r>
              <a:rPr lang="en-US" b="1" dirty="0">
                <a:ea typeface="+mn-lt"/>
                <a:cs typeface="+mn-lt"/>
              </a:rPr>
              <a:t>Application type:–</a:t>
            </a:r>
            <a:r>
              <a:rPr lang="en-US" dirty="0">
                <a:ea typeface="+mn-lt"/>
                <a:cs typeface="+mn-lt"/>
              </a:rPr>
              <a:t> GUI using </a:t>
            </a:r>
            <a:r>
              <a:rPr lang="en-US" dirty="0" err="1">
                <a:ea typeface="+mn-lt"/>
                <a:cs typeface="+mn-lt"/>
              </a:rPr>
              <a:t>tkinter</a:t>
            </a:r>
            <a:r>
              <a:rPr lang="en-US" dirty="0">
                <a:ea typeface="+mn-lt"/>
                <a:cs typeface="+mn-lt"/>
              </a:rPr>
              <a:t>.</a:t>
            </a:r>
          </a:p>
          <a:p>
            <a:r>
              <a:rPr lang="en-US" b="1" dirty="0"/>
              <a:t>How to play : -</a:t>
            </a:r>
          </a:p>
          <a:p>
            <a:pPr marL="514350" indent="-514350">
              <a:buFont typeface="+mj-lt"/>
              <a:buAutoNum type="arabicPeriod"/>
            </a:pPr>
            <a:r>
              <a:rPr lang="en-US" b="0" i="0" dirty="0">
                <a:solidFill>
                  <a:srgbClr val="273239"/>
                </a:solidFill>
                <a:effectLst/>
                <a:latin typeface="urw-din"/>
              </a:rPr>
              <a:t>In this game player has to enter color of the word that appears on the screen and hence the score increases by one, the total time to play this game is 30 seconds. </a:t>
            </a:r>
          </a:p>
          <a:p>
            <a:pPr marL="514350" indent="-514350">
              <a:buFont typeface="+mj-lt"/>
              <a:buAutoNum type="arabicPeriod"/>
            </a:pPr>
            <a:r>
              <a:rPr lang="en-US" b="0" i="0" dirty="0">
                <a:solidFill>
                  <a:srgbClr val="273239"/>
                </a:solidFill>
                <a:effectLst/>
                <a:latin typeface="urw-din"/>
              </a:rPr>
              <a:t>Colors used in this game are Red, Blue, Green, Pink, Black, Yellow, Orange, White, Purple and Brown. </a:t>
            </a:r>
          </a:p>
          <a:p>
            <a:pPr marL="514350" indent="-514350">
              <a:buFont typeface="+mj-lt"/>
              <a:buAutoNum type="arabicPeriod"/>
            </a:pPr>
            <a:r>
              <a:rPr lang="en-US" b="0" i="0" dirty="0">
                <a:solidFill>
                  <a:srgbClr val="273239"/>
                </a:solidFill>
                <a:effectLst/>
                <a:latin typeface="urw-din"/>
              </a:rPr>
              <a:t>Interface will display name of different colors in different colors. Player has to identify the color and enter the correct color name to win the game.</a:t>
            </a:r>
            <a:r>
              <a:rPr lang="en-US" dirty="0"/>
              <a:t/>
            </a:r>
            <a:br>
              <a:rPr lang="en-US" dirty="0"/>
            </a:br>
            <a:endParaRPr lang="en-US" dirty="0"/>
          </a:p>
        </p:txBody>
      </p:sp>
    </p:spTree>
    <p:extLst>
      <p:ext uri="{BB962C8B-B14F-4D97-AF65-F5344CB8AC3E}">
        <p14:creationId xmlns:p14="http://schemas.microsoft.com/office/powerpoint/2010/main" val="14288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50B3A-AEC6-4F23-A34A-EA5A2FC8C827}"/>
              </a:ext>
            </a:extLst>
          </p:cNvPr>
          <p:cNvSpPr>
            <a:spLocks noGrp="1"/>
          </p:cNvSpPr>
          <p:nvPr>
            <p:ph idx="1"/>
          </p:nvPr>
        </p:nvSpPr>
        <p:spPr>
          <a:xfrm>
            <a:off x="477520" y="91440"/>
            <a:ext cx="11490960" cy="6766560"/>
          </a:xfrm>
        </p:spPr>
        <p:txBody>
          <a:bodyPr>
            <a:normAutofit/>
          </a:bodyPr>
          <a:lstStyle/>
          <a:p>
            <a:r>
              <a:rPr lang="en-US" sz="2400" b="1" dirty="0"/>
              <a:t>Variables in the game:-</a:t>
            </a:r>
          </a:p>
          <a:p>
            <a:pPr marL="457200" indent="-457200">
              <a:buFont typeface="+mj-lt"/>
              <a:buAutoNum type="arabicPeriod"/>
            </a:pPr>
            <a:r>
              <a:rPr lang="en-US" sz="2000" dirty="0" err="1"/>
              <a:t>Colours</a:t>
            </a:r>
            <a:r>
              <a:rPr lang="en-US" sz="2000" dirty="0"/>
              <a:t> for giving the </a:t>
            </a:r>
            <a:r>
              <a:rPr lang="en-US" sz="2000" dirty="0" err="1"/>
              <a:t>colours</a:t>
            </a:r>
            <a:r>
              <a:rPr lang="en-US" sz="2000" dirty="0"/>
              <a:t> which we wants to use in game.</a:t>
            </a:r>
          </a:p>
          <a:p>
            <a:pPr marL="457200" indent="-457200">
              <a:buFont typeface="+mj-lt"/>
              <a:buAutoNum type="arabicPeriod"/>
            </a:pPr>
            <a:r>
              <a:rPr lang="en-US" sz="2000" dirty="0"/>
              <a:t>Score for storing the score of the player.</a:t>
            </a:r>
          </a:p>
          <a:p>
            <a:pPr marL="457200" indent="-457200">
              <a:buFont typeface="+mj-lt"/>
              <a:buAutoNum type="arabicPeriod"/>
            </a:pPr>
            <a:r>
              <a:rPr lang="en-US" sz="2000" dirty="0" err="1"/>
              <a:t>Timeleft</a:t>
            </a:r>
            <a:r>
              <a:rPr lang="en-US" sz="2000" dirty="0"/>
              <a:t> for showing the remaining time for the game.</a:t>
            </a:r>
          </a:p>
          <a:p>
            <a:r>
              <a:rPr lang="en-US" sz="2400" b="1" dirty="0"/>
              <a:t>Logic:-</a:t>
            </a:r>
          </a:p>
          <a:p>
            <a:pPr marL="457200" indent="-457200">
              <a:buFont typeface="+mj-lt"/>
              <a:buAutoNum type="arabicPeriod"/>
            </a:pPr>
            <a:r>
              <a:rPr lang="en-US" sz="2000" dirty="0"/>
              <a:t>User enters the </a:t>
            </a:r>
            <a:r>
              <a:rPr lang="en-US" sz="2000" dirty="0" err="1"/>
              <a:t>gussed</a:t>
            </a:r>
            <a:r>
              <a:rPr lang="en-US" sz="2000" dirty="0"/>
              <a:t> </a:t>
            </a:r>
            <a:r>
              <a:rPr lang="en-US" sz="2000" dirty="0" err="1"/>
              <a:t>colour</a:t>
            </a:r>
            <a:r>
              <a:rPr lang="en-US" sz="2000" dirty="0"/>
              <a:t> of the shown text in the text box given.</a:t>
            </a:r>
          </a:p>
          <a:p>
            <a:pPr marL="457200" indent="-457200">
              <a:buFont typeface="+mj-lt"/>
              <a:buAutoNum type="arabicPeriod"/>
            </a:pPr>
            <a:r>
              <a:rPr lang="en-US" sz="2000" dirty="0"/>
              <a:t>Initially your score will be zero.</a:t>
            </a:r>
          </a:p>
          <a:p>
            <a:pPr marL="457200" indent="-457200">
              <a:buFont typeface="+mj-lt"/>
              <a:buAutoNum type="arabicPeriod"/>
            </a:pPr>
            <a:r>
              <a:rPr lang="en-US" sz="2000" dirty="0"/>
              <a:t>If the </a:t>
            </a:r>
            <a:r>
              <a:rPr lang="en-US" sz="2000" dirty="0" err="1"/>
              <a:t>colour</a:t>
            </a:r>
            <a:r>
              <a:rPr lang="en-US" sz="2000" dirty="0"/>
              <a:t> you </a:t>
            </a:r>
            <a:r>
              <a:rPr lang="en-US" sz="2000" dirty="0" err="1"/>
              <a:t>gussed</a:t>
            </a:r>
            <a:r>
              <a:rPr lang="en-US" sz="2000" dirty="0"/>
              <a:t>, matches the </a:t>
            </a:r>
            <a:r>
              <a:rPr lang="en-US" sz="2000" dirty="0" err="1"/>
              <a:t>colour</a:t>
            </a:r>
            <a:r>
              <a:rPr lang="en-US" sz="2000" dirty="0"/>
              <a:t> of shown text, your score will increase by one.</a:t>
            </a:r>
          </a:p>
          <a:p>
            <a:pPr marL="457200" indent="-457200">
              <a:buFont typeface="+mj-lt"/>
              <a:buAutoNum type="arabicPeriod"/>
            </a:pPr>
            <a:r>
              <a:rPr lang="en-US" sz="2000" dirty="0"/>
              <a:t>Else your score remains same.</a:t>
            </a:r>
          </a:p>
          <a:p>
            <a:pPr marL="457200" indent="-457200">
              <a:buFont typeface="+mj-lt"/>
              <a:buAutoNum type="arabicPeriod"/>
            </a:pPr>
            <a:r>
              <a:rPr lang="en-US" sz="2000" dirty="0"/>
              <a:t>The time limit will be of 30 seconds.</a:t>
            </a:r>
          </a:p>
          <a:p>
            <a:pPr marL="457200" indent="-457200">
              <a:buFont typeface="+mj-lt"/>
              <a:buAutoNum type="arabicPeriod"/>
            </a:pPr>
            <a:r>
              <a:rPr lang="en-US" sz="2000" dirty="0"/>
              <a:t>After 30 seconds, your Final score will be displayed.</a:t>
            </a:r>
          </a:p>
          <a:p>
            <a:pPr marL="457200" indent="-457200">
              <a:buFont typeface="+mj-lt"/>
              <a:buAutoNum type="arabicPeriod"/>
            </a:pPr>
            <a:r>
              <a:rPr lang="en-US" sz="2000" dirty="0"/>
              <a:t>Console asks us </a:t>
            </a:r>
            <a:r>
              <a:rPr lang="en-US" sz="2000" dirty="0" err="1"/>
              <a:t>whwther</a:t>
            </a:r>
            <a:r>
              <a:rPr lang="en-US" sz="2000" dirty="0"/>
              <a:t> we want to play again? , type “Yes” if you want to play again, Else </a:t>
            </a:r>
            <a:r>
              <a:rPr lang="en-US" sz="2000" dirty="0" err="1"/>
              <a:t>type”No</a:t>
            </a:r>
            <a:r>
              <a:rPr lang="en-US" sz="2000" dirty="0"/>
              <a:t>”.</a:t>
            </a:r>
          </a:p>
          <a:p>
            <a:pPr marL="457200" indent="-457200">
              <a:buFont typeface="+mj-lt"/>
              <a:buAutoNum type="arabicPeriod"/>
            </a:pPr>
            <a:r>
              <a:rPr lang="en-US" sz="2000" dirty="0"/>
              <a:t>Try to guess more </a:t>
            </a:r>
            <a:r>
              <a:rPr lang="en-US" sz="2000" dirty="0" err="1"/>
              <a:t>colours</a:t>
            </a:r>
            <a:r>
              <a:rPr lang="en-US" sz="2000" dirty="0"/>
              <a:t> in given time , then you will be the winner.</a:t>
            </a:r>
          </a:p>
          <a:p>
            <a:pPr marL="457200" indent="-457200">
              <a:buFont typeface="+mj-lt"/>
              <a:buAutoNum type="arabicPeriod"/>
            </a:pPr>
            <a:endParaRPr lang="en-US" sz="2000" dirty="0"/>
          </a:p>
          <a:p>
            <a:pPr lvl="1"/>
            <a:endParaRPr lang="en-IN" sz="1600" b="1" dirty="0"/>
          </a:p>
        </p:txBody>
      </p:sp>
    </p:spTree>
    <p:extLst>
      <p:ext uri="{BB962C8B-B14F-4D97-AF65-F5344CB8AC3E}">
        <p14:creationId xmlns:p14="http://schemas.microsoft.com/office/powerpoint/2010/main" val="105171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A1DB-1BB9-419C-9EC8-2CB3E29C43EF}"/>
              </a:ext>
            </a:extLst>
          </p:cNvPr>
          <p:cNvSpPr>
            <a:spLocks noGrp="1"/>
          </p:cNvSpPr>
          <p:nvPr>
            <p:ph type="title"/>
          </p:nvPr>
        </p:nvSpPr>
        <p:spPr/>
        <p:txBody>
          <a:bodyPr/>
          <a:lstStyle/>
          <a:p>
            <a:r>
              <a:rPr lang="en-US" dirty="0"/>
              <a:t>GUESS THE COLOUR</a:t>
            </a:r>
            <a:endParaRPr lang="en-IN" dirty="0"/>
          </a:p>
        </p:txBody>
      </p:sp>
      <p:pic>
        <p:nvPicPr>
          <p:cNvPr id="4" name="Content Placeholder 7">
            <a:extLst>
              <a:ext uri="{FF2B5EF4-FFF2-40B4-BE49-F238E27FC236}">
                <a16:creationId xmlns:a16="http://schemas.microsoft.com/office/drawing/2014/main" id="{29700B50-B5EB-4143-B3D1-17B9173820B3}"/>
              </a:ext>
            </a:extLst>
          </p:cNvPr>
          <p:cNvPicPr>
            <a:picLocks noGrp="1" noChangeAspect="1"/>
          </p:cNvPicPr>
          <p:nvPr>
            <p:ph idx="1"/>
          </p:nvPr>
        </p:nvPicPr>
        <p:blipFill>
          <a:blip r:embed="rId2"/>
          <a:stretch>
            <a:fillRect/>
          </a:stretch>
        </p:blipFill>
        <p:spPr>
          <a:xfrm>
            <a:off x="838200" y="1375345"/>
            <a:ext cx="3707758" cy="2129856"/>
          </a:xfrm>
        </p:spPr>
      </p:pic>
      <p:sp>
        <p:nvSpPr>
          <p:cNvPr id="5" name="TextBox 4">
            <a:extLst>
              <a:ext uri="{FF2B5EF4-FFF2-40B4-BE49-F238E27FC236}">
                <a16:creationId xmlns:a16="http://schemas.microsoft.com/office/drawing/2014/main" id="{E14EB850-188C-40E1-92A2-A30E73A67ABD}"/>
              </a:ext>
            </a:extLst>
          </p:cNvPr>
          <p:cNvSpPr txBox="1"/>
          <p:nvPr/>
        </p:nvSpPr>
        <p:spPr>
          <a:xfrm>
            <a:off x="5181600" y="1395666"/>
            <a:ext cx="531368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B0F0"/>
                </a:solidFill>
                <a:latin typeface="+mn-lt"/>
              </a:rPr>
              <a:t>Press</a:t>
            </a:r>
            <a:r>
              <a:rPr lang="en-US" dirty="0">
                <a:solidFill>
                  <a:srgbClr val="00B0F0"/>
                </a:solidFill>
                <a:latin typeface="Algerian" panose="04020705040A02060702" pitchFamily="82" charset="0"/>
              </a:rPr>
              <a:t> “Enter” </a:t>
            </a:r>
            <a:r>
              <a:rPr lang="en-US" dirty="0">
                <a:solidFill>
                  <a:srgbClr val="00B0F0"/>
                </a:solidFill>
                <a:latin typeface="+mn-lt"/>
              </a:rPr>
              <a:t>to start the game</a:t>
            </a:r>
            <a:endParaRPr lang="en-IN" dirty="0">
              <a:solidFill>
                <a:srgbClr val="00B0F0"/>
              </a:solidFill>
              <a:latin typeface="+mn-lt"/>
            </a:endParaRPr>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D9AC266A-F274-4297-A4E2-DC090ADF5CFC}"/>
              </a:ext>
            </a:extLst>
          </p:cNvPr>
          <p:cNvPicPr>
            <a:picLocks noChangeAspect="1"/>
          </p:cNvPicPr>
          <p:nvPr/>
        </p:nvPicPr>
        <p:blipFill>
          <a:blip r:embed="rId3"/>
          <a:stretch>
            <a:fillRect/>
          </a:stretch>
        </p:blipFill>
        <p:spPr>
          <a:xfrm>
            <a:off x="838200" y="3853542"/>
            <a:ext cx="3838166" cy="2425394"/>
          </a:xfrm>
          <a:prstGeom prst="rect">
            <a:avLst/>
          </a:prstGeom>
        </p:spPr>
      </p:pic>
      <p:sp>
        <p:nvSpPr>
          <p:cNvPr id="7" name="TextBox 6">
            <a:extLst>
              <a:ext uri="{FF2B5EF4-FFF2-40B4-BE49-F238E27FC236}">
                <a16:creationId xmlns:a16="http://schemas.microsoft.com/office/drawing/2014/main" id="{D482F958-5925-4A3A-8035-CA2061BF8211}"/>
              </a:ext>
            </a:extLst>
          </p:cNvPr>
          <p:cNvSpPr txBox="1"/>
          <p:nvPr/>
        </p:nvSpPr>
        <p:spPr>
          <a:xfrm>
            <a:off x="5445760" y="3853542"/>
            <a:ext cx="540512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Guess the </a:t>
            </a:r>
            <a:r>
              <a:rPr lang="en-US" dirty="0" err="1"/>
              <a:t>colour</a:t>
            </a:r>
            <a:r>
              <a:rPr lang="en-US" dirty="0"/>
              <a:t> of word and enter in the text box.</a:t>
            </a:r>
          </a:p>
          <a:p>
            <a:pPr marL="285750" indent="-285750">
              <a:buFont typeface="Wingdings" panose="05000000000000000000" pitchFamily="2" charset="2"/>
              <a:buChar char="Ø"/>
            </a:pPr>
            <a:r>
              <a:rPr lang="en-US" dirty="0"/>
              <a:t>Try to guess more </a:t>
            </a:r>
            <a:r>
              <a:rPr lang="en-US" dirty="0" err="1"/>
              <a:t>colours</a:t>
            </a:r>
            <a:r>
              <a:rPr lang="en-US" dirty="0"/>
              <a:t> within time to win the game.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96887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91197C9-DB3B-4AC7-B3E0-4BE1B46AB1B1}"/>
              </a:ext>
            </a:extLst>
          </p:cNvPr>
          <p:cNvPicPr>
            <a:picLocks noGrp="1" noChangeAspect="1"/>
          </p:cNvPicPr>
          <p:nvPr>
            <p:ph idx="1"/>
          </p:nvPr>
        </p:nvPicPr>
        <p:blipFill>
          <a:blip r:embed="rId2"/>
          <a:stretch>
            <a:fillRect/>
          </a:stretch>
        </p:blipFill>
        <p:spPr>
          <a:xfrm>
            <a:off x="433562" y="79885"/>
            <a:ext cx="2038635" cy="1790950"/>
          </a:xfrm>
        </p:spPr>
      </p:pic>
      <p:pic>
        <p:nvPicPr>
          <p:cNvPr id="5" name="Picture 4">
            <a:extLst>
              <a:ext uri="{FF2B5EF4-FFF2-40B4-BE49-F238E27FC236}">
                <a16:creationId xmlns:a16="http://schemas.microsoft.com/office/drawing/2014/main" id="{2129D777-DFC7-4966-A327-7F021314AA42}"/>
              </a:ext>
            </a:extLst>
          </p:cNvPr>
          <p:cNvPicPr>
            <a:picLocks noChangeAspect="1"/>
          </p:cNvPicPr>
          <p:nvPr/>
        </p:nvPicPr>
        <p:blipFill>
          <a:blip r:embed="rId3"/>
          <a:stretch>
            <a:fillRect/>
          </a:stretch>
        </p:blipFill>
        <p:spPr>
          <a:xfrm>
            <a:off x="433562" y="2372752"/>
            <a:ext cx="6582694" cy="685896"/>
          </a:xfrm>
          <a:prstGeom prst="rect">
            <a:avLst/>
          </a:prstGeom>
        </p:spPr>
      </p:pic>
      <p:pic>
        <p:nvPicPr>
          <p:cNvPr id="6" name="Picture 5">
            <a:extLst>
              <a:ext uri="{FF2B5EF4-FFF2-40B4-BE49-F238E27FC236}">
                <a16:creationId xmlns:a16="http://schemas.microsoft.com/office/drawing/2014/main" id="{E19DB0FE-1CD6-49F8-9AC7-FAC94FBE742D}"/>
              </a:ext>
            </a:extLst>
          </p:cNvPr>
          <p:cNvPicPr>
            <a:picLocks noChangeAspect="1"/>
          </p:cNvPicPr>
          <p:nvPr/>
        </p:nvPicPr>
        <p:blipFill>
          <a:blip r:embed="rId4"/>
          <a:stretch>
            <a:fillRect/>
          </a:stretch>
        </p:blipFill>
        <p:spPr>
          <a:xfrm>
            <a:off x="433562" y="4294872"/>
            <a:ext cx="5925377" cy="866896"/>
          </a:xfrm>
          <a:prstGeom prst="rect">
            <a:avLst/>
          </a:prstGeom>
        </p:spPr>
      </p:pic>
      <p:sp>
        <p:nvSpPr>
          <p:cNvPr id="8" name="TextBox 7">
            <a:extLst>
              <a:ext uri="{FF2B5EF4-FFF2-40B4-BE49-F238E27FC236}">
                <a16:creationId xmlns:a16="http://schemas.microsoft.com/office/drawing/2014/main" id="{83E5EB19-8441-4F9A-A9F1-DF330BC84C0F}"/>
              </a:ext>
            </a:extLst>
          </p:cNvPr>
          <p:cNvSpPr txBox="1"/>
          <p:nvPr/>
        </p:nvSpPr>
        <p:spPr>
          <a:xfrm>
            <a:off x="3083559" y="79885"/>
            <a:ext cx="327537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Your Final score will appear like this.</a:t>
            </a:r>
            <a:endParaRPr lang="en-IN" dirty="0"/>
          </a:p>
          <a:p>
            <a:pPr marL="285750" indent="-285750">
              <a:buFont typeface="Wingdings" panose="05000000000000000000" pitchFamily="2" charset="2"/>
              <a:buChar char="Ø"/>
            </a:pPr>
            <a:endParaRPr lang="en-IN" dirty="0"/>
          </a:p>
        </p:txBody>
      </p:sp>
      <p:sp>
        <p:nvSpPr>
          <p:cNvPr id="10" name="TextBox 9">
            <a:extLst>
              <a:ext uri="{FF2B5EF4-FFF2-40B4-BE49-F238E27FC236}">
                <a16:creationId xmlns:a16="http://schemas.microsoft.com/office/drawing/2014/main" id="{51F75AC3-2CCC-4917-A16E-4CB01AE44584}"/>
              </a:ext>
            </a:extLst>
          </p:cNvPr>
          <p:cNvSpPr txBox="1"/>
          <p:nvPr/>
        </p:nvSpPr>
        <p:spPr>
          <a:xfrm>
            <a:off x="433562" y="3208240"/>
            <a:ext cx="582499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It will ask us whether we want to play again or not.</a:t>
            </a:r>
          </a:p>
          <a:p>
            <a:pPr marL="285750" indent="-285750">
              <a:buFont typeface="Wingdings" panose="05000000000000000000" pitchFamily="2" charset="2"/>
              <a:buChar char="Ø"/>
            </a:pPr>
            <a:r>
              <a:rPr lang="en-US" dirty="0"/>
              <a:t>If we type “Yes” , we can play again</a:t>
            </a:r>
            <a:endParaRPr lang="en-IN" dirty="0"/>
          </a:p>
          <a:p>
            <a:pPr marL="285750" indent="-285750">
              <a:buFont typeface="Wingdings" panose="05000000000000000000" pitchFamily="2" charset="2"/>
              <a:buChar char="Ø"/>
            </a:pPr>
            <a:endParaRPr lang="en-IN" dirty="0"/>
          </a:p>
        </p:txBody>
      </p:sp>
      <p:sp>
        <p:nvSpPr>
          <p:cNvPr id="11" name="TextBox 10">
            <a:extLst>
              <a:ext uri="{FF2B5EF4-FFF2-40B4-BE49-F238E27FC236}">
                <a16:creationId xmlns:a16="http://schemas.microsoft.com/office/drawing/2014/main" id="{CAD5E853-6D67-4806-B68B-4EEFA9B01DD3}"/>
              </a:ext>
            </a:extLst>
          </p:cNvPr>
          <p:cNvSpPr txBox="1"/>
          <p:nvPr/>
        </p:nvSpPr>
        <p:spPr>
          <a:xfrm>
            <a:off x="433562" y="5367794"/>
            <a:ext cx="566243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If we type “No” , it will end by showing “Thank you for playing”</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69258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6870-6321-4FDA-9969-6429190AE906}"/>
              </a:ext>
            </a:extLst>
          </p:cNvPr>
          <p:cNvSpPr>
            <a:spLocks noGrp="1"/>
          </p:cNvSpPr>
          <p:nvPr>
            <p:ph type="title"/>
          </p:nvPr>
        </p:nvSpPr>
        <p:spPr>
          <a:xfrm>
            <a:off x="264160" y="365125"/>
            <a:ext cx="11089640" cy="1325563"/>
          </a:xfrm>
        </p:spPr>
        <p:txBody>
          <a:bodyPr/>
          <a:lstStyle/>
          <a:p>
            <a:r>
              <a:rPr lang="en-US" dirty="0">
                <a:cs typeface="Posterama"/>
              </a:rPr>
              <a:t>TIC TAC TOE</a:t>
            </a:r>
            <a:endParaRPr lang="en-US" dirty="0"/>
          </a:p>
        </p:txBody>
      </p:sp>
      <p:sp>
        <p:nvSpPr>
          <p:cNvPr id="3" name="Content Placeholder 2">
            <a:extLst>
              <a:ext uri="{FF2B5EF4-FFF2-40B4-BE49-F238E27FC236}">
                <a16:creationId xmlns:a16="http://schemas.microsoft.com/office/drawing/2014/main" id="{F889B70A-B7EF-4B96-99FE-AC16139C4CDE}"/>
              </a:ext>
            </a:extLst>
          </p:cNvPr>
          <p:cNvSpPr>
            <a:spLocks noGrp="1"/>
          </p:cNvSpPr>
          <p:nvPr>
            <p:ph idx="1"/>
          </p:nvPr>
        </p:nvSpPr>
        <p:spPr>
          <a:xfrm>
            <a:off x="264160" y="1524000"/>
            <a:ext cx="11927840" cy="5334000"/>
          </a:xfrm>
        </p:spPr>
        <p:txBody>
          <a:bodyPr vert="horz" lIns="91440" tIns="45720" rIns="91440" bIns="45720" rtlCol="0" anchor="t">
            <a:normAutofit fontScale="92500"/>
          </a:bodyPr>
          <a:lstStyle/>
          <a:p>
            <a:r>
              <a:rPr lang="en-US" b="1" dirty="0"/>
              <a:t>Number of players:– </a:t>
            </a:r>
            <a:r>
              <a:rPr lang="en-US" dirty="0"/>
              <a:t>Two(Player Vs computer</a:t>
            </a:r>
            <a:r>
              <a:rPr lang="en-US" b="1" dirty="0"/>
              <a:t> or Player</a:t>
            </a:r>
            <a:r>
              <a:rPr lang="en-US" dirty="0"/>
              <a:t> vs Player)</a:t>
            </a:r>
            <a:endParaRPr lang="en-US" b="1" dirty="0"/>
          </a:p>
          <a:p>
            <a:r>
              <a:rPr lang="en-US" b="1" dirty="0">
                <a:ea typeface="+mn-lt"/>
                <a:cs typeface="+mn-lt"/>
              </a:rPr>
              <a:t>Application type:– </a:t>
            </a:r>
            <a:r>
              <a:rPr lang="en-US" dirty="0">
                <a:ea typeface="+mn-lt"/>
                <a:cs typeface="+mn-lt"/>
              </a:rPr>
              <a:t>GUI using </a:t>
            </a:r>
            <a:r>
              <a:rPr lang="en-US" dirty="0" err="1">
                <a:ea typeface="+mn-lt"/>
                <a:cs typeface="+mn-lt"/>
              </a:rPr>
              <a:t>tkinter</a:t>
            </a:r>
            <a:endParaRPr lang="en-US" dirty="0">
              <a:ea typeface="+mn-lt"/>
              <a:cs typeface="+mn-lt"/>
            </a:endParaRPr>
          </a:p>
          <a:p>
            <a:r>
              <a:rPr lang="en-US" b="1" dirty="0"/>
              <a:t>How to play : -</a:t>
            </a:r>
          </a:p>
          <a:p>
            <a:pPr algn="l" fontAlgn="base">
              <a:buFont typeface="+mj-lt"/>
              <a:buAutoNum type="arabicPeriod"/>
            </a:pPr>
            <a:r>
              <a:rPr lang="en-US" b="0" i="0" dirty="0">
                <a:solidFill>
                  <a:srgbClr val="000000"/>
                </a:solidFill>
                <a:effectLst/>
                <a:latin typeface="Source Sans Pro" panose="020B0503030403020204" pitchFamily="34" charset="0"/>
              </a:rPr>
              <a:t>Play occurs on a 3 by 3 grid of 9 squares.</a:t>
            </a:r>
          </a:p>
          <a:p>
            <a:pPr algn="l" fontAlgn="base">
              <a:buFont typeface="+mj-lt"/>
              <a:buAutoNum type="arabicPeriod"/>
            </a:pPr>
            <a:r>
              <a:rPr lang="en-US" dirty="0">
                <a:solidFill>
                  <a:srgbClr val="000000"/>
                </a:solidFill>
                <a:latin typeface="Source Sans Pro" panose="020B0503030403020204" pitchFamily="34" charset="0"/>
              </a:rPr>
              <a:t>We need to select single player or multi player</a:t>
            </a:r>
            <a:endParaRPr lang="en-US" b="0" i="0" dirty="0">
              <a:solidFill>
                <a:srgbClr val="000000"/>
              </a:solidFill>
              <a:effectLst/>
              <a:latin typeface="Source Sans Pro" panose="020B0503030403020204" pitchFamily="34" charset="0"/>
            </a:endParaRPr>
          </a:p>
          <a:p>
            <a:pPr algn="l" fontAlgn="base">
              <a:buFont typeface="+mj-lt"/>
              <a:buAutoNum type="arabicPeriod"/>
            </a:pPr>
            <a:r>
              <a:rPr lang="en-US" b="0" i="0" dirty="0">
                <a:solidFill>
                  <a:srgbClr val="000000"/>
                </a:solidFill>
                <a:effectLst/>
                <a:latin typeface="Source Sans Pro" panose="020B0503030403020204" pitchFamily="34" charset="0"/>
              </a:rPr>
              <a:t>Two players take turns marking empty squares, the first marking X’s, the second O’s.</a:t>
            </a:r>
          </a:p>
          <a:p>
            <a:pPr fontAlgn="base">
              <a:buFont typeface="+mj-lt"/>
              <a:buAutoNum type="arabicPeriod"/>
            </a:pPr>
            <a:r>
              <a:rPr lang="en-US" b="0" i="0" dirty="0">
                <a:solidFill>
                  <a:srgbClr val="000000"/>
                </a:solidFill>
                <a:effectLst/>
                <a:latin typeface="Source Sans Pro" panose="020B0503030403020204" pitchFamily="34" charset="0"/>
              </a:rPr>
              <a:t>If one player places three of the same marks in a row, the player </a:t>
            </a:r>
            <a:r>
              <a:rPr lang="en-US" dirty="0">
                <a:solidFill>
                  <a:srgbClr val="000000"/>
                </a:solidFill>
                <a:latin typeface="Source Sans Pro" panose="020B0503030403020204" pitchFamily="34" charset="0"/>
              </a:rPr>
              <a:t>wins.</a:t>
            </a:r>
          </a:p>
          <a:p>
            <a:pPr fontAlgn="base">
              <a:buFont typeface="+mj-lt"/>
              <a:buAutoNum type="arabicPeriod"/>
            </a:pPr>
            <a:r>
              <a:rPr lang="en-US" dirty="0">
                <a:solidFill>
                  <a:srgbClr val="000000"/>
                </a:solidFill>
                <a:latin typeface="Source Sans Pro" panose="020B0503030403020204" pitchFamily="34" charset="0"/>
              </a:rPr>
              <a:t> A row is any three squares on the grid, adjacent diagonally, vertically or horizontally.</a:t>
            </a:r>
            <a:endParaRPr lang="en-US" b="0" i="0" dirty="0">
              <a:solidFill>
                <a:srgbClr val="000000"/>
              </a:solidFill>
              <a:effectLst/>
              <a:latin typeface="Source Sans Pro" panose="020B0503030403020204" pitchFamily="34" charset="0"/>
            </a:endParaRPr>
          </a:p>
          <a:p>
            <a:pPr algn="l" fontAlgn="base">
              <a:buFont typeface="+mj-lt"/>
              <a:buAutoNum type="arabicPeriod"/>
            </a:pPr>
            <a:r>
              <a:rPr lang="en-US" b="0" i="0" dirty="0">
                <a:solidFill>
                  <a:srgbClr val="000000"/>
                </a:solidFill>
                <a:effectLst/>
                <a:latin typeface="Source Sans Pro" panose="020B0503030403020204" pitchFamily="34" charset="0"/>
              </a:rPr>
              <a:t>If the spaces are all filled and there is no winner, the game ends in a draw.</a:t>
            </a:r>
          </a:p>
          <a:p>
            <a:pPr marL="0" indent="0">
              <a:buNone/>
            </a:pPr>
            <a:endParaRPr lang="en-US" dirty="0"/>
          </a:p>
        </p:txBody>
      </p:sp>
    </p:spTree>
    <p:extLst>
      <p:ext uri="{BB962C8B-B14F-4D97-AF65-F5344CB8AC3E}">
        <p14:creationId xmlns:p14="http://schemas.microsoft.com/office/powerpoint/2010/main" val="283257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04FB0-812E-47C2-AA8F-A5242B4D2A23}"/>
              </a:ext>
            </a:extLst>
          </p:cNvPr>
          <p:cNvSpPr>
            <a:spLocks noGrp="1"/>
          </p:cNvSpPr>
          <p:nvPr>
            <p:ph idx="1"/>
          </p:nvPr>
        </p:nvSpPr>
        <p:spPr>
          <a:xfrm>
            <a:off x="335280" y="243840"/>
            <a:ext cx="11551920" cy="6380480"/>
          </a:xfrm>
        </p:spPr>
        <p:txBody>
          <a:bodyPr/>
          <a:lstStyle/>
          <a:p>
            <a:r>
              <a:rPr lang="en-US" sz="2800" b="1" dirty="0"/>
              <a:t>Variables in the game:-</a:t>
            </a:r>
          </a:p>
          <a:p>
            <a:pPr marL="514350" indent="-514350">
              <a:buFont typeface="+mj-lt"/>
              <a:buAutoNum type="arabicPeriod"/>
            </a:pPr>
            <a:r>
              <a:rPr lang="en-IN" sz="2000" dirty="0"/>
              <a:t>Sign</a:t>
            </a:r>
          </a:p>
          <a:p>
            <a:pPr marL="514350" indent="-514350">
              <a:buFont typeface="+mj-lt"/>
              <a:buAutoNum type="arabicPeriod"/>
            </a:pPr>
            <a:r>
              <a:rPr lang="en-IN" sz="2000" dirty="0"/>
              <a:t>Board</a:t>
            </a:r>
          </a:p>
          <a:p>
            <a:pPr marL="514350" indent="-514350">
              <a:buFont typeface="+mj-lt"/>
              <a:buAutoNum type="arabicPeriod"/>
            </a:pPr>
            <a:r>
              <a:rPr lang="en-IN" sz="2000" dirty="0"/>
              <a:t>Str1</a:t>
            </a:r>
          </a:p>
          <a:p>
            <a:pPr marL="0" indent="0">
              <a:buNone/>
            </a:pPr>
            <a:r>
              <a:rPr lang="en-US" sz="2800" b="1" dirty="0"/>
              <a:t>Logic:-</a:t>
            </a:r>
          </a:p>
          <a:p>
            <a:pPr marL="514350" indent="-514350">
              <a:buFont typeface="+mj-lt"/>
              <a:buAutoNum type="arabicPeriod"/>
            </a:pPr>
            <a:r>
              <a:rPr lang="en-IN" sz="2000" dirty="0"/>
              <a:t>Firstly we have to select the mode of game either </a:t>
            </a:r>
            <a:r>
              <a:rPr lang="en-IN" sz="2000" dirty="0" err="1"/>
              <a:t>singleplayer</a:t>
            </a:r>
            <a:r>
              <a:rPr lang="en-IN" sz="2000" dirty="0"/>
              <a:t> or multiplayer.</a:t>
            </a:r>
          </a:p>
          <a:p>
            <a:pPr marL="514350" indent="-514350">
              <a:buFont typeface="+mj-lt"/>
              <a:buAutoNum type="arabicPeriod"/>
            </a:pPr>
            <a:r>
              <a:rPr lang="en-IN" sz="2000" dirty="0"/>
              <a:t>Then 3 X 3 grid with 9 boxes would appear.</a:t>
            </a:r>
          </a:p>
          <a:p>
            <a:pPr marL="514350" indent="-514350">
              <a:buFont typeface="+mj-lt"/>
              <a:buAutoNum type="arabicPeriod"/>
            </a:pPr>
            <a:r>
              <a:rPr lang="en-IN" sz="2000" dirty="0"/>
              <a:t>Both players should go on keeping their respective letters in boxes when their turn comes.</a:t>
            </a:r>
          </a:p>
          <a:p>
            <a:pPr marL="514350" indent="-514350">
              <a:buFont typeface="+mj-lt"/>
              <a:buAutoNum type="arabicPeriod"/>
            </a:pPr>
            <a:r>
              <a:rPr lang="en-IN" sz="2000" dirty="0"/>
              <a:t>The player who starts the game will plot letter “X”.</a:t>
            </a:r>
          </a:p>
          <a:p>
            <a:pPr marL="514350" indent="-514350">
              <a:buFont typeface="+mj-lt"/>
              <a:buAutoNum type="arabicPeriod"/>
            </a:pPr>
            <a:r>
              <a:rPr lang="en-IN" sz="2000" dirty="0"/>
              <a:t>The other player will plot “O”.</a:t>
            </a:r>
          </a:p>
          <a:p>
            <a:pPr marL="514350" indent="-514350">
              <a:buFont typeface="+mj-lt"/>
              <a:buAutoNum type="arabicPeriod"/>
            </a:pPr>
            <a:r>
              <a:rPr lang="en-IN" sz="2000" dirty="0"/>
              <a:t>The player who first matches 3 of his  letters in a row, will win the game.</a:t>
            </a:r>
          </a:p>
          <a:p>
            <a:pPr marL="514350" indent="-514350">
              <a:buFont typeface="+mj-lt"/>
              <a:buAutoNum type="arabicPeriod"/>
            </a:pPr>
            <a:r>
              <a:rPr lang="en-IN" sz="2000" dirty="0"/>
              <a:t>Row means in any direction :vertical (or) horizontal (or) diagonal.</a:t>
            </a:r>
          </a:p>
          <a:p>
            <a:pPr marL="514350" indent="-514350">
              <a:buFont typeface="+mj-lt"/>
              <a:buAutoNum type="arabicPeriod"/>
            </a:pPr>
            <a:r>
              <a:rPr lang="en-IN" sz="2000" dirty="0"/>
              <a:t>If you wants to play again type “Yes” in console. </a:t>
            </a:r>
          </a:p>
        </p:txBody>
      </p:sp>
    </p:spTree>
    <p:extLst>
      <p:ext uri="{BB962C8B-B14F-4D97-AF65-F5344CB8AC3E}">
        <p14:creationId xmlns:p14="http://schemas.microsoft.com/office/powerpoint/2010/main" val="30554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AB2A-B667-423E-BCCC-8FF577DA58E0}"/>
              </a:ext>
            </a:extLst>
          </p:cNvPr>
          <p:cNvSpPr>
            <a:spLocks noGrp="1"/>
          </p:cNvSpPr>
          <p:nvPr>
            <p:ph type="title"/>
          </p:nvPr>
        </p:nvSpPr>
        <p:spPr/>
        <p:txBody>
          <a:bodyPr/>
          <a:lstStyle/>
          <a:p>
            <a:r>
              <a:rPr lang="en-US" dirty="0">
                <a:cs typeface="Posterama"/>
              </a:rPr>
              <a:t>ABSTRACT</a:t>
            </a:r>
            <a:endParaRPr lang="en-US" dirty="0"/>
          </a:p>
        </p:txBody>
      </p:sp>
      <p:sp>
        <p:nvSpPr>
          <p:cNvPr id="3" name="Content Placeholder 2">
            <a:extLst>
              <a:ext uri="{FF2B5EF4-FFF2-40B4-BE49-F238E27FC236}">
                <a16:creationId xmlns:a16="http://schemas.microsoft.com/office/drawing/2014/main" id="{14B3312A-9E1D-4A7C-9F3A-6A3250FE1078}"/>
              </a:ext>
            </a:extLst>
          </p:cNvPr>
          <p:cNvSpPr>
            <a:spLocks noGrp="1"/>
          </p:cNvSpPr>
          <p:nvPr>
            <p:ph idx="1"/>
          </p:nvPr>
        </p:nvSpPr>
        <p:spPr/>
        <p:txBody>
          <a:bodyPr vert="horz" lIns="91440" tIns="45720" rIns="91440" bIns="45720" rtlCol="0" anchor="t">
            <a:normAutofit/>
          </a:bodyPr>
          <a:lstStyle/>
          <a:p>
            <a:r>
              <a:rPr lang="en-US" dirty="0"/>
              <a:t>Py – Arcade is a collection of games which can be played with a computer or with a friend. The arcade was developed in python using </a:t>
            </a:r>
            <a:r>
              <a:rPr lang="en-US" dirty="0" err="1"/>
              <a:t>tkinter</a:t>
            </a:r>
            <a:r>
              <a:rPr lang="en-US" dirty="0"/>
              <a:t> module. Both console and GUI games are supported. Scores of the games can be accessed through an excel file.</a:t>
            </a:r>
          </a:p>
        </p:txBody>
      </p:sp>
    </p:spTree>
    <p:extLst>
      <p:ext uri="{BB962C8B-B14F-4D97-AF65-F5344CB8AC3E}">
        <p14:creationId xmlns:p14="http://schemas.microsoft.com/office/powerpoint/2010/main" val="287296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6012-D2EA-43D7-B758-73DBF06F6A9F}"/>
              </a:ext>
            </a:extLst>
          </p:cNvPr>
          <p:cNvSpPr>
            <a:spLocks noGrp="1"/>
          </p:cNvSpPr>
          <p:nvPr>
            <p:ph type="title"/>
          </p:nvPr>
        </p:nvSpPr>
        <p:spPr>
          <a:xfrm>
            <a:off x="838200" y="1"/>
            <a:ext cx="10515600" cy="1178559"/>
          </a:xfrm>
        </p:spPr>
        <p:txBody>
          <a:bodyPr/>
          <a:lstStyle/>
          <a:p>
            <a:r>
              <a:rPr lang="en-US" dirty="0"/>
              <a:t>TIC TAC TOE</a:t>
            </a:r>
            <a:endParaRPr lang="en-IN" dirty="0"/>
          </a:p>
        </p:txBody>
      </p:sp>
      <p:pic>
        <p:nvPicPr>
          <p:cNvPr id="4" name="Content Placeholder 4">
            <a:extLst>
              <a:ext uri="{FF2B5EF4-FFF2-40B4-BE49-F238E27FC236}">
                <a16:creationId xmlns:a16="http://schemas.microsoft.com/office/drawing/2014/main" id="{0DC20CFA-54C5-42C0-B56D-6DBEB97C37AD}"/>
              </a:ext>
            </a:extLst>
          </p:cNvPr>
          <p:cNvPicPr>
            <a:picLocks noGrp="1" noChangeAspect="1"/>
          </p:cNvPicPr>
          <p:nvPr>
            <p:ph idx="1"/>
          </p:nvPr>
        </p:nvPicPr>
        <p:blipFill>
          <a:blip r:embed="rId2"/>
          <a:stretch>
            <a:fillRect/>
          </a:stretch>
        </p:blipFill>
        <p:spPr>
          <a:xfrm>
            <a:off x="838200" y="1072364"/>
            <a:ext cx="2953162" cy="2162477"/>
          </a:xfrm>
        </p:spPr>
      </p:pic>
      <p:pic>
        <p:nvPicPr>
          <p:cNvPr id="5" name="Picture 4">
            <a:extLst>
              <a:ext uri="{FF2B5EF4-FFF2-40B4-BE49-F238E27FC236}">
                <a16:creationId xmlns:a16="http://schemas.microsoft.com/office/drawing/2014/main" id="{6DE135D0-B2ED-4D93-AE99-1CA1A2D31746}"/>
              </a:ext>
            </a:extLst>
          </p:cNvPr>
          <p:cNvPicPr>
            <a:picLocks noChangeAspect="1"/>
          </p:cNvPicPr>
          <p:nvPr/>
        </p:nvPicPr>
        <p:blipFill>
          <a:blip r:embed="rId3"/>
          <a:stretch>
            <a:fillRect/>
          </a:stretch>
        </p:blipFill>
        <p:spPr>
          <a:xfrm>
            <a:off x="7644762" y="3429000"/>
            <a:ext cx="2953162" cy="3512550"/>
          </a:xfrm>
          <a:prstGeom prst="rect">
            <a:avLst/>
          </a:prstGeom>
        </p:spPr>
      </p:pic>
      <p:sp>
        <p:nvSpPr>
          <p:cNvPr id="6" name="TextBox 5">
            <a:extLst>
              <a:ext uri="{FF2B5EF4-FFF2-40B4-BE49-F238E27FC236}">
                <a16:creationId xmlns:a16="http://schemas.microsoft.com/office/drawing/2014/main" id="{41EC3721-8645-467E-A0F9-45D2C2098E90}"/>
              </a:ext>
            </a:extLst>
          </p:cNvPr>
          <p:cNvSpPr txBox="1"/>
          <p:nvPr/>
        </p:nvSpPr>
        <p:spPr>
          <a:xfrm>
            <a:off x="4780280" y="1178560"/>
            <a:ext cx="51054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can select mode we want</a:t>
            </a:r>
          </a:p>
          <a:p>
            <a:pPr marL="285750" indent="-285750">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0E661564-9CD3-4B45-AD99-33562A45C33C}"/>
              </a:ext>
            </a:extLst>
          </p:cNvPr>
          <p:cNvSpPr txBox="1"/>
          <p:nvPr/>
        </p:nvSpPr>
        <p:spPr>
          <a:xfrm>
            <a:off x="838200" y="3685291"/>
            <a:ext cx="665988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3 x 3 grid will appear as shown in this figure</a:t>
            </a:r>
          </a:p>
          <a:p>
            <a:pPr marL="285750" indent="-285750">
              <a:buFont typeface="Wingdings" panose="05000000000000000000" pitchFamily="2" charset="2"/>
              <a:buChar char="Ø"/>
            </a:pPr>
            <a:r>
              <a:rPr lang="en-US" dirty="0"/>
              <a:t>We have to click on box , at which we need to place our letter</a:t>
            </a:r>
          </a:p>
          <a:p>
            <a:pPr marL="285750" indent="-285750">
              <a:buFont typeface="Wingdings" panose="05000000000000000000" pitchFamily="2" charset="2"/>
              <a:buChar char="Ø"/>
            </a:pPr>
            <a:r>
              <a:rPr lang="en-US" dirty="0"/>
              <a:t>If we match 3 letters first , we are the winner.</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14516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93F3B8-81DB-45AA-A075-B1C60DEFFD44}"/>
              </a:ext>
            </a:extLst>
          </p:cNvPr>
          <p:cNvPicPr>
            <a:picLocks noGrp="1" noChangeAspect="1"/>
          </p:cNvPicPr>
          <p:nvPr>
            <p:ph idx="1"/>
          </p:nvPr>
        </p:nvPicPr>
        <p:blipFill>
          <a:blip r:embed="rId2"/>
          <a:stretch>
            <a:fillRect/>
          </a:stretch>
        </p:blipFill>
        <p:spPr>
          <a:xfrm>
            <a:off x="735479" y="1125573"/>
            <a:ext cx="2410161" cy="1771897"/>
          </a:xfrm>
          <a:prstGeom prst="rect">
            <a:avLst/>
          </a:prstGeom>
        </p:spPr>
      </p:pic>
      <p:pic>
        <p:nvPicPr>
          <p:cNvPr id="5" name="Picture 4">
            <a:extLst>
              <a:ext uri="{FF2B5EF4-FFF2-40B4-BE49-F238E27FC236}">
                <a16:creationId xmlns:a16="http://schemas.microsoft.com/office/drawing/2014/main" id="{233884E2-35D0-429A-8939-A91086FD85C9}"/>
              </a:ext>
            </a:extLst>
          </p:cNvPr>
          <p:cNvPicPr>
            <a:picLocks noChangeAspect="1"/>
          </p:cNvPicPr>
          <p:nvPr/>
        </p:nvPicPr>
        <p:blipFill>
          <a:blip r:embed="rId3"/>
          <a:stretch>
            <a:fillRect/>
          </a:stretch>
        </p:blipFill>
        <p:spPr>
          <a:xfrm>
            <a:off x="5604376" y="1125573"/>
            <a:ext cx="2667372" cy="1771897"/>
          </a:xfrm>
          <a:prstGeom prst="rect">
            <a:avLst/>
          </a:prstGeom>
        </p:spPr>
      </p:pic>
      <p:pic>
        <p:nvPicPr>
          <p:cNvPr id="6" name="Picture 5">
            <a:extLst>
              <a:ext uri="{FF2B5EF4-FFF2-40B4-BE49-F238E27FC236}">
                <a16:creationId xmlns:a16="http://schemas.microsoft.com/office/drawing/2014/main" id="{34310033-1B4E-40ED-9DC9-75B90918EA3E}"/>
              </a:ext>
            </a:extLst>
          </p:cNvPr>
          <p:cNvPicPr>
            <a:picLocks noChangeAspect="1"/>
          </p:cNvPicPr>
          <p:nvPr/>
        </p:nvPicPr>
        <p:blipFill>
          <a:blip r:embed="rId4"/>
          <a:stretch>
            <a:fillRect/>
          </a:stretch>
        </p:blipFill>
        <p:spPr>
          <a:xfrm>
            <a:off x="782207" y="4422788"/>
            <a:ext cx="2524477" cy="1781424"/>
          </a:xfrm>
          <a:prstGeom prst="rect">
            <a:avLst/>
          </a:prstGeom>
        </p:spPr>
      </p:pic>
      <p:pic>
        <p:nvPicPr>
          <p:cNvPr id="7" name="Picture 6">
            <a:extLst>
              <a:ext uri="{FF2B5EF4-FFF2-40B4-BE49-F238E27FC236}">
                <a16:creationId xmlns:a16="http://schemas.microsoft.com/office/drawing/2014/main" id="{7D882611-DFF4-4096-91BF-7A2BE6188CFC}"/>
              </a:ext>
            </a:extLst>
          </p:cNvPr>
          <p:cNvPicPr>
            <a:picLocks noChangeAspect="1"/>
          </p:cNvPicPr>
          <p:nvPr/>
        </p:nvPicPr>
        <p:blipFill>
          <a:blip r:embed="rId5"/>
          <a:stretch>
            <a:fillRect/>
          </a:stretch>
        </p:blipFill>
        <p:spPr>
          <a:xfrm>
            <a:off x="5604376" y="4422788"/>
            <a:ext cx="2667372" cy="1810003"/>
          </a:xfrm>
          <a:prstGeom prst="rect">
            <a:avLst/>
          </a:prstGeom>
        </p:spPr>
      </p:pic>
      <p:sp>
        <p:nvSpPr>
          <p:cNvPr id="8" name="TextBox 7">
            <a:extLst>
              <a:ext uri="{FF2B5EF4-FFF2-40B4-BE49-F238E27FC236}">
                <a16:creationId xmlns:a16="http://schemas.microsoft.com/office/drawing/2014/main" id="{C3F4AC4E-D1FC-44B5-8125-4CBE190DFD93}"/>
              </a:ext>
            </a:extLst>
          </p:cNvPr>
          <p:cNvSpPr txBox="1"/>
          <p:nvPr/>
        </p:nvSpPr>
        <p:spPr>
          <a:xfrm>
            <a:off x="782206" y="196588"/>
            <a:ext cx="5892913"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00B050"/>
                </a:solidFill>
                <a:latin typeface="Algerian" panose="04020705040A02060702" pitchFamily="82" charset="0"/>
              </a:rPr>
              <a:t>In single player mode:</a:t>
            </a:r>
            <a:endParaRPr lang="en-IN" sz="1800" dirty="0">
              <a:solidFill>
                <a:srgbClr val="00B050"/>
              </a:solidFill>
              <a:latin typeface="Algerian" panose="04020705040A02060702" pitchFamily="82" charset="0"/>
            </a:endParaRPr>
          </a:p>
          <a:p>
            <a:pPr marL="285750" indent="-285750">
              <a:buFont typeface="Wingdings" panose="05000000000000000000" pitchFamily="2" charset="2"/>
              <a:buChar char="Ø"/>
            </a:pPr>
            <a:endParaRPr lang="en-IN" dirty="0"/>
          </a:p>
        </p:txBody>
      </p:sp>
      <p:sp>
        <p:nvSpPr>
          <p:cNvPr id="9" name="TextBox 8">
            <a:extLst>
              <a:ext uri="{FF2B5EF4-FFF2-40B4-BE49-F238E27FC236}">
                <a16:creationId xmlns:a16="http://schemas.microsoft.com/office/drawing/2014/main" id="{283700DA-0A8B-4C55-9FD1-D440196D3895}"/>
              </a:ext>
            </a:extLst>
          </p:cNvPr>
          <p:cNvSpPr txBox="1"/>
          <p:nvPr/>
        </p:nvSpPr>
        <p:spPr>
          <a:xfrm>
            <a:off x="782206" y="3136889"/>
            <a:ext cx="4822170"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00B050"/>
                </a:solidFill>
                <a:latin typeface="Algerian" panose="04020705040A02060702" pitchFamily="82" charset="0"/>
              </a:rPr>
              <a:t>In multiplayer mode:</a:t>
            </a:r>
            <a:endParaRPr lang="en-IN" sz="1800" dirty="0">
              <a:solidFill>
                <a:srgbClr val="00B050"/>
              </a:solidFill>
              <a:latin typeface="Algerian" panose="04020705040A02060702" pitchFamily="82"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92765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6344-F731-4C1A-911D-292B568D2A65}"/>
              </a:ext>
            </a:extLst>
          </p:cNvPr>
          <p:cNvSpPr>
            <a:spLocks noGrp="1"/>
          </p:cNvSpPr>
          <p:nvPr>
            <p:ph type="title"/>
          </p:nvPr>
        </p:nvSpPr>
        <p:spPr/>
        <p:txBody>
          <a:bodyPr/>
          <a:lstStyle/>
          <a:p>
            <a:r>
              <a:rPr lang="en-US" dirty="0">
                <a:cs typeface="Posterama"/>
              </a:rPr>
              <a:t>HANGMAN</a:t>
            </a:r>
            <a:endParaRPr lang="en-US" dirty="0"/>
          </a:p>
        </p:txBody>
      </p:sp>
      <p:sp>
        <p:nvSpPr>
          <p:cNvPr id="3" name="Content Placeholder 2">
            <a:extLst>
              <a:ext uri="{FF2B5EF4-FFF2-40B4-BE49-F238E27FC236}">
                <a16:creationId xmlns:a16="http://schemas.microsoft.com/office/drawing/2014/main" id="{9C0DC87A-1F6A-48BD-81D8-B420CBA508F5}"/>
              </a:ext>
            </a:extLst>
          </p:cNvPr>
          <p:cNvSpPr>
            <a:spLocks noGrp="1"/>
          </p:cNvSpPr>
          <p:nvPr>
            <p:ph idx="1"/>
          </p:nvPr>
        </p:nvSpPr>
        <p:spPr/>
        <p:txBody>
          <a:bodyPr vert="horz" lIns="91440" tIns="45720" rIns="91440" bIns="45720" rtlCol="0" anchor="t">
            <a:normAutofit fontScale="92500" lnSpcReduction="10000"/>
          </a:bodyPr>
          <a:lstStyle/>
          <a:p>
            <a:r>
              <a:rPr lang="en-US" dirty="0"/>
              <a:t>Number of players – single player</a:t>
            </a:r>
          </a:p>
          <a:p>
            <a:r>
              <a:rPr lang="en-US" dirty="0"/>
              <a:t>Application type – GUI console using </a:t>
            </a:r>
            <a:r>
              <a:rPr lang="en-US" dirty="0" err="1"/>
              <a:t>tkinter</a:t>
            </a:r>
            <a:endParaRPr lang="en-US" dirty="0"/>
          </a:p>
          <a:p>
            <a:r>
              <a:rPr lang="en-US" dirty="0"/>
              <a:t>How to play : -</a:t>
            </a:r>
          </a:p>
          <a:p>
            <a:pPr marL="914400" lvl="1" indent="-457200">
              <a:buAutoNum type="arabicPeriod"/>
            </a:pPr>
            <a:r>
              <a:rPr lang="en-US" dirty="0">
                <a:ea typeface="+mn-lt"/>
                <a:cs typeface="+mn-lt"/>
              </a:rPr>
              <a:t>A random word is chosen from a list.</a:t>
            </a:r>
          </a:p>
          <a:p>
            <a:pPr marL="914400" lvl="1" indent="-457200">
              <a:buAutoNum type="arabicPeriod"/>
            </a:pPr>
            <a:r>
              <a:rPr lang="en-US" dirty="0">
                <a:ea typeface="+mn-lt"/>
                <a:cs typeface="+mn-lt"/>
              </a:rPr>
              <a:t>A blank is shown for every letter in that word.</a:t>
            </a:r>
          </a:p>
          <a:p>
            <a:pPr marL="914400" lvl="1" indent="-457200">
              <a:buAutoNum type="arabicPeriod"/>
            </a:pPr>
            <a:r>
              <a:rPr lang="en-US" dirty="0">
                <a:ea typeface="+mn-lt"/>
                <a:cs typeface="+mn-lt"/>
              </a:rPr>
              <a:t>If the player enters a letter that occurs in the word, the blanks are replaced with that letter.</a:t>
            </a:r>
          </a:p>
          <a:p>
            <a:pPr marL="914400" lvl="1" indent="-457200">
              <a:buAutoNum type="arabicPeriod"/>
            </a:pPr>
            <a:r>
              <a:rPr lang="en-US" dirty="0">
                <a:ea typeface="+mn-lt"/>
                <a:cs typeface="+mn-lt"/>
              </a:rPr>
              <a:t>If the word does not contain the suggested letter, a turn is deducted from the turns left</a:t>
            </a:r>
          </a:p>
          <a:p>
            <a:pPr marL="914400" lvl="1" indent="-457200">
              <a:buAutoNum type="arabicPeriod"/>
            </a:pPr>
            <a:r>
              <a:rPr lang="en-US" dirty="0">
                <a:ea typeface="+mn-lt"/>
                <a:cs typeface="+mn-lt"/>
              </a:rPr>
              <a:t>The word must be guessed before the number of turns run out.</a:t>
            </a:r>
          </a:p>
          <a:p>
            <a:endParaRPr lang="en-US" dirty="0"/>
          </a:p>
        </p:txBody>
      </p:sp>
    </p:spTree>
    <p:extLst>
      <p:ext uri="{BB962C8B-B14F-4D97-AF65-F5344CB8AC3E}">
        <p14:creationId xmlns:p14="http://schemas.microsoft.com/office/powerpoint/2010/main" val="374113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F92D9-B272-4671-95CB-B4487C2F4570}"/>
              </a:ext>
            </a:extLst>
          </p:cNvPr>
          <p:cNvSpPr>
            <a:spLocks noGrp="1"/>
          </p:cNvSpPr>
          <p:nvPr>
            <p:ph idx="1"/>
          </p:nvPr>
        </p:nvSpPr>
        <p:spPr>
          <a:xfrm>
            <a:off x="838200" y="973979"/>
            <a:ext cx="10515600" cy="5169366"/>
          </a:xfrm>
        </p:spPr>
        <p:txBody>
          <a:bodyPr vert="horz" lIns="91440" tIns="45720" rIns="91440" bIns="45720" rtlCol="0" anchor="t">
            <a:normAutofit lnSpcReduction="10000"/>
          </a:bodyPr>
          <a:lstStyle/>
          <a:p>
            <a:r>
              <a:rPr lang="en-US" dirty="0"/>
              <a:t>Game state variables – </a:t>
            </a:r>
          </a:p>
          <a:p>
            <a:pPr lvl="1" indent="-457200"/>
            <a:r>
              <a:rPr lang="en-US" dirty="0"/>
              <a:t>number of guesses remaining </a:t>
            </a:r>
          </a:p>
          <a:p>
            <a:pPr lvl="1" indent="-457200"/>
            <a:r>
              <a:rPr lang="en-US" dirty="0"/>
              <a:t>guessed letters so far.</a:t>
            </a:r>
          </a:p>
          <a:p>
            <a:r>
              <a:rPr lang="en-US" dirty="0"/>
              <a:t>Logic : - </a:t>
            </a:r>
          </a:p>
          <a:p>
            <a:pPr marL="914400" lvl="1" indent="-457200">
              <a:buAutoNum type="arabicPeriod"/>
            </a:pPr>
            <a:r>
              <a:rPr lang="en-US" dirty="0">
                <a:ea typeface="+mn-lt"/>
                <a:cs typeface="+mn-lt"/>
              </a:rPr>
              <a:t>Show game window using </a:t>
            </a:r>
            <a:r>
              <a:rPr lang="en-US" dirty="0" err="1">
                <a:ea typeface="+mn-lt"/>
                <a:cs typeface="+mn-lt"/>
              </a:rPr>
              <a:t>tkinter</a:t>
            </a:r>
            <a:endParaRPr lang="en-US" dirty="0">
              <a:ea typeface="+mn-lt"/>
              <a:cs typeface="+mn-lt"/>
            </a:endParaRPr>
          </a:p>
          <a:p>
            <a:pPr marL="914400" lvl="1" indent="-457200">
              <a:buAutoNum type="arabicPeriod"/>
            </a:pPr>
            <a:r>
              <a:rPr lang="en-US" dirty="0">
                <a:ea typeface="+mn-lt"/>
                <a:cs typeface="+mn-lt"/>
              </a:rPr>
              <a:t>When enter button is clicked</a:t>
            </a:r>
          </a:p>
          <a:p>
            <a:pPr marL="1371600" lvl="2">
              <a:buAutoNum type="arabicPeriod"/>
            </a:pPr>
            <a:r>
              <a:rPr lang="en-US" dirty="0">
                <a:ea typeface="+mn-lt"/>
                <a:cs typeface="+mn-lt"/>
              </a:rPr>
              <a:t>Letter in the entry is taken as input</a:t>
            </a:r>
          </a:p>
          <a:p>
            <a:pPr marL="1371600" lvl="2">
              <a:buAutoNum type="arabicPeriod"/>
            </a:pPr>
            <a:r>
              <a:rPr lang="en-US" dirty="0">
                <a:ea typeface="+mn-lt"/>
                <a:cs typeface="+mn-lt"/>
              </a:rPr>
              <a:t>Entry is cleared for the next letter</a:t>
            </a:r>
          </a:p>
          <a:p>
            <a:pPr marL="1371600" lvl="2">
              <a:buAutoNum type="arabicPeriod"/>
            </a:pPr>
            <a:r>
              <a:rPr lang="en-US" dirty="0">
                <a:ea typeface="+mn-lt"/>
                <a:cs typeface="+mn-lt"/>
              </a:rPr>
              <a:t>If letter is in the word, print the letter at that position on the screen</a:t>
            </a:r>
          </a:p>
          <a:p>
            <a:pPr marL="1371600" lvl="2">
              <a:buAutoNum type="arabicPeriod"/>
            </a:pPr>
            <a:r>
              <a:rPr lang="en-US" dirty="0">
                <a:ea typeface="+mn-lt"/>
                <a:cs typeface="+mn-lt"/>
              </a:rPr>
              <a:t>Else, deduct 1 from the number of turns</a:t>
            </a:r>
          </a:p>
          <a:p>
            <a:pPr marL="1371600" lvl="2">
              <a:buAutoNum type="arabicPeriod"/>
            </a:pPr>
            <a:r>
              <a:rPr lang="en-US" dirty="0">
                <a:ea typeface="+mn-lt"/>
                <a:cs typeface="+mn-lt"/>
              </a:rPr>
              <a:t>If turns runs out – show game lost message</a:t>
            </a:r>
          </a:p>
          <a:p>
            <a:pPr marL="1371600" lvl="2">
              <a:buAutoNum type="arabicPeriod"/>
            </a:pPr>
            <a:r>
              <a:rPr lang="en-US" dirty="0">
                <a:ea typeface="+mn-lt"/>
                <a:cs typeface="+mn-lt"/>
              </a:rPr>
              <a:t>Else if word is guessed correctly – show game won message</a:t>
            </a:r>
          </a:p>
          <a:p>
            <a:pPr marL="914400" lvl="1" indent="-457200">
              <a:buAutoNum type="arabicPeriod"/>
            </a:pPr>
            <a:endParaRPr lang="en-US" dirty="0"/>
          </a:p>
        </p:txBody>
      </p:sp>
    </p:spTree>
    <p:extLst>
      <p:ext uri="{BB962C8B-B14F-4D97-AF65-F5344CB8AC3E}">
        <p14:creationId xmlns:p14="http://schemas.microsoft.com/office/powerpoint/2010/main" val="183010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16224-2FCF-46EC-9A68-C635E96A3577}"/>
              </a:ext>
            </a:extLst>
          </p:cNvPr>
          <p:cNvSpPr>
            <a:spLocks noGrp="1"/>
          </p:cNvSpPr>
          <p:nvPr>
            <p:ph idx="1"/>
          </p:nvPr>
        </p:nvSpPr>
        <p:spPr/>
        <p:txBody>
          <a:bodyPr vert="horz" lIns="91440" tIns="45720" rIns="91440" bIns="45720" rtlCol="0" anchor="t">
            <a:normAutofit/>
          </a:bodyPr>
          <a:lstStyle/>
          <a:p>
            <a:r>
              <a:rPr lang="en-US"/>
              <a:t>HANGMAN</a:t>
            </a:r>
          </a:p>
          <a:p>
            <a:endParaRPr lang="en-US" dirty="0"/>
          </a:p>
          <a:p>
            <a:pPr marL="914400" lvl="1" indent="-457200">
              <a:buAutoNum type="arabicPeriod"/>
            </a:pPr>
            <a:r>
              <a:rPr lang="en-US"/>
              <a:t>When hangman function is called</a:t>
            </a:r>
          </a:p>
          <a:p>
            <a:pPr marL="914400" lvl="1" indent="-457200">
              <a:buAutoNum type="arabicPeriod"/>
            </a:pPr>
            <a:endParaRPr lang="en-US" dirty="0"/>
          </a:p>
          <a:p>
            <a:pPr marL="914400" lvl="1" indent="-457200">
              <a:buAutoNum type="arabicPeriod"/>
            </a:pPr>
            <a:r>
              <a:rPr lang="en-US"/>
              <a:t>If a letter in the word is entered</a:t>
            </a:r>
          </a:p>
          <a:p>
            <a:pPr marL="914400" lvl="1" indent="-457200">
              <a:buAutoNum type="arabicPeriod"/>
            </a:pPr>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E4DDC095-01C4-49C0-ACE7-E263E6BC9610}"/>
              </a:ext>
            </a:extLst>
          </p:cNvPr>
          <p:cNvPicPr>
            <a:picLocks noChangeAspect="1"/>
          </p:cNvPicPr>
          <p:nvPr/>
        </p:nvPicPr>
        <p:blipFill>
          <a:blip r:embed="rId2"/>
          <a:stretch>
            <a:fillRect/>
          </a:stretch>
        </p:blipFill>
        <p:spPr>
          <a:xfrm>
            <a:off x="7895665" y="364402"/>
            <a:ext cx="2743200" cy="2934586"/>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ECB2DB1C-76EC-4D55-AE6B-EF4D04A3337D}"/>
              </a:ext>
            </a:extLst>
          </p:cNvPr>
          <p:cNvPicPr>
            <a:picLocks noChangeAspect="1"/>
          </p:cNvPicPr>
          <p:nvPr/>
        </p:nvPicPr>
        <p:blipFill>
          <a:blip r:embed="rId3"/>
          <a:stretch>
            <a:fillRect/>
          </a:stretch>
        </p:blipFill>
        <p:spPr>
          <a:xfrm>
            <a:off x="7899400" y="3425108"/>
            <a:ext cx="2743200" cy="2944659"/>
          </a:xfrm>
          <a:prstGeom prst="rect">
            <a:avLst/>
          </a:prstGeom>
        </p:spPr>
      </p:pic>
    </p:spTree>
    <p:extLst>
      <p:ext uri="{BB962C8B-B14F-4D97-AF65-F5344CB8AC3E}">
        <p14:creationId xmlns:p14="http://schemas.microsoft.com/office/powerpoint/2010/main" val="1920204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CA372-AE37-4EEE-A8E6-B75638717B12}"/>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0" indent="0">
              <a:buNone/>
            </a:pPr>
            <a:r>
              <a:rPr lang="en-US"/>
              <a:t>3. If wrong letter is entered</a:t>
            </a:r>
          </a:p>
          <a:p>
            <a:pPr marL="0" indent="0">
              <a:buNone/>
            </a:pPr>
            <a:r>
              <a:rPr lang="en-US"/>
              <a:t>4. if turns run out </a:t>
            </a:r>
          </a:p>
          <a:p>
            <a:pPr marL="0" indent="0">
              <a:buNone/>
            </a:pPr>
            <a:r>
              <a:rPr lang="en-US"/>
              <a:t>5. if the word is guessed correctly</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1643FB29-E0A4-40AD-A8AB-35B2F98D8F22}"/>
              </a:ext>
            </a:extLst>
          </p:cNvPr>
          <p:cNvPicPr>
            <a:picLocks noChangeAspect="1"/>
          </p:cNvPicPr>
          <p:nvPr/>
        </p:nvPicPr>
        <p:blipFill>
          <a:blip r:embed="rId2"/>
          <a:stretch>
            <a:fillRect/>
          </a:stretch>
        </p:blipFill>
        <p:spPr>
          <a:xfrm>
            <a:off x="9034930" y="837"/>
            <a:ext cx="2743200" cy="2939869"/>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0AB8A698-1F1F-4DEA-95CD-663C68E278D1}"/>
              </a:ext>
            </a:extLst>
          </p:cNvPr>
          <p:cNvPicPr>
            <a:picLocks noChangeAspect="1"/>
          </p:cNvPicPr>
          <p:nvPr/>
        </p:nvPicPr>
        <p:blipFill>
          <a:blip r:embed="rId3"/>
          <a:stretch>
            <a:fillRect/>
          </a:stretch>
        </p:blipFill>
        <p:spPr>
          <a:xfrm>
            <a:off x="9082088" y="3016292"/>
            <a:ext cx="2743200" cy="1584614"/>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DDA9D7C8-3DDC-45C9-8AF8-E09291023639}"/>
              </a:ext>
            </a:extLst>
          </p:cNvPr>
          <p:cNvPicPr>
            <a:picLocks noChangeAspect="1"/>
          </p:cNvPicPr>
          <p:nvPr/>
        </p:nvPicPr>
        <p:blipFill>
          <a:blip r:embed="rId4"/>
          <a:stretch>
            <a:fillRect/>
          </a:stretch>
        </p:blipFill>
        <p:spPr>
          <a:xfrm>
            <a:off x="9034463" y="4801292"/>
            <a:ext cx="2743200" cy="1970289"/>
          </a:xfrm>
          <a:prstGeom prst="rect">
            <a:avLst/>
          </a:prstGeom>
        </p:spPr>
      </p:pic>
    </p:spTree>
    <p:extLst>
      <p:ext uri="{BB962C8B-B14F-4D97-AF65-F5344CB8AC3E}">
        <p14:creationId xmlns:p14="http://schemas.microsoft.com/office/powerpoint/2010/main" val="381665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31FB-2BC2-4689-B71E-1AFA074AEA30}"/>
              </a:ext>
            </a:extLst>
          </p:cNvPr>
          <p:cNvSpPr>
            <a:spLocks noGrp="1"/>
          </p:cNvSpPr>
          <p:nvPr>
            <p:ph type="title"/>
          </p:nvPr>
        </p:nvSpPr>
        <p:spPr/>
        <p:txBody>
          <a:bodyPr/>
          <a:lstStyle/>
          <a:p>
            <a:r>
              <a:rPr lang="en-US" dirty="0">
                <a:cs typeface="Posterama"/>
              </a:rPr>
              <a:t>MAD LIBS</a:t>
            </a:r>
            <a:endParaRPr lang="en-US" dirty="0"/>
          </a:p>
        </p:txBody>
      </p:sp>
      <p:sp>
        <p:nvSpPr>
          <p:cNvPr id="3" name="Content Placeholder 2">
            <a:extLst>
              <a:ext uri="{FF2B5EF4-FFF2-40B4-BE49-F238E27FC236}">
                <a16:creationId xmlns:a16="http://schemas.microsoft.com/office/drawing/2014/main" id="{39EBD09D-75F9-4C60-94BF-F29A1AE633E8}"/>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Number of players – Multiplayer</a:t>
            </a:r>
          </a:p>
          <a:p>
            <a:r>
              <a:rPr lang="en-US" dirty="0">
                <a:ea typeface="+mn-lt"/>
                <a:cs typeface="+mn-lt"/>
              </a:rPr>
              <a:t>Application type – IDLE terminal window</a:t>
            </a:r>
          </a:p>
          <a:p>
            <a:r>
              <a:rPr lang="en-US" dirty="0">
                <a:ea typeface="+mn-lt"/>
                <a:cs typeface="+mn-lt"/>
              </a:rPr>
              <a:t>How to play : -</a:t>
            </a:r>
          </a:p>
          <a:p>
            <a:pPr marL="914400" lvl="1" indent="-457200">
              <a:buAutoNum type="arabicPeriod"/>
            </a:pPr>
            <a:r>
              <a:rPr lang="en-US" dirty="0">
                <a:ea typeface="+mn-lt"/>
                <a:cs typeface="+mn-lt"/>
              </a:rPr>
              <a:t>Both the players are first asked for verbs, nouns etc. without any context.</a:t>
            </a:r>
          </a:p>
          <a:p>
            <a:pPr marL="914400" lvl="1" indent="-457200">
              <a:buAutoNum type="arabicPeriod"/>
            </a:pPr>
            <a:r>
              <a:rPr lang="en-US" dirty="0">
                <a:ea typeface="+mn-lt"/>
                <a:cs typeface="+mn-lt"/>
              </a:rPr>
              <a:t>The nouns and adjectives entered are placed into blanks of a pre-prepared story.</a:t>
            </a:r>
          </a:p>
          <a:p>
            <a:pPr marL="914400" lvl="1" indent="-457200">
              <a:buAutoNum type="arabicPeriod"/>
            </a:pPr>
            <a:r>
              <a:rPr lang="en-US" dirty="0">
                <a:ea typeface="+mn-lt"/>
                <a:cs typeface="+mn-lt"/>
              </a:rPr>
              <a:t>The stories of both the players are displayed.</a:t>
            </a:r>
          </a:p>
          <a:p>
            <a:pPr marL="914400" lvl="1" indent="-457200">
              <a:buAutoNum type="arabicPeriod"/>
            </a:pPr>
            <a:r>
              <a:rPr lang="en-US" dirty="0">
                <a:ea typeface="+mn-lt"/>
                <a:cs typeface="+mn-lt"/>
              </a:rPr>
              <a:t>The winner of the game is the player whose story is funnier.</a:t>
            </a:r>
          </a:p>
        </p:txBody>
      </p:sp>
    </p:spTree>
    <p:extLst>
      <p:ext uri="{BB962C8B-B14F-4D97-AF65-F5344CB8AC3E}">
        <p14:creationId xmlns:p14="http://schemas.microsoft.com/office/powerpoint/2010/main" val="105213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5640B-B873-4D5F-9551-D2956D69EBB0}"/>
              </a:ext>
            </a:extLst>
          </p:cNvPr>
          <p:cNvSpPr>
            <a:spLocks noGrp="1"/>
          </p:cNvSpPr>
          <p:nvPr>
            <p:ph idx="1"/>
          </p:nvPr>
        </p:nvSpPr>
        <p:spPr>
          <a:xfrm>
            <a:off x="838200" y="1254125"/>
            <a:ext cx="10515600" cy="4351338"/>
          </a:xfrm>
        </p:spPr>
        <p:txBody>
          <a:bodyPr vert="horz" lIns="91440" tIns="45720" rIns="91440" bIns="45720" rtlCol="0" anchor="t">
            <a:normAutofit/>
          </a:bodyPr>
          <a:lstStyle/>
          <a:p>
            <a:r>
              <a:rPr lang="en-US" dirty="0"/>
              <a:t>Input : - </a:t>
            </a:r>
            <a:r>
              <a:rPr lang="en-US" dirty="0">
                <a:ea typeface="+mn-lt"/>
                <a:cs typeface="+mn-lt"/>
              </a:rPr>
              <a:t>verbs, nouns, adjectives, parts of body </a:t>
            </a:r>
            <a:r>
              <a:rPr lang="en-US" dirty="0" err="1">
                <a:ea typeface="+mn-lt"/>
                <a:cs typeface="+mn-lt"/>
              </a:rPr>
              <a:t>etc</a:t>
            </a:r>
            <a:r>
              <a:rPr lang="en-US" dirty="0">
                <a:ea typeface="+mn-lt"/>
                <a:cs typeface="+mn-lt"/>
              </a:rPr>
              <a:t> depending upon the game</a:t>
            </a:r>
          </a:p>
          <a:p>
            <a:r>
              <a:rPr lang="en-US" dirty="0"/>
              <a:t>Output : - </a:t>
            </a:r>
            <a:r>
              <a:rPr lang="en-US" dirty="0">
                <a:ea typeface="+mn-lt"/>
                <a:cs typeface="+mn-lt"/>
              </a:rPr>
              <a:t>a story containing the words entered capitalized.</a:t>
            </a:r>
          </a:p>
          <a:p>
            <a:r>
              <a:rPr lang="en-US" dirty="0"/>
              <a:t>Logic : - </a:t>
            </a:r>
          </a:p>
          <a:p>
            <a:pPr marL="914400" lvl="1" indent="-457200">
              <a:buAutoNum type="arabicPeriod"/>
            </a:pPr>
            <a:r>
              <a:rPr lang="en-US" dirty="0">
                <a:ea typeface="+mn-lt"/>
                <a:cs typeface="+mn-lt"/>
              </a:rPr>
              <a:t>String inputs are taken</a:t>
            </a:r>
          </a:p>
          <a:p>
            <a:pPr marL="914400" lvl="1" indent="-457200">
              <a:buAutoNum type="arabicPeriod"/>
            </a:pPr>
            <a:r>
              <a:rPr lang="en-US">
                <a:ea typeface="+mn-lt"/>
                <a:cs typeface="+mn-lt"/>
              </a:rPr>
              <a:t>Story is displayed in the form of a paragraph using concatenation.</a:t>
            </a:r>
          </a:p>
          <a:p>
            <a:pPr marL="914400" lvl="1" indent="-457200">
              <a:buAutoNum type="arabicPeriod"/>
            </a:pPr>
            <a:r>
              <a:rPr lang="en-US">
                <a:ea typeface="+mn-lt"/>
                <a:cs typeface="+mn-lt"/>
              </a:rPr>
              <a:t>The winner of the game is recorded.</a:t>
            </a:r>
            <a:endParaRPr lang="en-US" dirty="0">
              <a:ea typeface="+mn-lt"/>
              <a:cs typeface="+mn-lt"/>
            </a:endParaRPr>
          </a:p>
        </p:txBody>
      </p:sp>
    </p:spTree>
    <p:extLst>
      <p:ext uri="{BB962C8B-B14F-4D97-AF65-F5344CB8AC3E}">
        <p14:creationId xmlns:p14="http://schemas.microsoft.com/office/powerpoint/2010/main" val="139672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F611-3E23-4125-A884-9E609C20B355}"/>
              </a:ext>
            </a:extLst>
          </p:cNvPr>
          <p:cNvSpPr>
            <a:spLocks noGrp="1"/>
          </p:cNvSpPr>
          <p:nvPr>
            <p:ph idx="1"/>
          </p:nvPr>
        </p:nvSpPr>
        <p:spPr/>
        <p:txBody>
          <a:bodyPr vert="horz" lIns="91440" tIns="45720" rIns="91440" bIns="45720" rtlCol="0" anchor="t">
            <a:normAutofit/>
          </a:bodyPr>
          <a:lstStyle/>
          <a:p>
            <a:r>
              <a:rPr lang="en-US" dirty="0"/>
              <a:t>MAD LIBS</a:t>
            </a:r>
          </a:p>
          <a:p>
            <a:endParaRPr lang="en-US" dirty="0"/>
          </a:p>
          <a:p>
            <a:pPr marL="914400" lvl="1" indent="-457200">
              <a:buAutoNum type="arabicPeriod"/>
            </a:pPr>
            <a:r>
              <a:rPr lang="en-US" dirty="0"/>
              <a:t>When the function is called</a:t>
            </a:r>
          </a:p>
          <a:p>
            <a:pPr marL="914400" lvl="1" indent="-457200">
              <a:buAutoNum type="arabicPeriod"/>
            </a:pPr>
            <a:r>
              <a:rPr lang="en-US" dirty="0"/>
              <a:t>When input is given by both players</a:t>
            </a:r>
          </a:p>
        </p:txBody>
      </p:sp>
      <p:pic>
        <p:nvPicPr>
          <p:cNvPr id="4" name="Picture 4" descr="Graphical user interface, application&#10;&#10;Description automatically generated">
            <a:extLst>
              <a:ext uri="{FF2B5EF4-FFF2-40B4-BE49-F238E27FC236}">
                <a16:creationId xmlns:a16="http://schemas.microsoft.com/office/drawing/2014/main" id="{3DC108DB-43D7-4495-91F6-FA1444C9491A}"/>
              </a:ext>
            </a:extLst>
          </p:cNvPr>
          <p:cNvPicPr>
            <a:picLocks noChangeAspect="1"/>
          </p:cNvPicPr>
          <p:nvPr/>
        </p:nvPicPr>
        <p:blipFill>
          <a:blip r:embed="rId2"/>
          <a:stretch>
            <a:fillRect/>
          </a:stretch>
        </p:blipFill>
        <p:spPr>
          <a:xfrm>
            <a:off x="7342842" y="1638850"/>
            <a:ext cx="2743200" cy="918904"/>
          </a:xfrm>
          <a:prstGeom prst="rect">
            <a:avLst/>
          </a:prstGeom>
        </p:spPr>
      </p:pic>
      <p:pic>
        <p:nvPicPr>
          <p:cNvPr id="6" name="Picture 6" descr="Text&#10;&#10;Description automatically generated">
            <a:extLst>
              <a:ext uri="{FF2B5EF4-FFF2-40B4-BE49-F238E27FC236}">
                <a16:creationId xmlns:a16="http://schemas.microsoft.com/office/drawing/2014/main" id="{D77EBE80-EFE4-4C0C-9901-7CC607C39AD2}"/>
              </a:ext>
            </a:extLst>
          </p:cNvPr>
          <p:cNvPicPr>
            <a:picLocks noChangeAspect="1"/>
          </p:cNvPicPr>
          <p:nvPr/>
        </p:nvPicPr>
        <p:blipFill>
          <a:blip r:embed="rId3"/>
          <a:stretch>
            <a:fillRect/>
          </a:stretch>
        </p:blipFill>
        <p:spPr>
          <a:xfrm>
            <a:off x="7232650" y="2793973"/>
            <a:ext cx="3314700" cy="3452865"/>
          </a:xfrm>
          <a:prstGeom prst="rect">
            <a:avLst/>
          </a:prstGeom>
        </p:spPr>
      </p:pic>
    </p:spTree>
    <p:extLst>
      <p:ext uri="{BB962C8B-B14F-4D97-AF65-F5344CB8AC3E}">
        <p14:creationId xmlns:p14="http://schemas.microsoft.com/office/powerpoint/2010/main" val="181833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AB945-0282-4807-A822-327E01F669CE}"/>
              </a:ext>
            </a:extLst>
          </p:cNvPr>
          <p:cNvSpPr>
            <a:spLocks noGrp="1"/>
          </p:cNvSpPr>
          <p:nvPr>
            <p:ph idx="1"/>
          </p:nvPr>
        </p:nvSpPr>
        <p:spPr/>
        <p:txBody>
          <a:bodyPr vert="horz" lIns="91440" tIns="45720" rIns="91440" bIns="45720" rtlCol="0" anchor="t">
            <a:normAutofit/>
          </a:bodyPr>
          <a:lstStyle/>
          <a:p>
            <a:r>
              <a:rPr lang="en-US"/>
              <a:t>3. after input is given by both players</a:t>
            </a:r>
          </a:p>
          <a:p>
            <a:endParaRPr lang="en-US" dirty="0"/>
          </a:p>
        </p:txBody>
      </p:sp>
      <p:pic>
        <p:nvPicPr>
          <p:cNvPr id="4" name="Picture 4" descr="Text&#10;&#10;Description automatically generated">
            <a:extLst>
              <a:ext uri="{FF2B5EF4-FFF2-40B4-BE49-F238E27FC236}">
                <a16:creationId xmlns:a16="http://schemas.microsoft.com/office/drawing/2014/main" id="{3F6DC955-C238-4153-A254-E7AD897FCA53}"/>
              </a:ext>
            </a:extLst>
          </p:cNvPr>
          <p:cNvPicPr>
            <a:picLocks noChangeAspect="1"/>
          </p:cNvPicPr>
          <p:nvPr/>
        </p:nvPicPr>
        <p:blipFill>
          <a:blip r:embed="rId2"/>
          <a:stretch>
            <a:fillRect/>
          </a:stretch>
        </p:blipFill>
        <p:spPr>
          <a:xfrm>
            <a:off x="1646051" y="2568694"/>
            <a:ext cx="7935724" cy="3905759"/>
          </a:xfrm>
          <a:prstGeom prst="rect">
            <a:avLst/>
          </a:prstGeom>
        </p:spPr>
      </p:pic>
    </p:spTree>
    <p:extLst>
      <p:ext uri="{BB962C8B-B14F-4D97-AF65-F5344CB8AC3E}">
        <p14:creationId xmlns:p14="http://schemas.microsoft.com/office/powerpoint/2010/main" val="195393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BAC6-BA7C-451D-B719-845ABF875C56}"/>
              </a:ext>
            </a:extLst>
          </p:cNvPr>
          <p:cNvSpPr>
            <a:spLocks noGrp="1"/>
          </p:cNvSpPr>
          <p:nvPr>
            <p:ph type="title"/>
          </p:nvPr>
        </p:nvSpPr>
        <p:spPr/>
        <p:txBody>
          <a:bodyPr/>
          <a:lstStyle/>
          <a:p>
            <a:r>
              <a:rPr lang="en-US" dirty="0">
                <a:cs typeface="Posterama"/>
              </a:rPr>
              <a:t>SOFTWARE SPECIFICATIONS</a:t>
            </a:r>
            <a:endParaRPr lang="en-US" dirty="0"/>
          </a:p>
        </p:txBody>
      </p:sp>
      <p:sp>
        <p:nvSpPr>
          <p:cNvPr id="3" name="Content Placeholder 2">
            <a:extLst>
              <a:ext uri="{FF2B5EF4-FFF2-40B4-BE49-F238E27FC236}">
                <a16:creationId xmlns:a16="http://schemas.microsoft.com/office/drawing/2014/main" id="{8BED0A0B-C7F6-4046-B63B-E949330E2E3F}"/>
              </a:ext>
            </a:extLst>
          </p:cNvPr>
          <p:cNvSpPr>
            <a:spLocks noGrp="1"/>
          </p:cNvSpPr>
          <p:nvPr>
            <p:ph idx="1"/>
          </p:nvPr>
        </p:nvSpPr>
        <p:spPr/>
        <p:txBody>
          <a:bodyPr vert="horz" lIns="91440" tIns="45720" rIns="91440" bIns="45720" rtlCol="0" anchor="t">
            <a:normAutofit/>
          </a:bodyPr>
          <a:lstStyle/>
          <a:p>
            <a:r>
              <a:rPr lang="en-US" dirty="0"/>
              <a:t>Develop a main screen from which individual games can be launched by clicking the game icon.</a:t>
            </a:r>
          </a:p>
          <a:p>
            <a:r>
              <a:rPr lang="en-US" dirty="0"/>
              <a:t>Each game is its own module with can be called from the main module.</a:t>
            </a:r>
          </a:p>
          <a:p>
            <a:r>
              <a:rPr lang="en-US" dirty="0"/>
              <a:t>At the end of a game, the game module should save the result into an excel sheet using </a:t>
            </a:r>
            <a:r>
              <a:rPr lang="en-US" dirty="0" err="1"/>
              <a:t>openpyxl</a:t>
            </a:r>
            <a:r>
              <a:rPr lang="en-US" dirty="0"/>
              <a:t> module that has to be downloaded separately.</a:t>
            </a:r>
          </a:p>
          <a:p>
            <a:endParaRPr lang="en-US" dirty="0"/>
          </a:p>
        </p:txBody>
      </p:sp>
    </p:spTree>
    <p:extLst>
      <p:ext uri="{BB962C8B-B14F-4D97-AF65-F5344CB8AC3E}">
        <p14:creationId xmlns:p14="http://schemas.microsoft.com/office/powerpoint/2010/main" val="2212658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93D1-2859-45E3-B9A2-B17C9E45597A}"/>
              </a:ext>
            </a:extLst>
          </p:cNvPr>
          <p:cNvSpPr>
            <a:spLocks noGrp="1"/>
          </p:cNvSpPr>
          <p:nvPr>
            <p:ph type="title"/>
          </p:nvPr>
        </p:nvSpPr>
        <p:spPr>
          <a:xfrm>
            <a:off x="838200" y="365126"/>
            <a:ext cx="10515600" cy="247434"/>
          </a:xfrm>
        </p:spPr>
        <p:txBody>
          <a:bodyPr>
            <a:normAutofit fontScale="90000"/>
          </a:bodyPr>
          <a:lstStyle/>
          <a:p>
            <a:r>
              <a:rPr lang="en-US" dirty="0">
                <a:cs typeface="Posterama"/>
              </a:rPr>
              <a:t>ESCAPE ROOM</a:t>
            </a:r>
            <a:endParaRPr lang="en-US" dirty="0"/>
          </a:p>
        </p:txBody>
      </p:sp>
      <p:sp>
        <p:nvSpPr>
          <p:cNvPr id="5" name="Content Placeholder 2">
            <a:extLst>
              <a:ext uri="{FF2B5EF4-FFF2-40B4-BE49-F238E27FC236}">
                <a16:creationId xmlns:a16="http://schemas.microsoft.com/office/drawing/2014/main" id="{69195837-325F-4F02-8B58-9BD7E22D4FEF}"/>
              </a:ext>
            </a:extLst>
          </p:cNvPr>
          <p:cNvSpPr txBox="1">
            <a:spLocks noGrp="1"/>
          </p:cNvSpPr>
          <p:nvPr>
            <p:ph idx="1"/>
          </p:nvPr>
        </p:nvSpPr>
        <p:spPr>
          <a:xfrm>
            <a:off x="0" y="985838"/>
            <a:ext cx="12192000" cy="59432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32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Number of players</a:t>
            </a:r>
            <a:r>
              <a:rPr kumimoji="0" lang="en-US"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 </a:t>
            </a:r>
            <a:r>
              <a:rPr lang="en-US" sz="2800" dirty="0">
                <a:solidFill>
                  <a:sysClr val="windowText" lastClr="000000">
                    <a:lumMod val="75000"/>
                    <a:lumOff val="25000"/>
                  </a:sysClr>
                </a:solidFill>
                <a:latin typeface="Trebuchet MS" panose="020B0603020202020204"/>
              </a:rPr>
              <a:t>single </a:t>
            </a:r>
            <a:r>
              <a:rPr kumimoji="0" lang="en-US" sz="2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player</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lang="en-US" sz="3200" dirty="0">
                <a:solidFill>
                  <a:sysClr val="windowText" lastClr="000000">
                    <a:lumMod val="75000"/>
                    <a:lumOff val="25000"/>
                  </a:sysClr>
                </a:solidFill>
                <a:latin typeface="Trebuchet MS" panose="020B0603020202020204"/>
              </a:rPr>
              <a:t>Application type : </a:t>
            </a:r>
            <a:r>
              <a:rPr lang="en-US" sz="2800" dirty="0">
                <a:solidFill>
                  <a:sysClr val="windowText" lastClr="000000">
                    <a:lumMod val="75000"/>
                    <a:lumOff val="25000"/>
                  </a:sysClr>
                </a:solidFill>
                <a:latin typeface="Trebuchet MS" panose="020B0603020202020204"/>
              </a:rPr>
              <a:t>IDLE terminal window</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lang="en-US" sz="2800" dirty="0">
                <a:solidFill>
                  <a:sysClr val="windowText" lastClr="000000">
                    <a:lumMod val="75000"/>
                    <a:lumOff val="25000"/>
                  </a:sysClr>
                </a:solidFill>
                <a:latin typeface="Trebuchet MS" panose="020B0603020202020204"/>
              </a:rPr>
              <a:t>How to play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Here, Escape room game is designed by using python</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 this game ,The user sleep in his room at night. At morning, when he wakes up ,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He will be in the dark room which is unknown to him. In order to escape from the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room the user have to fight with monster/attacker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Here the user gets three options to choose, according to selected</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option the user needs to play the game. If he wins, he escapes from the room.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66762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FEA57B4-3FD2-4641-92ED-C480C442086F}"/>
              </a:ext>
            </a:extLst>
          </p:cNvPr>
          <p:cNvSpPr>
            <a:spLocks noGrp="1"/>
          </p:cNvSpPr>
          <p:nvPr>
            <p:ph idx="1"/>
          </p:nvPr>
        </p:nvSpPr>
        <p:spPr>
          <a:xfrm>
            <a:off x="0" y="0"/>
            <a:ext cx="12192000" cy="6613864"/>
          </a:xfrm>
        </p:spPr>
        <p:txBody>
          <a:bodyPr/>
          <a:lstStyle/>
          <a:p>
            <a:r>
              <a:rPr lang="en-US" dirty="0"/>
              <a:t>Input : Takes user inputs regarding the levels of game</a:t>
            </a:r>
          </a:p>
          <a:p>
            <a:r>
              <a:rPr lang="en-US" dirty="0"/>
              <a:t>Output : points of the players and the winner of the game</a:t>
            </a:r>
          </a:p>
          <a:p>
            <a:pPr marL="0" indent="0">
              <a:buNone/>
            </a:pPr>
            <a:r>
              <a:rPr lang="en-US" dirty="0"/>
              <a:t>Logic of game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Here at first , user and monster were given with some equal health points each</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user have to select one among the three options in the room</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1. Left door</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2. Right door</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3. Sit there for a minute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the user chooses right door , the monster health points will get doubled. It is hard level of the game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the user chooses to sit in room for a minute, he loses some points. It is medium level of the game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the user chooses left door, both points remain same. It is easier level of the game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Then the user have to select </a:t>
            </a:r>
            <a:r>
              <a:rPr kumimoji="0" lang="en-US" sz="200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wheather</a:t>
            </a: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to fight or flee with monster.</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user select to flee , he loses game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endParaRPr lang="en-IN" dirty="0"/>
          </a:p>
        </p:txBody>
      </p:sp>
      <p:sp>
        <p:nvSpPr>
          <p:cNvPr id="8" name="Title 7">
            <a:extLst>
              <a:ext uri="{FF2B5EF4-FFF2-40B4-BE49-F238E27FC236}">
                <a16:creationId xmlns:a16="http://schemas.microsoft.com/office/drawing/2014/main" id="{EB6E0281-B9BB-4BE4-970D-74AB71683152}"/>
              </a:ext>
            </a:extLst>
          </p:cNvPr>
          <p:cNvSpPr>
            <a:spLocks noGrp="1"/>
          </p:cNvSpPr>
          <p:nvPr>
            <p:ph type="title"/>
          </p:nvPr>
        </p:nvSpPr>
        <p:spPr>
          <a:xfrm>
            <a:off x="838200" y="-1251751"/>
            <a:ext cx="10515600" cy="213064"/>
          </a:xfrm>
        </p:spPr>
        <p:txBody>
          <a:bodyPr>
            <a:normAutofit fontScale="90000"/>
          </a:bodyPr>
          <a:lstStyle/>
          <a:p>
            <a:endParaRPr lang="en-IN" dirty="0"/>
          </a:p>
        </p:txBody>
      </p:sp>
    </p:spTree>
    <p:extLst>
      <p:ext uri="{BB962C8B-B14F-4D97-AF65-F5344CB8AC3E}">
        <p14:creationId xmlns:p14="http://schemas.microsoft.com/office/powerpoint/2010/main" val="2205985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23A-AA91-4C9B-8D58-B7A17FC43A92}"/>
              </a:ext>
            </a:extLst>
          </p:cNvPr>
          <p:cNvSpPr>
            <a:spLocks noGrp="1"/>
          </p:cNvSpPr>
          <p:nvPr>
            <p:ph type="title"/>
          </p:nvPr>
        </p:nvSpPr>
        <p:spPr>
          <a:xfrm flipV="1">
            <a:off x="838200" y="-541537"/>
            <a:ext cx="10515600" cy="16734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E8715E4-0947-4EFC-AEFD-E11D71FCFA5B}"/>
              </a:ext>
            </a:extLst>
          </p:cNvPr>
          <p:cNvSpPr>
            <a:spLocks noGrp="1"/>
          </p:cNvSpPr>
          <p:nvPr>
            <p:ph idx="1"/>
          </p:nvPr>
        </p:nvSpPr>
        <p:spPr>
          <a:xfrm>
            <a:off x="0" y="0"/>
            <a:ext cx="12192000" cy="6858000"/>
          </a:xfrm>
        </p:spPr>
        <p:txBody>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the user selects fight , he have to fight with monster to get out of the room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When user attacks monster, monster loses some points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When monster attacks user, user loses his points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fight continues till anyone of the gamer points  reduces to less than one.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user health points  reduces to less than one first , he will be died by the monster.</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If monster health points reduces to less than one first, user wins the game and can be escaped from the room</a:t>
            </a:r>
          </a:p>
          <a:p>
            <a:endParaRPr lang="en-IN" dirty="0"/>
          </a:p>
        </p:txBody>
      </p:sp>
    </p:spTree>
    <p:extLst>
      <p:ext uri="{BB962C8B-B14F-4D97-AF65-F5344CB8AC3E}">
        <p14:creationId xmlns:p14="http://schemas.microsoft.com/office/powerpoint/2010/main" val="240845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5026-F881-45D3-ABE4-1773349CC71E}"/>
              </a:ext>
            </a:extLst>
          </p:cNvPr>
          <p:cNvSpPr>
            <a:spLocks noGrp="1"/>
          </p:cNvSpPr>
          <p:nvPr>
            <p:ph type="title"/>
          </p:nvPr>
        </p:nvSpPr>
        <p:spPr>
          <a:xfrm>
            <a:off x="367684" y="-483923"/>
            <a:ext cx="10515600" cy="150548"/>
          </a:xfrm>
        </p:spPr>
        <p:txBody>
          <a:bodyPr>
            <a:normAutofit fontScale="90000"/>
          </a:bodyPr>
          <a:lstStyle/>
          <a:p>
            <a:endParaRPr lang="en-IN" dirty="0"/>
          </a:p>
        </p:txBody>
      </p:sp>
      <p:sp>
        <p:nvSpPr>
          <p:cNvPr id="7" name="Content Placeholder 6">
            <a:extLst>
              <a:ext uri="{FF2B5EF4-FFF2-40B4-BE49-F238E27FC236}">
                <a16:creationId xmlns:a16="http://schemas.microsoft.com/office/drawing/2014/main" id="{92DEB32E-433B-4AF7-871C-836B4F11AE34}"/>
              </a:ext>
            </a:extLst>
          </p:cNvPr>
          <p:cNvSpPr>
            <a:spLocks noGrp="1"/>
          </p:cNvSpPr>
          <p:nvPr>
            <p:ph idx="1"/>
          </p:nvPr>
        </p:nvSpPr>
        <p:spPr>
          <a:xfrm>
            <a:off x="190130" y="248575"/>
            <a:ext cx="12176463" cy="6818049"/>
          </a:xfrm>
        </p:spPr>
        <p:txBody>
          <a:bodyPr/>
          <a:lstStyle/>
          <a:p>
            <a:pPr marL="0" indent="0">
              <a:buNone/>
            </a:pPr>
            <a:r>
              <a:rPr lang="en-US" sz="4000" dirty="0"/>
              <a:t>Escape Room</a:t>
            </a:r>
          </a:p>
          <a:p>
            <a:r>
              <a:rPr lang="en-US" dirty="0"/>
              <a:t>Ask user to choose one among the </a:t>
            </a:r>
          </a:p>
          <a:p>
            <a:pPr marL="0" indent="0">
              <a:buNone/>
            </a:pPr>
            <a:r>
              <a:rPr lang="en-US" dirty="0"/>
              <a:t>given options</a:t>
            </a:r>
          </a:p>
          <a:p>
            <a:endParaRPr lang="en-US" dirty="0"/>
          </a:p>
          <a:p>
            <a:endParaRPr lang="en-US" dirty="0"/>
          </a:p>
          <a:p>
            <a:r>
              <a:rPr lang="en-IN" dirty="0"/>
              <a:t>Displays monster and user points </a:t>
            </a:r>
          </a:p>
          <a:p>
            <a:pPr marL="0" indent="0">
              <a:buNone/>
            </a:pPr>
            <a:r>
              <a:rPr lang="en-IN" dirty="0"/>
              <a:t>after every attack</a:t>
            </a:r>
          </a:p>
        </p:txBody>
      </p:sp>
      <p:pic>
        <p:nvPicPr>
          <p:cNvPr id="8" name="Content Placeholder 4">
            <a:extLst>
              <a:ext uri="{FF2B5EF4-FFF2-40B4-BE49-F238E27FC236}">
                <a16:creationId xmlns:a16="http://schemas.microsoft.com/office/drawing/2014/main" id="{F3A24CB4-317A-45EF-9D91-E4F76898A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049" y="792688"/>
            <a:ext cx="5459767" cy="1428949"/>
          </a:xfrm>
          <a:prstGeom prst="rect">
            <a:avLst/>
          </a:prstGeom>
        </p:spPr>
      </p:pic>
      <p:pic>
        <p:nvPicPr>
          <p:cNvPr id="10" name="Picture 9">
            <a:extLst>
              <a:ext uri="{FF2B5EF4-FFF2-40B4-BE49-F238E27FC236}">
                <a16:creationId xmlns:a16="http://schemas.microsoft.com/office/drawing/2014/main" id="{E8BD3254-77CF-4E61-8674-112975E4C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699" y="2305883"/>
            <a:ext cx="6003893" cy="3961567"/>
          </a:xfrm>
          <a:prstGeom prst="rect">
            <a:avLst/>
          </a:prstGeom>
        </p:spPr>
      </p:pic>
    </p:spTree>
    <p:extLst>
      <p:ext uri="{BB962C8B-B14F-4D97-AF65-F5344CB8AC3E}">
        <p14:creationId xmlns:p14="http://schemas.microsoft.com/office/powerpoint/2010/main" val="382434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84D4-596F-4BE9-A5FD-46E9D042869E}"/>
              </a:ext>
            </a:extLst>
          </p:cNvPr>
          <p:cNvSpPr>
            <a:spLocks noGrp="1"/>
          </p:cNvSpPr>
          <p:nvPr>
            <p:ph type="title"/>
          </p:nvPr>
        </p:nvSpPr>
        <p:spPr>
          <a:xfrm flipV="1">
            <a:off x="838200" y="-323850"/>
            <a:ext cx="10515600" cy="2000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A8F92E-1125-40D0-A8A5-4E7173439130}"/>
              </a:ext>
            </a:extLst>
          </p:cNvPr>
          <p:cNvSpPr>
            <a:spLocks noGrp="1"/>
          </p:cNvSpPr>
          <p:nvPr>
            <p:ph idx="1"/>
          </p:nvPr>
        </p:nvSpPr>
        <p:spPr>
          <a:xfrm>
            <a:off x="0" y="0"/>
            <a:ext cx="12192000" cy="6858000"/>
          </a:xfrm>
        </p:spPr>
        <p:txBody>
          <a:bodyPr/>
          <a:lstStyle/>
          <a:p>
            <a:endParaRPr lang="en-US" dirty="0"/>
          </a:p>
          <a:p>
            <a:r>
              <a:rPr lang="en-US" dirty="0"/>
              <a:t>Game is continued till any one of the </a:t>
            </a:r>
          </a:p>
          <a:p>
            <a:pPr marL="0" indent="0">
              <a:buNone/>
            </a:pPr>
            <a:r>
              <a:rPr lang="en-US" dirty="0"/>
              <a:t>gamers health points reduces to less than</a:t>
            </a:r>
          </a:p>
          <a:p>
            <a:pPr marL="0" indent="0">
              <a:buNone/>
            </a:pPr>
            <a:r>
              <a:rPr lang="en-US" dirty="0"/>
              <a:t>one</a:t>
            </a:r>
          </a:p>
          <a:p>
            <a:endParaRPr lang="en-US" dirty="0"/>
          </a:p>
          <a:p>
            <a:endParaRPr lang="en-US" dirty="0"/>
          </a:p>
          <a:p>
            <a:endParaRPr lang="en-US" dirty="0"/>
          </a:p>
          <a:p>
            <a:endParaRPr lang="en-US" dirty="0"/>
          </a:p>
          <a:p>
            <a:r>
              <a:rPr lang="en-US" dirty="0"/>
              <a:t>Here finally prints the winning status of </a:t>
            </a:r>
          </a:p>
          <a:p>
            <a:pPr marL="0" indent="0">
              <a:buNone/>
            </a:pPr>
            <a:r>
              <a:rPr lang="en-US" dirty="0"/>
              <a:t>the user in the game </a:t>
            </a:r>
            <a:endParaRPr lang="en-IN" dirty="0"/>
          </a:p>
        </p:txBody>
      </p:sp>
      <p:pic>
        <p:nvPicPr>
          <p:cNvPr id="5" name="Picture 4">
            <a:extLst>
              <a:ext uri="{FF2B5EF4-FFF2-40B4-BE49-F238E27FC236}">
                <a16:creationId xmlns:a16="http://schemas.microsoft.com/office/drawing/2014/main" id="{DAC443E3-A77D-4F62-BA31-FC65F195E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671" y="130968"/>
            <a:ext cx="4222129" cy="3459957"/>
          </a:xfrm>
          <a:prstGeom prst="rect">
            <a:avLst/>
          </a:prstGeom>
        </p:spPr>
      </p:pic>
      <p:pic>
        <p:nvPicPr>
          <p:cNvPr id="7" name="Picture 6">
            <a:extLst>
              <a:ext uri="{FF2B5EF4-FFF2-40B4-BE49-F238E27FC236}">
                <a16:creationId xmlns:a16="http://schemas.microsoft.com/office/drawing/2014/main" id="{897C1F53-9535-4403-AACF-4F81D0692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50" y="4295776"/>
            <a:ext cx="4914900" cy="1624038"/>
          </a:xfrm>
          <a:prstGeom prst="rect">
            <a:avLst/>
          </a:prstGeom>
        </p:spPr>
      </p:pic>
    </p:spTree>
    <p:extLst>
      <p:ext uri="{BB962C8B-B14F-4D97-AF65-F5344CB8AC3E}">
        <p14:creationId xmlns:p14="http://schemas.microsoft.com/office/powerpoint/2010/main" val="65276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F05A-7B9D-46BF-B77C-0430F2E2BAEC}"/>
              </a:ext>
            </a:extLst>
          </p:cNvPr>
          <p:cNvSpPr>
            <a:spLocks noGrp="1"/>
          </p:cNvSpPr>
          <p:nvPr>
            <p:ph type="title"/>
          </p:nvPr>
        </p:nvSpPr>
        <p:spPr>
          <a:xfrm>
            <a:off x="838200" y="365127"/>
            <a:ext cx="10469880" cy="619277"/>
          </a:xfrm>
        </p:spPr>
        <p:txBody>
          <a:bodyPr>
            <a:normAutofit fontScale="90000"/>
          </a:bodyPr>
          <a:lstStyle/>
          <a:p>
            <a:r>
              <a:rPr lang="en-US" dirty="0">
                <a:cs typeface="Posterama"/>
              </a:rPr>
              <a:t>ROCK PAPER SCISSORS</a:t>
            </a:r>
            <a:endParaRPr lang="en-US" dirty="0"/>
          </a:p>
        </p:txBody>
      </p:sp>
      <p:sp>
        <p:nvSpPr>
          <p:cNvPr id="7" name="Content Placeholder 2">
            <a:extLst>
              <a:ext uri="{FF2B5EF4-FFF2-40B4-BE49-F238E27FC236}">
                <a16:creationId xmlns:a16="http://schemas.microsoft.com/office/drawing/2014/main" id="{1B9B9731-D8F4-4051-97DC-4586989384F5}"/>
              </a:ext>
            </a:extLst>
          </p:cNvPr>
          <p:cNvSpPr>
            <a:spLocks noGrp="1"/>
          </p:cNvSpPr>
          <p:nvPr>
            <p:ph idx="1"/>
          </p:nvPr>
        </p:nvSpPr>
        <p:spPr>
          <a:xfrm>
            <a:off x="0" y="1127125"/>
            <a:ext cx="12192000" cy="5730875"/>
          </a:xfrm>
        </p:spPr>
        <p:txBody>
          <a:bodyPr vert="horz" lIns="91440" tIns="45720" rIns="91440" bIns="45720" rtlCol="0" anchor="t">
            <a:normAutofit lnSpcReduction="10000"/>
          </a:bodyPr>
          <a:lstStyle/>
          <a:p>
            <a:pPr marL="0" indent="0">
              <a:buNone/>
            </a:pPr>
            <a:r>
              <a:rPr lang="en-US" sz="3000" dirty="0"/>
              <a:t>No of players : </a:t>
            </a:r>
            <a:r>
              <a:rPr lang="en-US" sz="2400" dirty="0"/>
              <a:t>single</a:t>
            </a:r>
            <a:r>
              <a:rPr lang="en-US" dirty="0"/>
              <a:t> payers</a:t>
            </a:r>
          </a:p>
          <a:p>
            <a:pPr marL="0" indent="0">
              <a:buNone/>
            </a:pPr>
            <a:r>
              <a:rPr lang="en-US" sz="3000" dirty="0"/>
              <a:t>Application type </a:t>
            </a:r>
            <a:r>
              <a:rPr lang="en-US" dirty="0"/>
              <a:t>: IDLE terminal window</a:t>
            </a:r>
          </a:p>
          <a:p>
            <a:pPr marL="0" indent="0">
              <a:buNone/>
            </a:pPr>
            <a:endParaRPr lang="en-US" dirty="0"/>
          </a:p>
          <a:p>
            <a:pPr marL="0" indent="0">
              <a:buNone/>
            </a:pPr>
            <a:r>
              <a:rPr lang="en-US" sz="2800" dirty="0"/>
              <a:t>Here we need to remember three key points to play the game</a:t>
            </a:r>
            <a:r>
              <a:rPr lang="en-US" sz="2800" b="0" i="0" dirty="0">
                <a:solidFill>
                  <a:srgbClr val="222222"/>
                </a:solidFill>
                <a:effectLst/>
                <a:latin typeface="source sans pro" panose="020B0503030403020204" pitchFamily="34" charset="0"/>
              </a:rPr>
              <a:t>.</a:t>
            </a:r>
          </a:p>
          <a:p>
            <a:pPr marL="0" indent="0">
              <a:buNone/>
            </a:pPr>
            <a:r>
              <a:rPr lang="en-US" sz="2800" b="1" i="0" dirty="0">
                <a:solidFill>
                  <a:srgbClr val="222222"/>
                </a:solidFill>
                <a:effectLst/>
                <a:latin typeface="source sans pro" panose="020B0503030403020204" pitchFamily="34" charset="0"/>
              </a:rPr>
              <a:t>1.  Rock</a:t>
            </a:r>
            <a:r>
              <a:rPr lang="en-US" sz="2800" b="0" i="0" dirty="0">
                <a:solidFill>
                  <a:srgbClr val="222222"/>
                </a:solidFill>
                <a:effectLst/>
                <a:latin typeface="source sans pro" panose="020B0503030403020204" pitchFamily="34" charset="0"/>
              </a:rPr>
              <a:t> smashes scissors.</a:t>
            </a:r>
          </a:p>
          <a:p>
            <a:pPr marL="0" indent="0" algn="l">
              <a:buNone/>
            </a:pPr>
            <a:r>
              <a:rPr lang="en-US" sz="2800" b="1" i="0" dirty="0">
                <a:solidFill>
                  <a:srgbClr val="222222"/>
                </a:solidFill>
                <a:effectLst/>
                <a:latin typeface="source sans pro" panose="020B0503030403020204" pitchFamily="34" charset="0"/>
              </a:rPr>
              <a:t>2.  Paper</a:t>
            </a:r>
            <a:r>
              <a:rPr lang="en-US" sz="2800" b="0" i="0" dirty="0">
                <a:solidFill>
                  <a:srgbClr val="222222"/>
                </a:solidFill>
                <a:effectLst/>
                <a:latin typeface="source sans pro" panose="020B0503030403020204" pitchFamily="34" charset="0"/>
              </a:rPr>
              <a:t> covers rock.</a:t>
            </a:r>
          </a:p>
          <a:p>
            <a:pPr marL="0" indent="0" algn="l">
              <a:buNone/>
            </a:pPr>
            <a:r>
              <a:rPr lang="en-US" sz="2800" b="1" i="0" dirty="0">
                <a:solidFill>
                  <a:srgbClr val="222222"/>
                </a:solidFill>
                <a:effectLst/>
                <a:latin typeface="source sans pro" panose="020B0503030403020204" pitchFamily="34" charset="0"/>
              </a:rPr>
              <a:t>3.  Scissors</a:t>
            </a:r>
            <a:r>
              <a:rPr lang="en-US" sz="2800" b="0" i="0" dirty="0">
                <a:solidFill>
                  <a:srgbClr val="222222"/>
                </a:solidFill>
                <a:effectLst/>
                <a:latin typeface="source sans pro" panose="020B0503030403020204" pitchFamily="34" charset="0"/>
              </a:rPr>
              <a:t> cut paper.</a:t>
            </a:r>
          </a:p>
          <a:p>
            <a:pPr marL="0" indent="0" algn="l">
              <a:buNone/>
            </a:pPr>
            <a:endParaRPr lang="en-US" sz="2800" b="0" i="0" dirty="0">
              <a:solidFill>
                <a:srgbClr val="222222"/>
              </a:solidFill>
              <a:effectLst/>
              <a:latin typeface="source sans pro" panose="020B0503030403020204" pitchFamily="34" charset="0"/>
            </a:endParaRPr>
          </a:p>
          <a:p>
            <a:pPr marL="0" indent="0" algn="l">
              <a:buNone/>
            </a:pPr>
            <a:r>
              <a:rPr lang="en-US" sz="2800" b="0" i="0" dirty="0">
                <a:solidFill>
                  <a:srgbClr val="222222"/>
                </a:solidFill>
                <a:effectLst/>
                <a:latin typeface="source sans pro" panose="020B0503030403020204" pitchFamily="34" charset="0"/>
              </a:rPr>
              <a:t>This game will be played in three rounds and the highest scorer of those three </a:t>
            </a:r>
            <a:r>
              <a:rPr lang="en-US" dirty="0">
                <a:solidFill>
                  <a:srgbClr val="222222"/>
                </a:solidFill>
                <a:latin typeface="source sans pro" panose="020B0503030403020204" pitchFamily="34" charset="0"/>
              </a:rPr>
              <a:t>rounds </a:t>
            </a:r>
            <a:r>
              <a:rPr lang="en-US" sz="2800" b="0" i="0" dirty="0">
                <a:solidFill>
                  <a:srgbClr val="222222"/>
                </a:solidFill>
                <a:effectLst/>
                <a:latin typeface="source sans pro" panose="020B0503030403020204" pitchFamily="34" charset="0"/>
              </a:rPr>
              <a:t>will be determined as winner</a:t>
            </a:r>
          </a:p>
          <a:p>
            <a:pPr marL="0" indent="0">
              <a:buNone/>
            </a:pPr>
            <a:endParaRPr lang="en-US" dirty="0"/>
          </a:p>
        </p:txBody>
      </p:sp>
    </p:spTree>
    <p:extLst>
      <p:ext uri="{BB962C8B-B14F-4D97-AF65-F5344CB8AC3E}">
        <p14:creationId xmlns:p14="http://schemas.microsoft.com/office/powerpoint/2010/main" val="3855610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E91A-2447-4511-971D-950F6F1882E8}"/>
              </a:ext>
            </a:extLst>
          </p:cNvPr>
          <p:cNvSpPr>
            <a:spLocks noGrp="1"/>
          </p:cNvSpPr>
          <p:nvPr>
            <p:ph type="title"/>
          </p:nvPr>
        </p:nvSpPr>
        <p:spPr>
          <a:xfrm flipV="1">
            <a:off x="838200" y="-310718"/>
            <a:ext cx="10515600" cy="11540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77EB7EB-C72A-4CF5-8AEC-3BE3D276A252}"/>
              </a:ext>
            </a:extLst>
          </p:cNvPr>
          <p:cNvSpPr>
            <a:spLocks noGrp="1"/>
          </p:cNvSpPr>
          <p:nvPr>
            <p:ph idx="1"/>
          </p:nvPr>
        </p:nvSpPr>
        <p:spPr>
          <a:xfrm>
            <a:off x="0" y="-71021"/>
            <a:ext cx="12286694" cy="6929021"/>
          </a:xfrm>
        </p:spPr>
        <p:txBody>
          <a:bodyPr>
            <a:normAutofit/>
          </a:bodyPr>
          <a:lstStyle/>
          <a:p>
            <a:pPr marL="0" indent="0">
              <a:buNone/>
            </a:pPr>
            <a:r>
              <a:rPr lang="en-US" dirty="0"/>
              <a:t>Input : Takes user input of one among the three options</a:t>
            </a:r>
          </a:p>
          <a:p>
            <a:pPr marL="0" indent="0">
              <a:buNone/>
            </a:pPr>
            <a:r>
              <a:rPr lang="en-IN" dirty="0"/>
              <a:t>Output : players points and the final winner</a:t>
            </a:r>
          </a:p>
          <a:p>
            <a:pPr marL="0" indent="0">
              <a:buNone/>
            </a:pPr>
            <a:r>
              <a:rPr lang="en-IN" sz="3600" dirty="0"/>
              <a:t>Logic :</a:t>
            </a:r>
          </a:p>
          <a:p>
            <a:pPr marL="0" indent="0">
              <a:buNone/>
            </a:pPr>
            <a:r>
              <a:rPr lang="en-IN" sz="3200" dirty="0"/>
              <a:t>When computer selects rock :</a:t>
            </a:r>
          </a:p>
          <a:p>
            <a:r>
              <a:rPr lang="en-IN" dirty="0"/>
              <a:t>If user chooses scissors, computer wins</a:t>
            </a:r>
          </a:p>
          <a:p>
            <a:r>
              <a:rPr lang="en-IN" dirty="0"/>
              <a:t>If user chooses rock, game will be tied</a:t>
            </a:r>
          </a:p>
          <a:p>
            <a:r>
              <a:rPr lang="en-IN" dirty="0"/>
              <a:t>If user chooses paper, user wins</a:t>
            </a:r>
          </a:p>
          <a:p>
            <a:pPr marL="0" indent="0">
              <a:buNone/>
            </a:pPr>
            <a:r>
              <a:rPr lang="en-IN" sz="3200" dirty="0"/>
              <a:t>When computer selects paper:</a:t>
            </a:r>
          </a:p>
          <a:p>
            <a:r>
              <a:rPr lang="en-IN" dirty="0"/>
              <a:t>If user chooses rocks, computer wins</a:t>
            </a:r>
          </a:p>
          <a:p>
            <a:r>
              <a:rPr lang="en-IN" dirty="0"/>
              <a:t>If user chooses paper, game will be tied</a:t>
            </a:r>
          </a:p>
          <a:p>
            <a:r>
              <a:rPr lang="en-IN" dirty="0"/>
              <a:t>If user chooses scissors, user wins</a:t>
            </a:r>
          </a:p>
          <a:p>
            <a:endParaRPr lang="en-IN" sz="3200" dirty="0"/>
          </a:p>
          <a:p>
            <a:endParaRPr lang="en-IN" dirty="0"/>
          </a:p>
        </p:txBody>
      </p:sp>
    </p:spTree>
    <p:extLst>
      <p:ext uri="{BB962C8B-B14F-4D97-AF65-F5344CB8AC3E}">
        <p14:creationId xmlns:p14="http://schemas.microsoft.com/office/powerpoint/2010/main" val="2366196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FB7E-F933-4ED3-9E12-20438797789E}"/>
              </a:ext>
            </a:extLst>
          </p:cNvPr>
          <p:cNvSpPr>
            <a:spLocks noGrp="1"/>
          </p:cNvSpPr>
          <p:nvPr>
            <p:ph type="title"/>
          </p:nvPr>
        </p:nvSpPr>
        <p:spPr>
          <a:xfrm flipV="1">
            <a:off x="838200" y="-417250"/>
            <a:ext cx="10515600" cy="1420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F4429FC-24C1-41C9-B220-F2125F087B9D}"/>
              </a:ext>
            </a:extLst>
          </p:cNvPr>
          <p:cNvSpPr>
            <a:spLocks noGrp="1"/>
          </p:cNvSpPr>
          <p:nvPr>
            <p:ph idx="1"/>
          </p:nvPr>
        </p:nvSpPr>
        <p:spPr>
          <a:xfrm>
            <a:off x="0" y="852256"/>
            <a:ext cx="12192000" cy="5324707"/>
          </a:xfrm>
        </p:spPr>
        <p:txBody>
          <a:bodyPr>
            <a:normAutofit/>
          </a:bodyPr>
          <a:lstStyle/>
          <a:p>
            <a:pPr marL="0" indent="0">
              <a:buNone/>
            </a:pPr>
            <a:r>
              <a:rPr lang="en-US" sz="3200" dirty="0"/>
              <a:t>When computer selects scissors :</a:t>
            </a:r>
          </a:p>
          <a:p>
            <a:r>
              <a:rPr lang="en-US" dirty="0"/>
              <a:t>If user chooses rock, user wins</a:t>
            </a:r>
          </a:p>
          <a:p>
            <a:r>
              <a:rPr lang="en-US" dirty="0"/>
              <a:t>If user chooses paper, computer wins</a:t>
            </a:r>
          </a:p>
          <a:p>
            <a:r>
              <a:rPr lang="en-US" dirty="0"/>
              <a:t>If user chooses scissors, the game will be tied</a:t>
            </a:r>
          </a:p>
          <a:p>
            <a:endParaRPr lang="en-IN" dirty="0"/>
          </a:p>
        </p:txBody>
      </p:sp>
      <p:pic>
        <p:nvPicPr>
          <p:cNvPr id="4" name="Picture 3">
            <a:extLst>
              <a:ext uri="{FF2B5EF4-FFF2-40B4-BE49-F238E27FC236}">
                <a16:creationId xmlns:a16="http://schemas.microsoft.com/office/drawing/2014/main" id="{41E3DB80-08E1-4F7C-B4F9-74A70A011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4" y="3429000"/>
            <a:ext cx="5051394" cy="3189777"/>
          </a:xfrm>
          <a:prstGeom prst="rect">
            <a:avLst/>
          </a:prstGeom>
        </p:spPr>
      </p:pic>
    </p:spTree>
    <p:extLst>
      <p:ext uri="{BB962C8B-B14F-4D97-AF65-F5344CB8AC3E}">
        <p14:creationId xmlns:p14="http://schemas.microsoft.com/office/powerpoint/2010/main" val="2719660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F8FC-5EA2-4C5C-9FB5-FF83F2B06BF3}"/>
              </a:ext>
            </a:extLst>
          </p:cNvPr>
          <p:cNvSpPr>
            <a:spLocks noGrp="1"/>
          </p:cNvSpPr>
          <p:nvPr>
            <p:ph type="title"/>
          </p:nvPr>
        </p:nvSpPr>
        <p:spPr>
          <a:xfrm>
            <a:off x="838200" y="-923278"/>
            <a:ext cx="10515600" cy="12428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667F8AE-AA47-44BD-ABD8-E9A41796C52C}"/>
              </a:ext>
            </a:extLst>
          </p:cNvPr>
          <p:cNvSpPr>
            <a:spLocks noGrp="1"/>
          </p:cNvSpPr>
          <p:nvPr>
            <p:ph idx="1"/>
          </p:nvPr>
        </p:nvSpPr>
        <p:spPr>
          <a:xfrm>
            <a:off x="0" y="-1"/>
            <a:ext cx="12192000" cy="6738152"/>
          </a:xfrm>
        </p:spPr>
        <p:txBody>
          <a:bodyPr/>
          <a:lstStyle/>
          <a:p>
            <a:pPr marL="0" indent="0">
              <a:buNone/>
            </a:pPr>
            <a:r>
              <a:rPr lang="en-US" sz="3200" dirty="0"/>
              <a:t>Rock paper scissors :</a:t>
            </a:r>
          </a:p>
          <a:p>
            <a:endParaRPr lang="en-US" dirty="0"/>
          </a:p>
          <a:p>
            <a:r>
              <a:rPr lang="en-US" sz="2400" dirty="0"/>
              <a:t>Displays three options to user in each round</a:t>
            </a:r>
          </a:p>
          <a:p>
            <a:r>
              <a:rPr lang="en-US" sz="2400" dirty="0"/>
              <a:t>Determines winner of each round</a:t>
            </a:r>
          </a:p>
          <a:p>
            <a:r>
              <a:rPr lang="en-US" sz="2400" dirty="0"/>
              <a:t>Prints user and computer points In every round</a:t>
            </a:r>
          </a:p>
          <a:p>
            <a:endParaRPr lang="en-US" sz="2400" dirty="0"/>
          </a:p>
          <a:p>
            <a:endParaRPr lang="en-US" sz="2400" dirty="0"/>
          </a:p>
          <a:p>
            <a:r>
              <a:rPr lang="en-US" sz="2400" dirty="0"/>
              <a:t>Displays final score of user</a:t>
            </a:r>
          </a:p>
          <a:p>
            <a:r>
              <a:rPr lang="en-US" sz="2400" dirty="0"/>
              <a:t>Displays final score of computer</a:t>
            </a:r>
          </a:p>
          <a:p>
            <a:r>
              <a:rPr lang="en-US" sz="2400" dirty="0"/>
              <a:t>Prints winner of the game</a:t>
            </a:r>
          </a:p>
          <a:p>
            <a:endParaRPr lang="en-US" sz="2400" dirty="0"/>
          </a:p>
          <a:p>
            <a:endParaRPr lang="en-US" sz="2400" dirty="0"/>
          </a:p>
          <a:p>
            <a:pPr marL="0" indent="0">
              <a:buNone/>
            </a:pPr>
            <a:endParaRPr lang="en-US" sz="2400" dirty="0"/>
          </a:p>
          <a:p>
            <a:endParaRPr lang="en-US" dirty="0"/>
          </a:p>
          <a:p>
            <a:endParaRPr lang="en-IN" dirty="0"/>
          </a:p>
        </p:txBody>
      </p:sp>
      <p:pic>
        <p:nvPicPr>
          <p:cNvPr id="7" name="Picture 6">
            <a:extLst>
              <a:ext uri="{FF2B5EF4-FFF2-40B4-BE49-F238E27FC236}">
                <a16:creationId xmlns:a16="http://schemas.microsoft.com/office/drawing/2014/main" id="{6CAC2F6F-55D2-49C6-980D-023FE5DB8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49" y="333072"/>
            <a:ext cx="5214151" cy="2925034"/>
          </a:xfrm>
          <a:prstGeom prst="rect">
            <a:avLst/>
          </a:prstGeom>
        </p:spPr>
      </p:pic>
      <p:pic>
        <p:nvPicPr>
          <p:cNvPr id="9" name="Picture 8">
            <a:extLst>
              <a:ext uri="{FF2B5EF4-FFF2-40B4-BE49-F238E27FC236}">
                <a16:creationId xmlns:a16="http://schemas.microsoft.com/office/drawing/2014/main" id="{3DBE0349-FA7E-4482-B064-BA7257F4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3591179"/>
            <a:ext cx="4714042" cy="2383493"/>
          </a:xfrm>
          <a:prstGeom prst="rect">
            <a:avLst/>
          </a:prstGeom>
        </p:spPr>
      </p:pic>
    </p:spTree>
    <p:extLst>
      <p:ext uri="{BB962C8B-B14F-4D97-AF65-F5344CB8AC3E}">
        <p14:creationId xmlns:p14="http://schemas.microsoft.com/office/powerpoint/2010/main" val="121820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9D0F-09B0-4676-8DCD-A466D924A3E1}"/>
              </a:ext>
            </a:extLst>
          </p:cNvPr>
          <p:cNvSpPr>
            <a:spLocks noGrp="1"/>
          </p:cNvSpPr>
          <p:nvPr>
            <p:ph type="title"/>
          </p:nvPr>
        </p:nvSpPr>
        <p:spPr>
          <a:xfrm>
            <a:off x="838200" y="274321"/>
            <a:ext cx="10515600" cy="934719"/>
          </a:xfrm>
        </p:spPr>
        <p:txBody>
          <a:bodyPr/>
          <a:lstStyle/>
          <a:p>
            <a:r>
              <a:rPr lang="en-US" dirty="0">
                <a:cs typeface="Posterama"/>
              </a:rPr>
              <a:t>RECORDING RESULTS</a:t>
            </a:r>
          </a:p>
        </p:txBody>
      </p:sp>
      <p:sp>
        <p:nvSpPr>
          <p:cNvPr id="3" name="Content Placeholder 2">
            <a:extLst>
              <a:ext uri="{FF2B5EF4-FFF2-40B4-BE49-F238E27FC236}">
                <a16:creationId xmlns:a16="http://schemas.microsoft.com/office/drawing/2014/main" id="{0C0EE200-016B-436A-AA4F-FFD1CE68BF9D}"/>
              </a:ext>
            </a:extLst>
          </p:cNvPr>
          <p:cNvSpPr>
            <a:spLocks noGrp="1"/>
          </p:cNvSpPr>
          <p:nvPr>
            <p:ph idx="1"/>
          </p:nvPr>
        </p:nvSpPr>
        <p:spPr>
          <a:xfrm>
            <a:off x="838200" y="1117600"/>
            <a:ext cx="10515600" cy="5669280"/>
          </a:xfrm>
        </p:spPr>
        <p:txBody>
          <a:bodyPr vert="horz" lIns="91440" tIns="45720" rIns="91440" bIns="45720" rtlCol="0" anchor="t">
            <a:normAutofit/>
          </a:bodyPr>
          <a:lstStyle/>
          <a:p>
            <a:pPr marL="0" marR="0" lvl="0" indent="0" algn="l" defTabSz="914400" rtl="0" eaLnBrk="1" fontAlgn="auto" latinLnBrk="0" hangingPunct="1">
              <a:lnSpc>
                <a:spcPct val="110000"/>
              </a:lnSpc>
              <a:spcBef>
                <a:spcPts val="1000"/>
              </a:spcBef>
              <a:spcAft>
                <a:spcPts val="0"/>
              </a:spcAft>
              <a:buClr>
                <a:srgbClr val="72B181"/>
              </a:buClr>
              <a:buSzTx/>
              <a:buFont typeface="Avenir Next LT Pro" panose="020B0504020202020204" pitchFamily="34" charset="0"/>
              <a:buNone/>
              <a:tabLst/>
              <a:defRPr/>
            </a:pPr>
            <a:r>
              <a:rPr kumimoji="0" lang="en-IN" sz="2800" b="0" i="0" u="none" strike="noStrike" kern="1200" cap="none" spc="0" normalizeH="0" baseline="0" noProof="0" dirty="0">
                <a:ln>
                  <a:noFill/>
                </a:ln>
                <a:solidFill>
                  <a:srgbClr val="243841"/>
                </a:solidFill>
                <a:effectLst/>
                <a:uLnTx/>
                <a:uFillTx/>
                <a:latin typeface="Avenir Next LT Pro"/>
                <a:ea typeface="+mn-ea"/>
                <a:cs typeface="+mn-cs"/>
              </a:rPr>
              <a:t>Application Type: </a:t>
            </a:r>
            <a:r>
              <a:rPr kumimoji="0" lang="en-IN" sz="2400" b="0" i="0" u="none" strike="noStrike" kern="1200" cap="none" spc="0" normalizeH="0" baseline="0" noProof="0" dirty="0">
                <a:ln>
                  <a:noFill/>
                </a:ln>
                <a:solidFill>
                  <a:srgbClr val="243841"/>
                </a:solidFill>
                <a:effectLst/>
                <a:uLnTx/>
                <a:uFillTx/>
                <a:latin typeface="Avenir Next LT Pro"/>
                <a:ea typeface="+mn-ea"/>
                <a:cs typeface="+mn-cs"/>
              </a:rPr>
              <a:t>IDLE Terminal window</a:t>
            </a:r>
          </a:p>
          <a:p>
            <a:pPr marL="0" marR="0" lvl="0" indent="0" algn="l" defTabSz="914400" rtl="0" eaLnBrk="1" fontAlgn="auto" latinLnBrk="0" hangingPunct="1">
              <a:lnSpc>
                <a:spcPct val="110000"/>
              </a:lnSpc>
              <a:spcBef>
                <a:spcPts val="1000"/>
              </a:spcBef>
              <a:spcAft>
                <a:spcPts val="0"/>
              </a:spcAft>
              <a:buClr>
                <a:srgbClr val="72B181"/>
              </a:buClr>
              <a:buSzTx/>
              <a:buFont typeface="Avenir Next LT Pro" panose="020B0504020202020204" pitchFamily="34" charset="0"/>
              <a:buNone/>
              <a:tabLst/>
              <a:defRPr/>
            </a:pPr>
            <a:r>
              <a:rPr kumimoji="0" lang="en-IN" sz="2800" b="0" i="0" u="none" strike="noStrike" kern="1200" cap="none" spc="0" normalizeH="0" baseline="0" noProof="0" dirty="0">
                <a:ln>
                  <a:noFill/>
                </a:ln>
                <a:solidFill>
                  <a:srgbClr val="243841"/>
                </a:solidFill>
                <a:effectLst/>
                <a:uLnTx/>
                <a:uFillTx/>
                <a:latin typeface="Avenir Next LT Pro"/>
                <a:ea typeface="+mn-ea"/>
                <a:cs typeface="+mn-cs"/>
              </a:rPr>
              <a:t>Recording Sheet Type</a:t>
            </a:r>
            <a:r>
              <a:rPr kumimoji="0" lang="en-IN" sz="2400" b="0" i="0" u="none" strike="noStrike" kern="1200" cap="none" spc="0" normalizeH="0" baseline="0" noProof="0" dirty="0">
                <a:ln>
                  <a:noFill/>
                </a:ln>
                <a:solidFill>
                  <a:srgbClr val="243841"/>
                </a:solidFill>
                <a:effectLst/>
                <a:uLnTx/>
                <a:uFillTx/>
                <a:latin typeface="Avenir Next LT Pro"/>
                <a:ea typeface="+mn-ea"/>
                <a:cs typeface="+mn-cs"/>
              </a:rPr>
              <a:t>: EXCEL sheet</a:t>
            </a:r>
          </a:p>
          <a:p>
            <a:pPr marL="0" marR="0" lvl="0" indent="0" algn="l" defTabSz="914400" rtl="0" eaLnBrk="1" fontAlgn="auto" latinLnBrk="0" hangingPunct="1">
              <a:lnSpc>
                <a:spcPct val="110000"/>
              </a:lnSpc>
              <a:spcBef>
                <a:spcPts val="1000"/>
              </a:spcBef>
              <a:spcAft>
                <a:spcPts val="0"/>
              </a:spcAft>
              <a:buClr>
                <a:srgbClr val="72B181"/>
              </a:buClr>
              <a:buSzTx/>
              <a:buFont typeface="Avenir Next LT Pro" panose="020B0504020202020204" pitchFamily="34" charset="0"/>
              <a:buNone/>
              <a:tabLst/>
              <a:defRPr/>
            </a:pPr>
            <a:r>
              <a:rPr kumimoji="0" lang="en-IN" sz="2800" b="0" i="0" u="none" strike="noStrike" kern="1200" cap="none" spc="0" normalizeH="0" baseline="0" noProof="0" dirty="0">
                <a:ln>
                  <a:noFill/>
                </a:ln>
                <a:solidFill>
                  <a:srgbClr val="243841"/>
                </a:solidFill>
                <a:effectLst/>
                <a:uLnTx/>
                <a:uFillTx/>
                <a:latin typeface="Avenir Next LT Pro"/>
                <a:ea typeface="+mn-ea"/>
                <a:cs typeface="+mn-cs"/>
              </a:rPr>
              <a:t>Concept:</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IN" sz="1800" b="0" i="0" u="none" strike="noStrike" kern="1200" cap="none" spc="0" normalizeH="0" baseline="0" noProof="0" dirty="0">
                <a:ln>
                  <a:noFill/>
                </a:ln>
                <a:solidFill>
                  <a:srgbClr val="243841"/>
                </a:solidFill>
                <a:effectLst/>
                <a:uLnTx/>
                <a:uFillTx/>
                <a:latin typeface="Avenir Next LT Pro"/>
                <a:ea typeface="+mn-ea"/>
                <a:cs typeface="+mn-cs"/>
              </a:rPr>
              <a:t>The scores values can be copied into excel sheet via </a:t>
            </a:r>
            <a:r>
              <a:rPr kumimoji="0" lang="en-IN" sz="1800" b="0" i="0" u="none" strike="noStrike" kern="1200" cap="none" spc="0" normalizeH="0" baseline="0" noProof="0" dirty="0" err="1">
                <a:ln>
                  <a:noFill/>
                </a:ln>
                <a:solidFill>
                  <a:srgbClr val="243841"/>
                </a:solidFill>
                <a:effectLst/>
                <a:uLnTx/>
                <a:uFillTx/>
                <a:latin typeface="Avenir Next LT Pro"/>
                <a:ea typeface="+mn-ea"/>
                <a:cs typeface="+mn-cs"/>
              </a:rPr>
              <a:t>openpyxl</a:t>
            </a:r>
            <a:r>
              <a:rPr kumimoji="0" lang="en-IN" sz="1800" b="0" i="0" u="none" strike="noStrike" kern="1200" cap="none" spc="0" normalizeH="0" baseline="0" noProof="0" dirty="0">
                <a:ln>
                  <a:noFill/>
                </a:ln>
                <a:solidFill>
                  <a:srgbClr val="243841"/>
                </a:solidFill>
                <a:effectLst/>
                <a:uLnTx/>
                <a:uFillTx/>
                <a:latin typeface="Avenir Next LT Pro"/>
                <a:ea typeface="+mn-ea"/>
                <a:cs typeface="+mn-cs"/>
              </a:rPr>
              <a:t> module</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IN" sz="1800" b="0" i="0" u="none" strike="noStrike" kern="1200" cap="none" spc="0" normalizeH="0" baseline="0" noProof="0" dirty="0">
                <a:ln>
                  <a:noFill/>
                </a:ln>
                <a:solidFill>
                  <a:srgbClr val="243841"/>
                </a:solidFill>
                <a:effectLst/>
                <a:uLnTx/>
                <a:uFillTx/>
                <a:latin typeface="Avenir Next LT Pro"/>
                <a:ea typeface="+mn-ea"/>
                <a:cs typeface="+mn-cs"/>
              </a:rPr>
              <a:t>The </a:t>
            </a:r>
            <a:r>
              <a:rPr kumimoji="0" lang="en-IN" sz="1800" b="0" i="0" u="none" strike="noStrike" kern="1200" cap="none" spc="0" normalizeH="0" baseline="0" noProof="0" dirty="0" err="1">
                <a:ln>
                  <a:noFill/>
                </a:ln>
                <a:solidFill>
                  <a:srgbClr val="243841"/>
                </a:solidFill>
                <a:effectLst/>
                <a:uLnTx/>
                <a:uFillTx/>
                <a:latin typeface="Avenir Next LT Pro"/>
                <a:ea typeface="+mn-ea"/>
                <a:cs typeface="+mn-cs"/>
              </a:rPr>
              <a:t>openpyxl</a:t>
            </a:r>
            <a:r>
              <a:rPr kumimoji="0" lang="en-IN" sz="1800" b="0" i="0" u="none" strike="noStrike" kern="1200" cap="none" spc="0" normalizeH="0" baseline="0" noProof="0" dirty="0">
                <a:ln>
                  <a:noFill/>
                </a:ln>
                <a:solidFill>
                  <a:srgbClr val="243841"/>
                </a:solidFill>
                <a:effectLst/>
                <a:uLnTx/>
                <a:uFillTx/>
                <a:latin typeface="Avenir Next LT Pro"/>
                <a:ea typeface="+mn-ea"/>
                <a:cs typeface="+mn-cs"/>
              </a:rPr>
              <a:t> module can be downloaded via command prompt within the directory where python is located]</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43841"/>
                </a:solidFill>
                <a:effectLst/>
                <a:uLnTx/>
                <a:uFillTx/>
                <a:latin typeface="Avenir Next LT Pro"/>
                <a:ea typeface="+mn-ea"/>
                <a:cs typeface="+mn-cs"/>
              </a:rPr>
              <a:t>At first the location of the excel sheet has to be given, since this is python, the excel sheet can be saved anywhere and can be accessed via entering the location.</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43841"/>
                </a:solidFill>
                <a:effectLst/>
                <a:uLnTx/>
                <a:uFillTx/>
                <a:latin typeface="Avenir Next LT Pro"/>
                <a:ea typeface="+mn-ea"/>
                <a:cs typeface="+mn-cs"/>
              </a:rPr>
              <a:t>Then, a workbook object is created which will represent the file.</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43841"/>
                </a:solidFill>
                <a:effectLst/>
                <a:uLnTx/>
                <a:uFillTx/>
                <a:latin typeface="Avenir Next LT Pro"/>
                <a:ea typeface="+mn-ea"/>
                <a:cs typeface="+mn-cs"/>
              </a:rPr>
              <a:t>Later, the current page is accessed via active command.</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43841"/>
                </a:solidFill>
                <a:effectLst/>
                <a:uLnTx/>
                <a:uFillTx/>
                <a:latin typeface="Avenir Next LT Pro"/>
                <a:ea typeface="+mn-ea"/>
                <a:cs typeface="+mn-cs"/>
              </a:rPr>
              <a:t>Then after,  different values(scores) can be written on to the different blocks of the excel via denoting the row and column of the specific block.</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43841"/>
                </a:solidFill>
                <a:effectLst/>
                <a:uLnTx/>
                <a:uFillTx/>
                <a:latin typeface="Avenir Next LT Pro"/>
                <a:ea typeface="+mn-ea"/>
                <a:cs typeface="+mn-cs"/>
              </a:rPr>
              <a:t>This is preferred because of the range of files that could be accessed via this module.</a:t>
            </a:r>
          </a:p>
          <a:p>
            <a:pPr marL="228600" marR="0" lvl="0" indent="-228600" algn="l" defTabSz="914400" rtl="0" eaLnBrk="1" fontAlgn="auto" latinLnBrk="0" hangingPunct="1">
              <a:lnSpc>
                <a:spcPct val="110000"/>
              </a:lnSpc>
              <a:spcBef>
                <a:spcPts val="1000"/>
              </a:spcBef>
              <a:spcAft>
                <a:spcPts val="0"/>
              </a:spcAft>
              <a:buClr>
                <a:srgbClr val="72B181"/>
              </a:buClr>
              <a:buSzTx/>
              <a:buFont typeface="Wingdings" panose="05000000000000000000" pitchFamily="2" charset="2"/>
              <a:buChar char="Ø"/>
              <a:tabLst/>
              <a:defRPr/>
            </a:pPr>
            <a:endParaRPr kumimoji="0" lang="en-IN" sz="1600" b="0" i="0" u="none" strike="noStrike" kern="1200" cap="none" spc="0" normalizeH="0" baseline="0" noProof="0" dirty="0">
              <a:ln>
                <a:noFill/>
              </a:ln>
              <a:solidFill>
                <a:srgbClr val="243841"/>
              </a:solidFill>
              <a:effectLst/>
              <a:uLnTx/>
              <a:uFillTx/>
              <a:latin typeface="Avenir Next LT Pro"/>
              <a:ea typeface="+mn-ea"/>
              <a:cs typeface="+mn-cs"/>
            </a:endParaRPr>
          </a:p>
          <a:p>
            <a:endParaRPr lang="en-US" dirty="0"/>
          </a:p>
        </p:txBody>
      </p:sp>
    </p:spTree>
    <p:extLst>
      <p:ext uri="{BB962C8B-B14F-4D97-AF65-F5344CB8AC3E}">
        <p14:creationId xmlns:p14="http://schemas.microsoft.com/office/powerpoint/2010/main" val="262595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A0B0-3D0A-4242-B69D-0E25C01E0EC3}"/>
              </a:ext>
            </a:extLst>
          </p:cNvPr>
          <p:cNvSpPr>
            <a:spLocks noGrp="1"/>
          </p:cNvSpPr>
          <p:nvPr>
            <p:ph type="title"/>
          </p:nvPr>
        </p:nvSpPr>
        <p:spPr/>
        <p:txBody>
          <a:bodyPr/>
          <a:lstStyle/>
          <a:p>
            <a:r>
              <a:rPr lang="en-US" dirty="0">
                <a:cs typeface="Posterama"/>
              </a:rPr>
              <a:t>MODULES IN GAME</a:t>
            </a:r>
            <a:endParaRPr lang="en-US" dirty="0"/>
          </a:p>
        </p:txBody>
      </p:sp>
      <p:sp>
        <p:nvSpPr>
          <p:cNvPr id="3" name="Content Placeholder 2">
            <a:extLst>
              <a:ext uri="{FF2B5EF4-FFF2-40B4-BE49-F238E27FC236}">
                <a16:creationId xmlns:a16="http://schemas.microsoft.com/office/drawing/2014/main" id="{53A6FFAC-315F-4C29-A214-CFFCC7F3DA5C}"/>
              </a:ext>
            </a:extLst>
          </p:cNvPr>
          <p:cNvSpPr>
            <a:spLocks noGrp="1"/>
          </p:cNvSpPr>
          <p:nvPr>
            <p:ph idx="1"/>
          </p:nvPr>
        </p:nvSpPr>
        <p:spPr/>
        <p:txBody>
          <a:bodyPr vert="horz" lIns="91440" tIns="45720" rIns="91440" bIns="45720" rtlCol="0" anchor="t">
            <a:normAutofit fontScale="92500" lnSpcReduction="10000"/>
          </a:bodyPr>
          <a:lstStyle/>
          <a:p>
            <a:r>
              <a:rPr lang="en-US" dirty="0"/>
              <a:t>Guess the number</a:t>
            </a:r>
          </a:p>
          <a:p>
            <a:r>
              <a:rPr lang="en-US" dirty="0"/>
              <a:t>Dots and Boxes</a:t>
            </a:r>
          </a:p>
          <a:p>
            <a:r>
              <a:rPr lang="en-US" dirty="0"/>
              <a:t>Guess the color</a:t>
            </a:r>
          </a:p>
          <a:p>
            <a:r>
              <a:rPr lang="en-US" dirty="0"/>
              <a:t>Tic Tac Toe</a:t>
            </a:r>
          </a:p>
          <a:p>
            <a:r>
              <a:rPr lang="en-US" dirty="0"/>
              <a:t>Hangman</a:t>
            </a:r>
          </a:p>
          <a:p>
            <a:r>
              <a:rPr lang="en-US" dirty="0"/>
              <a:t>Mad Libs</a:t>
            </a:r>
          </a:p>
          <a:p>
            <a:r>
              <a:rPr lang="en-US" dirty="0"/>
              <a:t>Escape Room</a:t>
            </a:r>
          </a:p>
          <a:p>
            <a:r>
              <a:rPr lang="en-US" dirty="0"/>
              <a:t>Rock Paper Scissors</a:t>
            </a:r>
          </a:p>
        </p:txBody>
      </p:sp>
    </p:spTree>
    <p:extLst>
      <p:ext uri="{BB962C8B-B14F-4D97-AF65-F5344CB8AC3E}">
        <p14:creationId xmlns:p14="http://schemas.microsoft.com/office/powerpoint/2010/main" val="1063499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8B1F-DACA-4892-ACD3-B631EB2D6E19}"/>
              </a:ext>
            </a:extLst>
          </p:cNvPr>
          <p:cNvSpPr>
            <a:spLocks noGrp="1"/>
          </p:cNvSpPr>
          <p:nvPr>
            <p:ph type="title"/>
          </p:nvPr>
        </p:nvSpPr>
        <p:spPr>
          <a:xfrm>
            <a:off x="838200" y="233681"/>
            <a:ext cx="10515600" cy="904240"/>
          </a:xfrm>
        </p:spPr>
        <p:txBody>
          <a:bodyPr/>
          <a:lstStyle/>
          <a:p>
            <a:r>
              <a:rPr kumimoji="0" lang="en-IN" sz="4000" b="0" i="0" u="none" strike="noStrike" kern="1200" cap="none" spc="0" normalizeH="0" baseline="0" noProof="0" dirty="0">
                <a:ln>
                  <a:noFill/>
                </a:ln>
                <a:solidFill>
                  <a:srgbClr val="243841"/>
                </a:solidFill>
                <a:effectLst/>
                <a:uLnTx/>
                <a:uFillTx/>
                <a:latin typeface="Posterama"/>
                <a:ea typeface="+mj-ea"/>
                <a:cs typeface="+mj-cs"/>
              </a:rPr>
              <a:t>Working Logic</a:t>
            </a:r>
            <a:endParaRPr lang="en-IN" dirty="0"/>
          </a:p>
        </p:txBody>
      </p:sp>
      <p:sp>
        <p:nvSpPr>
          <p:cNvPr id="3" name="Content Placeholder 2">
            <a:extLst>
              <a:ext uri="{FF2B5EF4-FFF2-40B4-BE49-F238E27FC236}">
                <a16:creationId xmlns:a16="http://schemas.microsoft.com/office/drawing/2014/main" id="{75E36FED-C00E-480A-8755-6348ACF84F5F}"/>
              </a:ext>
            </a:extLst>
          </p:cNvPr>
          <p:cNvSpPr>
            <a:spLocks noGrp="1"/>
          </p:cNvSpPr>
          <p:nvPr>
            <p:ph idx="1"/>
          </p:nvPr>
        </p:nvSpPr>
        <p:spPr>
          <a:xfrm>
            <a:off x="838200" y="1036320"/>
            <a:ext cx="10515600" cy="5699760"/>
          </a:xfrm>
        </p:spPr>
        <p:txBody>
          <a:bodyPr>
            <a:normAutofit/>
          </a:bodyPr>
          <a:lstStyle/>
          <a:p>
            <a:r>
              <a:rPr lang="en-IN" sz="2000" dirty="0"/>
              <a:t>For different games, the name of the game would be appended as the heading for the new column via </a:t>
            </a:r>
            <a:r>
              <a:rPr lang="en-IN" sz="2000" dirty="0" err="1"/>
              <a:t>max_column</a:t>
            </a:r>
            <a:r>
              <a:rPr lang="en-IN" sz="2000" dirty="0"/>
              <a:t> function.</a:t>
            </a:r>
          </a:p>
          <a:p>
            <a:r>
              <a:rPr lang="en-IN" sz="2000" dirty="0"/>
              <a:t>There after, in accordance with the game and the choice of the user, the type of game is accessed and copied which would be a single player game or a multiplayer.</a:t>
            </a:r>
          </a:p>
          <a:p>
            <a:r>
              <a:rPr lang="en-IN" sz="2000" dirty="0"/>
              <a:t>Then, The number of times that particular game is played for the moment is appended in the third row.</a:t>
            </a:r>
          </a:p>
          <a:p>
            <a:r>
              <a:rPr lang="en-IN" sz="2000" dirty="0"/>
              <a:t>With taking different scores and factors under consideration, the scores are being copied in the particular cells representing the two players.</a:t>
            </a:r>
          </a:p>
          <a:p>
            <a:r>
              <a:rPr lang="en-IN" sz="2000" dirty="0"/>
              <a:t>Every time when the game’s progress is updated, it is verified that the previous column does not represent the results depicting the sum of entire scores up to that point.  If it is encountered, then that particular column is first deleted and then, the observation is updated.</a:t>
            </a:r>
          </a:p>
          <a:p>
            <a:r>
              <a:rPr lang="en-IN" sz="2000" dirty="0"/>
              <a:t>Since, the games are basically of two types, the structure of the added on object representing the code differs.</a:t>
            </a:r>
          </a:p>
          <a:p>
            <a:endParaRPr lang="en-IN" sz="2000" dirty="0"/>
          </a:p>
        </p:txBody>
      </p:sp>
    </p:spTree>
    <p:extLst>
      <p:ext uri="{BB962C8B-B14F-4D97-AF65-F5344CB8AC3E}">
        <p14:creationId xmlns:p14="http://schemas.microsoft.com/office/powerpoint/2010/main" val="2870294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E82B-35E6-407B-A84F-3A0B50BDBF9D}"/>
              </a:ext>
            </a:extLst>
          </p:cNvPr>
          <p:cNvSpPr>
            <a:spLocks noGrp="1"/>
          </p:cNvSpPr>
          <p:nvPr>
            <p:ph type="ctrTitle"/>
          </p:nvPr>
        </p:nvSpPr>
        <p:spPr>
          <a:xfrm>
            <a:off x="1524000" y="172721"/>
            <a:ext cx="9144000" cy="701039"/>
          </a:xfrm>
        </p:spPr>
        <p:txBody>
          <a:bodyPr>
            <a:normAutofit/>
          </a:bodyPr>
          <a:lstStyle/>
          <a:p>
            <a:r>
              <a:rPr lang="en-IN" sz="2800" dirty="0"/>
              <a:t>Output Analysis</a:t>
            </a:r>
          </a:p>
        </p:txBody>
      </p:sp>
      <p:sp>
        <p:nvSpPr>
          <p:cNvPr id="3" name="Subtitle 2">
            <a:extLst>
              <a:ext uri="{FF2B5EF4-FFF2-40B4-BE49-F238E27FC236}">
                <a16:creationId xmlns:a16="http://schemas.microsoft.com/office/drawing/2014/main" id="{28FD21E5-7BE0-4F42-AEB3-40BF558323E1}"/>
              </a:ext>
            </a:extLst>
          </p:cNvPr>
          <p:cNvSpPr>
            <a:spLocks noGrp="1"/>
          </p:cNvSpPr>
          <p:nvPr>
            <p:ph type="subTitle" idx="1"/>
          </p:nvPr>
        </p:nvSpPr>
        <p:spPr>
          <a:xfrm>
            <a:off x="802640" y="4760346"/>
            <a:ext cx="10596880" cy="1924933"/>
          </a:xfrm>
        </p:spPr>
        <p:txBody>
          <a:bodyPr>
            <a:normAutofit/>
          </a:bodyPr>
          <a:lstStyle/>
          <a:p>
            <a:pPr marL="457200" indent="-457200" algn="l">
              <a:buFont typeface="Wingdings" panose="05000000000000000000" pitchFamily="2" charset="2"/>
              <a:buChar char="Ø"/>
            </a:pPr>
            <a:r>
              <a:rPr lang="en-IN" sz="2000" dirty="0"/>
              <a:t>First row represents the name of the game played.</a:t>
            </a:r>
          </a:p>
          <a:p>
            <a:pPr marL="457200" indent="-457200" algn="l">
              <a:buFont typeface="Wingdings" panose="05000000000000000000" pitchFamily="2" charset="2"/>
              <a:buChar char="Ø"/>
            </a:pPr>
            <a:r>
              <a:rPr lang="en-IN" sz="2000" dirty="0"/>
              <a:t>Second row represents the type of game played.</a:t>
            </a:r>
          </a:p>
          <a:p>
            <a:pPr marL="457200" indent="-457200" algn="l">
              <a:buFont typeface="Wingdings" panose="05000000000000000000" pitchFamily="2" charset="2"/>
              <a:buChar char="Ø"/>
            </a:pPr>
            <a:r>
              <a:rPr lang="en-IN" sz="2000" dirty="0"/>
              <a:t>Third row represent the progress of the number of times the game has been played.</a:t>
            </a:r>
          </a:p>
          <a:p>
            <a:pPr marL="457200" indent="-457200" algn="l">
              <a:buFont typeface="Wingdings" panose="05000000000000000000" pitchFamily="2" charset="2"/>
              <a:buChar char="Ø"/>
            </a:pPr>
            <a:r>
              <a:rPr lang="en-IN" sz="2000" dirty="0"/>
              <a:t>The last two rows represents the scores for that particular game.</a:t>
            </a:r>
          </a:p>
        </p:txBody>
      </p:sp>
      <p:pic>
        <p:nvPicPr>
          <p:cNvPr id="4" name="Picture 3">
            <a:extLst>
              <a:ext uri="{FF2B5EF4-FFF2-40B4-BE49-F238E27FC236}">
                <a16:creationId xmlns:a16="http://schemas.microsoft.com/office/drawing/2014/main" id="{59F8C714-DAE8-4ED2-968B-ADBF4B478971}"/>
              </a:ext>
            </a:extLst>
          </p:cNvPr>
          <p:cNvPicPr>
            <a:picLocks noChangeAspect="1"/>
          </p:cNvPicPr>
          <p:nvPr/>
        </p:nvPicPr>
        <p:blipFill>
          <a:blip r:embed="rId2"/>
          <a:stretch>
            <a:fillRect/>
          </a:stretch>
        </p:blipFill>
        <p:spPr>
          <a:xfrm>
            <a:off x="0" y="1061334"/>
            <a:ext cx="12192000" cy="3699012"/>
          </a:xfrm>
          <a:prstGeom prst="rect">
            <a:avLst/>
          </a:prstGeom>
        </p:spPr>
      </p:pic>
    </p:spTree>
    <p:extLst>
      <p:ext uri="{BB962C8B-B14F-4D97-AF65-F5344CB8AC3E}">
        <p14:creationId xmlns:p14="http://schemas.microsoft.com/office/powerpoint/2010/main" val="917072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64B2-B8F3-4F8C-B90D-5C83964C2872}"/>
              </a:ext>
            </a:extLst>
          </p:cNvPr>
          <p:cNvSpPr>
            <a:spLocks noGrp="1"/>
          </p:cNvSpPr>
          <p:nvPr>
            <p:ph type="title"/>
          </p:nvPr>
        </p:nvSpPr>
        <p:spPr>
          <a:xfrm>
            <a:off x="838200" y="1"/>
            <a:ext cx="10515600" cy="761999"/>
          </a:xfrm>
        </p:spPr>
        <p:txBody>
          <a:bodyPr>
            <a:normAutofit fontScale="90000"/>
          </a:bodyPr>
          <a:lstStyle/>
          <a:p>
            <a:r>
              <a:rPr lang="en-US" dirty="0">
                <a:cs typeface="Posterama"/>
              </a:rPr>
              <a:t>RESULTS</a:t>
            </a:r>
            <a:endParaRPr lang="en-US" dirty="0"/>
          </a:p>
        </p:txBody>
      </p:sp>
      <p:sp>
        <p:nvSpPr>
          <p:cNvPr id="3" name="Content Placeholder 2">
            <a:extLst>
              <a:ext uri="{FF2B5EF4-FFF2-40B4-BE49-F238E27FC236}">
                <a16:creationId xmlns:a16="http://schemas.microsoft.com/office/drawing/2014/main" id="{E23BC323-C1F1-42C3-A95E-35C3D820FA1B}"/>
              </a:ext>
            </a:extLst>
          </p:cNvPr>
          <p:cNvSpPr>
            <a:spLocks noGrp="1"/>
          </p:cNvSpPr>
          <p:nvPr>
            <p:ph idx="1"/>
          </p:nvPr>
        </p:nvSpPr>
        <p:spPr>
          <a:xfrm>
            <a:off x="838200" y="924560"/>
            <a:ext cx="10515600" cy="5252403"/>
          </a:xfrm>
        </p:spPr>
        <p:txBody>
          <a:bodyPr vert="horz" lIns="91440" tIns="45720" rIns="91440" bIns="45720" rtlCol="0" anchor="t">
            <a:normAutofit/>
          </a:bodyPr>
          <a:lstStyle/>
          <a:p>
            <a:r>
              <a:rPr lang="en-US" sz="2000" dirty="0"/>
              <a:t>The results which are to be displayed can be one of the two types, a) Momentary result  b)Final result</a:t>
            </a:r>
          </a:p>
          <a:p>
            <a:r>
              <a:rPr lang="en-US" sz="2000" dirty="0"/>
              <a:t>Momentary result is obtained and displayed when all the 8 games are not played. This is to know the current progress and the games that are still to be played to obtain the final evaluation</a:t>
            </a:r>
          </a:p>
          <a:p>
            <a:r>
              <a:rPr lang="en-US" sz="2000" dirty="0"/>
              <a:t>Final result is obtained when all the 8 games are played at least once with declaring the winner of the tournament</a:t>
            </a:r>
          </a:p>
          <a:p>
            <a:r>
              <a:rPr lang="en-US" sz="2000" dirty="0"/>
              <a:t>The result is obtained via finding the sum of scores and appending it into the new row named as result and then comparing the scores of both the players.</a:t>
            </a:r>
          </a:p>
          <a:p>
            <a:r>
              <a:rPr lang="en-US" sz="2000" dirty="0"/>
              <a:t>If already, the result column is obtained, then normal evaluation is done.</a:t>
            </a:r>
          </a:p>
          <a:p>
            <a:r>
              <a:rPr lang="en-US" sz="2000" dirty="0"/>
              <a:t>In the result program, the suitable result is obtained by comparing by checking whether all the 8 games’ names are available in the first row(accordingly momentary or final result is displayed)</a:t>
            </a:r>
          </a:p>
        </p:txBody>
      </p:sp>
    </p:spTree>
    <p:extLst>
      <p:ext uri="{BB962C8B-B14F-4D97-AF65-F5344CB8AC3E}">
        <p14:creationId xmlns:p14="http://schemas.microsoft.com/office/powerpoint/2010/main" val="3097708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0C8A-701B-451E-B8E2-9ED8A941E6F8}"/>
              </a:ext>
            </a:extLst>
          </p:cNvPr>
          <p:cNvSpPr>
            <a:spLocks noGrp="1"/>
          </p:cNvSpPr>
          <p:nvPr>
            <p:ph type="title"/>
          </p:nvPr>
        </p:nvSpPr>
        <p:spPr>
          <a:xfrm>
            <a:off x="187960" y="3429001"/>
            <a:ext cx="5765800" cy="919479"/>
          </a:xfrm>
        </p:spPr>
        <p:txBody>
          <a:bodyPr>
            <a:normAutofit/>
          </a:bodyPr>
          <a:lstStyle/>
          <a:p>
            <a:r>
              <a:rPr lang="en-IN" sz="3200" dirty="0"/>
              <a:t>Different Outputs</a:t>
            </a:r>
          </a:p>
        </p:txBody>
      </p:sp>
      <p:pic>
        <p:nvPicPr>
          <p:cNvPr id="3" name="Picture 2">
            <a:extLst>
              <a:ext uri="{FF2B5EF4-FFF2-40B4-BE49-F238E27FC236}">
                <a16:creationId xmlns:a16="http://schemas.microsoft.com/office/drawing/2014/main" id="{BD7B5C20-B6A4-4BEB-BFE8-03CF5B440D64}"/>
              </a:ext>
            </a:extLst>
          </p:cNvPr>
          <p:cNvPicPr>
            <a:picLocks noChangeAspect="1"/>
          </p:cNvPicPr>
          <p:nvPr/>
        </p:nvPicPr>
        <p:blipFill>
          <a:blip r:embed="rId2"/>
          <a:stretch>
            <a:fillRect/>
          </a:stretch>
        </p:blipFill>
        <p:spPr>
          <a:xfrm>
            <a:off x="0" y="183324"/>
            <a:ext cx="12192000" cy="3077592"/>
          </a:xfrm>
          <a:prstGeom prst="rect">
            <a:avLst/>
          </a:prstGeom>
        </p:spPr>
      </p:pic>
      <p:pic>
        <p:nvPicPr>
          <p:cNvPr id="4" name="Picture 3">
            <a:extLst>
              <a:ext uri="{FF2B5EF4-FFF2-40B4-BE49-F238E27FC236}">
                <a16:creationId xmlns:a16="http://schemas.microsoft.com/office/drawing/2014/main" id="{6380522F-5645-4791-9D06-95984F4B4B30}"/>
              </a:ext>
            </a:extLst>
          </p:cNvPr>
          <p:cNvPicPr>
            <a:picLocks noChangeAspect="1"/>
          </p:cNvPicPr>
          <p:nvPr/>
        </p:nvPicPr>
        <p:blipFill>
          <a:blip r:embed="rId3"/>
          <a:stretch>
            <a:fillRect/>
          </a:stretch>
        </p:blipFill>
        <p:spPr>
          <a:xfrm>
            <a:off x="6426200" y="4348480"/>
            <a:ext cx="5765800" cy="2509520"/>
          </a:xfrm>
          <a:prstGeom prst="rect">
            <a:avLst/>
          </a:prstGeom>
        </p:spPr>
      </p:pic>
      <p:pic>
        <p:nvPicPr>
          <p:cNvPr id="5" name="Picture 4">
            <a:extLst>
              <a:ext uri="{FF2B5EF4-FFF2-40B4-BE49-F238E27FC236}">
                <a16:creationId xmlns:a16="http://schemas.microsoft.com/office/drawing/2014/main" id="{C1C1F072-A65D-40AE-8845-9CF3A1AB1943}"/>
              </a:ext>
            </a:extLst>
          </p:cNvPr>
          <p:cNvPicPr>
            <a:picLocks noChangeAspect="1"/>
          </p:cNvPicPr>
          <p:nvPr/>
        </p:nvPicPr>
        <p:blipFill>
          <a:blip r:embed="rId4"/>
          <a:stretch>
            <a:fillRect/>
          </a:stretch>
        </p:blipFill>
        <p:spPr>
          <a:xfrm>
            <a:off x="187960" y="4759960"/>
            <a:ext cx="5679441" cy="1686560"/>
          </a:xfrm>
          <a:prstGeom prst="rect">
            <a:avLst/>
          </a:prstGeom>
        </p:spPr>
      </p:pic>
    </p:spTree>
    <p:extLst>
      <p:ext uri="{BB962C8B-B14F-4D97-AF65-F5344CB8AC3E}">
        <p14:creationId xmlns:p14="http://schemas.microsoft.com/office/powerpoint/2010/main" val="3737372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931"/>
            <a:ext cx="10134600" cy="959371"/>
          </a:xfrm>
        </p:spPr>
        <p:txBody>
          <a:bodyPr>
            <a:normAutofit/>
          </a:bodyPr>
          <a:lstStyle/>
          <a:p>
            <a:r>
              <a:rPr lang="en-US" b="1" dirty="0" smtClean="0"/>
              <a:t>MAIN WINDOW Py-Arcade</a:t>
            </a:r>
            <a:endParaRPr lang="en-US" b="1" dirty="0"/>
          </a:p>
        </p:txBody>
      </p:sp>
      <p:pic>
        <p:nvPicPr>
          <p:cNvPr id="3" name="Picture 2"/>
          <p:cNvPicPr>
            <a:picLocks noChangeAspect="1"/>
          </p:cNvPicPr>
          <p:nvPr/>
        </p:nvPicPr>
        <p:blipFill>
          <a:blip r:embed="rId2"/>
          <a:stretch>
            <a:fillRect/>
          </a:stretch>
        </p:blipFill>
        <p:spPr>
          <a:xfrm>
            <a:off x="164892" y="959370"/>
            <a:ext cx="11872210" cy="5898630"/>
          </a:xfrm>
          <a:prstGeom prst="rect">
            <a:avLst/>
          </a:prstGeom>
        </p:spPr>
      </p:pic>
    </p:spTree>
    <p:extLst>
      <p:ext uri="{BB962C8B-B14F-4D97-AF65-F5344CB8AC3E}">
        <p14:creationId xmlns:p14="http://schemas.microsoft.com/office/powerpoint/2010/main" val="3002904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FAB9-3DC0-4E03-870D-A7763744FA0D}"/>
              </a:ext>
            </a:extLst>
          </p:cNvPr>
          <p:cNvSpPr>
            <a:spLocks noGrp="1"/>
          </p:cNvSpPr>
          <p:nvPr>
            <p:ph type="title"/>
          </p:nvPr>
        </p:nvSpPr>
        <p:spPr>
          <a:xfrm>
            <a:off x="838200" y="600449"/>
            <a:ext cx="10515600" cy="1325563"/>
          </a:xfrm>
        </p:spPr>
        <p:txBody>
          <a:bodyPr/>
          <a:lstStyle/>
          <a:p>
            <a:r>
              <a:rPr lang="en-US" dirty="0">
                <a:cs typeface="Posterama"/>
              </a:rPr>
              <a:t>CONCLUSION</a:t>
            </a:r>
            <a:endParaRPr lang="en-US" dirty="0"/>
          </a:p>
        </p:txBody>
      </p:sp>
      <p:sp>
        <p:nvSpPr>
          <p:cNvPr id="3" name="Content Placeholder 2">
            <a:extLst>
              <a:ext uri="{FF2B5EF4-FFF2-40B4-BE49-F238E27FC236}">
                <a16:creationId xmlns:a16="http://schemas.microsoft.com/office/drawing/2014/main" id="{4EBA253C-6E1E-47BF-9E29-92E06CF434AA}"/>
              </a:ext>
            </a:extLst>
          </p:cNvPr>
          <p:cNvSpPr>
            <a:spLocks noGrp="1"/>
          </p:cNvSpPr>
          <p:nvPr>
            <p:ph idx="1"/>
          </p:nvPr>
        </p:nvSpPr>
        <p:spPr>
          <a:xfrm>
            <a:off x="838200" y="2184213"/>
            <a:ext cx="10515600" cy="4351338"/>
          </a:xfrm>
        </p:spPr>
        <p:txBody>
          <a:bodyPr vert="horz" lIns="91440" tIns="45720" rIns="91440" bIns="45720" rtlCol="0" anchor="t">
            <a:normAutofit/>
          </a:bodyPr>
          <a:lstStyle/>
          <a:p>
            <a:r>
              <a:rPr lang="en-US" dirty="0"/>
              <a:t>While working on this project, we were able to solidify the basics in python, learn to access modules from another, learn to use </a:t>
            </a:r>
            <a:r>
              <a:rPr lang="en-US" dirty="0" err="1"/>
              <a:t>tkinter</a:t>
            </a:r>
            <a:r>
              <a:rPr lang="en-US" dirty="0"/>
              <a:t> to make GUI based applications.</a:t>
            </a:r>
          </a:p>
          <a:p>
            <a:r>
              <a:rPr lang="en-US" dirty="0"/>
              <a:t>We have made an extensible game package where new games can be easily added or removed, games that can be played with friends or without the computer.</a:t>
            </a:r>
          </a:p>
        </p:txBody>
      </p:sp>
    </p:spTree>
    <p:extLst>
      <p:ext uri="{BB962C8B-B14F-4D97-AF65-F5344CB8AC3E}">
        <p14:creationId xmlns:p14="http://schemas.microsoft.com/office/powerpoint/2010/main" val="4066310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AF21-B4D9-4CCE-80D1-6E9ED418DBE7}"/>
              </a:ext>
            </a:extLst>
          </p:cNvPr>
          <p:cNvSpPr>
            <a:spLocks noGrp="1"/>
          </p:cNvSpPr>
          <p:nvPr>
            <p:ph type="title"/>
          </p:nvPr>
        </p:nvSpPr>
        <p:spPr/>
        <p:txBody>
          <a:bodyPr/>
          <a:lstStyle/>
          <a:p>
            <a:r>
              <a:rPr lang="en-US" dirty="0">
                <a:cs typeface="Posterama"/>
              </a:rPr>
              <a:t>REFERENCES</a:t>
            </a:r>
            <a:endParaRPr lang="en-US" dirty="0"/>
          </a:p>
        </p:txBody>
      </p:sp>
      <p:sp>
        <p:nvSpPr>
          <p:cNvPr id="3" name="Content Placeholder 2">
            <a:extLst>
              <a:ext uri="{FF2B5EF4-FFF2-40B4-BE49-F238E27FC236}">
                <a16:creationId xmlns:a16="http://schemas.microsoft.com/office/drawing/2014/main" id="{67B56819-9A1E-4CDD-9A6A-413BA6815768}"/>
              </a:ext>
            </a:extLst>
          </p:cNvPr>
          <p:cNvSpPr>
            <a:spLocks noGrp="1"/>
          </p:cNvSpPr>
          <p:nvPr>
            <p:ph idx="1"/>
          </p:nvPr>
        </p:nvSpPr>
        <p:spPr/>
        <p:txBody>
          <a:bodyPr vert="horz" lIns="91440" tIns="45720" rIns="91440" bIns="45720" rtlCol="0" anchor="t">
            <a:normAutofit/>
          </a:bodyPr>
          <a:lstStyle/>
          <a:p>
            <a:r>
              <a:rPr lang="en-US" dirty="0"/>
              <a:t>Python documentation: - </a:t>
            </a:r>
            <a:endParaRPr lang="en-US"/>
          </a:p>
          <a:p>
            <a:pPr marL="0" indent="0">
              <a:buNone/>
            </a:pPr>
            <a:r>
              <a:rPr lang="en-US" dirty="0">
                <a:ea typeface="+mn-lt"/>
                <a:cs typeface="+mn-lt"/>
                <a:hlinkClick r:id="rId2"/>
              </a:rPr>
              <a:t>3.9.6 Documentation (python.org)</a:t>
            </a:r>
            <a:endParaRPr lang="en-US"/>
          </a:p>
          <a:p>
            <a:r>
              <a:rPr lang="en-US" dirty="0" err="1"/>
              <a:t>Openpyxl</a:t>
            </a:r>
            <a:r>
              <a:rPr lang="en-US" dirty="0"/>
              <a:t> documentation: - </a:t>
            </a:r>
          </a:p>
          <a:p>
            <a:pPr marL="0" indent="0">
              <a:buNone/>
            </a:pPr>
            <a:r>
              <a:rPr lang="en-US" dirty="0">
                <a:ea typeface="+mn-lt"/>
                <a:cs typeface="+mn-lt"/>
                <a:hlinkClick r:id="rId3"/>
              </a:rPr>
              <a:t>openpyxl - A Python library to read/write Excel 2010 xlsx/xlsm files — openpyxl 3.0.7 documentation</a:t>
            </a:r>
            <a:endParaRPr lang="en-US"/>
          </a:p>
        </p:txBody>
      </p:sp>
    </p:spTree>
    <p:extLst>
      <p:ext uri="{BB962C8B-B14F-4D97-AF65-F5344CB8AC3E}">
        <p14:creationId xmlns:p14="http://schemas.microsoft.com/office/powerpoint/2010/main" val="188070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094-246A-4129-86C0-767154B789F9}"/>
              </a:ext>
            </a:extLst>
          </p:cNvPr>
          <p:cNvSpPr>
            <a:spLocks noGrp="1"/>
          </p:cNvSpPr>
          <p:nvPr>
            <p:ph type="title"/>
          </p:nvPr>
        </p:nvSpPr>
        <p:spPr/>
        <p:txBody>
          <a:bodyPr/>
          <a:lstStyle/>
          <a:p>
            <a:r>
              <a:rPr lang="en-US" dirty="0">
                <a:cs typeface="Posterama"/>
              </a:rPr>
              <a:t>GUESS THE NUMBER</a:t>
            </a:r>
            <a:endParaRPr lang="en-US" dirty="0"/>
          </a:p>
        </p:txBody>
      </p:sp>
      <p:sp>
        <p:nvSpPr>
          <p:cNvPr id="3" name="Content Placeholder 2">
            <a:extLst>
              <a:ext uri="{FF2B5EF4-FFF2-40B4-BE49-F238E27FC236}">
                <a16:creationId xmlns:a16="http://schemas.microsoft.com/office/drawing/2014/main" id="{016C2B41-E1B4-4B87-95EC-E065DE984F80}"/>
              </a:ext>
            </a:extLst>
          </p:cNvPr>
          <p:cNvSpPr>
            <a:spLocks noGrp="1"/>
          </p:cNvSpPr>
          <p:nvPr>
            <p:ph idx="1"/>
          </p:nvPr>
        </p:nvSpPr>
        <p:spPr/>
        <p:txBody>
          <a:bodyPr vert="horz" lIns="91440" tIns="45720" rIns="91440" bIns="45720" rtlCol="0" anchor="t">
            <a:normAutofit/>
          </a:bodyPr>
          <a:lstStyle/>
          <a:p>
            <a:r>
              <a:rPr lang="en-US" b="1" dirty="0"/>
              <a:t>Number of players:– </a:t>
            </a:r>
            <a:r>
              <a:rPr lang="en-US" dirty="0"/>
              <a:t>One</a:t>
            </a:r>
          </a:p>
          <a:p>
            <a:r>
              <a:rPr lang="en-US" b="1" dirty="0">
                <a:ea typeface="+mn-lt"/>
                <a:cs typeface="+mn-lt"/>
              </a:rPr>
              <a:t>Application type:–</a:t>
            </a:r>
            <a:r>
              <a:rPr lang="en-US" dirty="0">
                <a:ea typeface="+mn-lt"/>
                <a:cs typeface="+mn-lt"/>
              </a:rPr>
              <a:t> IDLE terminal window</a:t>
            </a:r>
          </a:p>
          <a:p>
            <a:r>
              <a:rPr lang="en-US" b="1" dirty="0"/>
              <a:t>How to play : -</a:t>
            </a:r>
          </a:p>
          <a:p>
            <a:pPr marL="914400" lvl="1" indent="-457200">
              <a:buAutoNum type="arabicPeriod"/>
            </a:pPr>
            <a:r>
              <a:rPr lang="en-US" dirty="0">
                <a:ea typeface="+mn-lt"/>
                <a:cs typeface="+mn-lt"/>
              </a:rPr>
              <a:t>A random number is chosen by the compiler in a range entered by user.</a:t>
            </a:r>
          </a:p>
          <a:p>
            <a:pPr marL="914400" lvl="1" indent="-457200">
              <a:buAutoNum type="arabicPeriod"/>
            </a:pPr>
            <a:r>
              <a:rPr lang="en-US" dirty="0">
                <a:ea typeface="+mn-lt"/>
                <a:cs typeface="+mn-lt"/>
              </a:rPr>
              <a:t>The user has to guess the number in minimum number of guesses.</a:t>
            </a:r>
          </a:p>
          <a:p>
            <a:pPr marL="914400" lvl="1" indent="-457200">
              <a:buAutoNum type="arabicPeriod"/>
            </a:pPr>
            <a:r>
              <a:rPr lang="en-US" dirty="0">
                <a:ea typeface="+mn-lt"/>
                <a:cs typeface="+mn-lt"/>
              </a:rPr>
              <a:t>A message will be displayed with score when user wins or loses the game.</a:t>
            </a:r>
          </a:p>
          <a:p>
            <a:pPr marL="914400" lvl="1" indent="-457200">
              <a:buAutoNum type="arabicPeriod"/>
            </a:pPr>
            <a:endParaRPr lang="en-US" dirty="0">
              <a:ea typeface="+mn-lt"/>
              <a:cs typeface="+mn-lt"/>
            </a:endParaRPr>
          </a:p>
        </p:txBody>
      </p:sp>
    </p:spTree>
    <p:extLst>
      <p:ext uri="{BB962C8B-B14F-4D97-AF65-F5344CB8AC3E}">
        <p14:creationId xmlns:p14="http://schemas.microsoft.com/office/powerpoint/2010/main" val="146540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fontScale="62500" lnSpcReduction="20000"/>
          </a:bodyPr>
          <a:lstStyle/>
          <a:p>
            <a:r>
              <a:rPr lang="en-US" b="1" dirty="0"/>
              <a:t>Variables in the game:</a:t>
            </a:r>
          </a:p>
          <a:p>
            <a:pPr marL="514350" indent="-514350">
              <a:buFont typeface="+mj-lt"/>
              <a:buAutoNum type="arabicPeriod"/>
            </a:pPr>
            <a:r>
              <a:rPr lang="en-US" dirty="0"/>
              <a:t>Lower bound, upper bound for storing the range.</a:t>
            </a:r>
          </a:p>
          <a:p>
            <a:pPr marL="514350" indent="-514350">
              <a:buFont typeface="+mj-lt"/>
              <a:buAutoNum type="arabicPeriod"/>
            </a:pPr>
            <a:r>
              <a:rPr lang="en-US" dirty="0"/>
              <a:t>Count, score variables.  </a:t>
            </a:r>
          </a:p>
          <a:p>
            <a:r>
              <a:rPr lang="en-US" b="1" dirty="0">
                <a:ea typeface="+mn-lt"/>
                <a:cs typeface="+mn-lt"/>
              </a:rPr>
              <a:t>Logic:</a:t>
            </a:r>
          </a:p>
          <a:p>
            <a:pPr marL="514350" indent="-514350" fontAlgn="base">
              <a:buFont typeface="+mj-lt"/>
              <a:buAutoNum type="arabicPeriod"/>
            </a:pPr>
            <a:r>
              <a:rPr lang="en-US" dirty="0"/>
              <a:t>User inputs the </a:t>
            </a:r>
            <a:r>
              <a:rPr lang="en-US" b="1" dirty="0"/>
              <a:t>lower bound</a:t>
            </a:r>
            <a:r>
              <a:rPr lang="en-US" dirty="0"/>
              <a:t> and </a:t>
            </a:r>
            <a:r>
              <a:rPr lang="en-US" b="1" dirty="0"/>
              <a:t>upper bound</a:t>
            </a:r>
            <a:r>
              <a:rPr lang="en-US" dirty="0"/>
              <a:t> of the range.</a:t>
            </a:r>
          </a:p>
          <a:p>
            <a:pPr marL="514350" indent="-514350" fontAlgn="base">
              <a:buFont typeface="+mj-lt"/>
              <a:buAutoNum type="arabicPeriod"/>
            </a:pPr>
            <a:r>
              <a:rPr lang="en-US" dirty="0"/>
              <a:t>The compiler generates a random integer between the range and store it in a variable for future references.</a:t>
            </a:r>
          </a:p>
          <a:p>
            <a:pPr marL="514350" indent="-514350" fontAlgn="base">
              <a:buFont typeface="+mj-lt"/>
              <a:buAutoNum type="arabicPeriod"/>
            </a:pPr>
            <a:r>
              <a:rPr lang="en-US" dirty="0"/>
              <a:t>For repetitive guessing, the count variable will be iterated.</a:t>
            </a:r>
          </a:p>
          <a:p>
            <a:pPr marL="514350" indent="-514350" fontAlgn="base">
              <a:buFont typeface="+mj-lt"/>
              <a:buAutoNum type="arabicPeriod"/>
            </a:pPr>
            <a:r>
              <a:rPr lang="en-US" dirty="0"/>
              <a:t>If the user guessed a number which is greater than a randomly selected number, the user gets an output “</a:t>
            </a:r>
            <a:r>
              <a:rPr lang="en-US" i="1" dirty="0"/>
              <a:t>Try Again! You guessed too high</a:t>
            </a:r>
            <a:r>
              <a:rPr lang="en-US" dirty="0"/>
              <a:t>“</a:t>
            </a:r>
          </a:p>
          <a:p>
            <a:pPr marL="514350" indent="-514350" fontAlgn="base">
              <a:buFont typeface="+mj-lt"/>
              <a:buAutoNum type="arabicPeriod"/>
            </a:pPr>
            <a:r>
              <a:rPr lang="en-US" dirty="0"/>
              <a:t>Else If the user guessed a number which is smaller than a randomly selected number, the user gets an output “</a:t>
            </a:r>
            <a:r>
              <a:rPr lang="en-US" i="1" dirty="0"/>
              <a:t>Try Again! You guessed too small”</a:t>
            </a:r>
            <a:endParaRPr lang="en-US" dirty="0"/>
          </a:p>
          <a:p>
            <a:pPr marL="514350" indent="-514350" fontAlgn="base">
              <a:buFont typeface="+mj-lt"/>
              <a:buAutoNum type="arabicPeriod"/>
            </a:pPr>
            <a:r>
              <a:rPr lang="en-US" dirty="0"/>
              <a:t>And if the user guessed in a minimum number of guesses, the user gets a “</a:t>
            </a:r>
            <a:r>
              <a:rPr lang="en-US" i="1" dirty="0"/>
              <a:t>Congratulations!</a:t>
            </a:r>
            <a:r>
              <a:rPr lang="en-US" dirty="0"/>
              <a:t> ” Output.</a:t>
            </a:r>
          </a:p>
          <a:p>
            <a:pPr marL="514350" indent="-514350" fontAlgn="base">
              <a:buFont typeface="+mj-lt"/>
              <a:buAutoNum type="arabicPeriod"/>
            </a:pPr>
            <a:r>
              <a:rPr lang="en-US" dirty="0"/>
              <a:t>Else if the user didn’t guess the integer in the minimum number of guesses, he/she will get “</a:t>
            </a:r>
            <a:r>
              <a:rPr lang="en-US" i="1" dirty="0"/>
              <a:t>Better Luck Next Time!</a:t>
            </a:r>
            <a:r>
              <a:rPr lang="en-US" dirty="0"/>
              <a:t>” output.</a:t>
            </a:r>
          </a:p>
          <a:p>
            <a:pPr marL="514350" indent="-514350">
              <a:buFont typeface="+mj-lt"/>
              <a:buAutoNum type="arabicPeriod"/>
            </a:pPr>
            <a:endParaRPr lang="en-US" b="1" dirty="0">
              <a:ea typeface="+mn-lt"/>
              <a:cs typeface="+mn-lt"/>
            </a:endParaRPr>
          </a:p>
          <a:p>
            <a:pPr marL="0" indent="0">
              <a:buNone/>
            </a:pPr>
            <a:endParaRPr lang="en-US" dirty="0"/>
          </a:p>
        </p:txBody>
      </p:sp>
    </p:spTree>
    <p:extLst>
      <p:ext uri="{BB962C8B-B14F-4D97-AF65-F5344CB8AC3E}">
        <p14:creationId xmlns:p14="http://schemas.microsoft.com/office/powerpoint/2010/main" val="105413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r>
              <a:rPr lang="en-US" b="1" dirty="0"/>
              <a:t>Guess My Number:-</a:t>
            </a:r>
          </a:p>
          <a:p>
            <a:pPr marL="0" indent="0">
              <a:buNone/>
            </a:pPr>
            <a:endParaRPr lang="en-US" dirty="0"/>
          </a:p>
          <a:p>
            <a:pPr marL="914400" lvl="1" indent="-457200">
              <a:buAutoNum type="arabicPeriod"/>
            </a:pPr>
            <a:r>
              <a:rPr lang="en-US" dirty="0"/>
              <a:t>When the start_game function is called: </a:t>
            </a:r>
          </a:p>
          <a:p>
            <a:pPr marL="914400" lvl="1" indent="-457200">
              <a:buFont typeface="+mj-lt"/>
              <a:buAutoNum type="arabicPeriod"/>
            </a:pPr>
            <a:r>
              <a:rPr lang="en-US" dirty="0"/>
              <a:t>When user gives the range:</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If a number more than the guess is given:</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  If a number less than the guess is given: </a:t>
            </a:r>
          </a:p>
          <a:p>
            <a:pPr marL="914400" lvl="1" indent="-4572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7675984" y="1655414"/>
            <a:ext cx="3057952" cy="438211"/>
          </a:xfrm>
          <a:prstGeom prst="rect">
            <a:avLst/>
          </a:prstGeom>
        </p:spPr>
      </p:pic>
      <p:pic>
        <p:nvPicPr>
          <p:cNvPr id="5" name="Picture 4"/>
          <p:cNvPicPr>
            <a:picLocks noChangeAspect="1"/>
          </p:cNvPicPr>
          <p:nvPr/>
        </p:nvPicPr>
        <p:blipFill>
          <a:blip r:embed="rId3"/>
          <a:stretch>
            <a:fillRect/>
          </a:stretch>
        </p:blipFill>
        <p:spPr>
          <a:xfrm>
            <a:off x="5873102" y="2221553"/>
            <a:ext cx="4077269" cy="1095528"/>
          </a:xfrm>
          <a:prstGeom prst="rect">
            <a:avLst/>
          </a:prstGeom>
        </p:spPr>
      </p:pic>
      <p:pic>
        <p:nvPicPr>
          <p:cNvPr id="6" name="Picture 5"/>
          <p:cNvPicPr>
            <a:picLocks noChangeAspect="1"/>
          </p:cNvPicPr>
          <p:nvPr/>
        </p:nvPicPr>
        <p:blipFill>
          <a:blip r:embed="rId4"/>
          <a:stretch>
            <a:fillRect/>
          </a:stretch>
        </p:blipFill>
        <p:spPr>
          <a:xfrm>
            <a:off x="7675984" y="3596004"/>
            <a:ext cx="3057952" cy="884556"/>
          </a:xfrm>
          <a:prstGeom prst="rect">
            <a:avLst/>
          </a:prstGeom>
        </p:spPr>
      </p:pic>
      <p:pic>
        <p:nvPicPr>
          <p:cNvPr id="7" name="Picture 6"/>
          <p:cNvPicPr>
            <a:picLocks noChangeAspect="1"/>
          </p:cNvPicPr>
          <p:nvPr/>
        </p:nvPicPr>
        <p:blipFill>
          <a:blip r:embed="rId5"/>
          <a:stretch>
            <a:fillRect/>
          </a:stretch>
        </p:blipFill>
        <p:spPr>
          <a:xfrm>
            <a:off x="7675984" y="4815875"/>
            <a:ext cx="3057952" cy="892594"/>
          </a:xfrm>
          <a:prstGeom prst="rect">
            <a:avLst/>
          </a:prstGeom>
        </p:spPr>
      </p:pic>
    </p:spTree>
    <p:extLst>
      <p:ext uri="{BB962C8B-B14F-4D97-AF65-F5344CB8AC3E}">
        <p14:creationId xmlns:p14="http://schemas.microsoft.com/office/powerpoint/2010/main" val="50485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US" dirty="0"/>
              <a:t>5. If the correct number is guessed in 1 try:</a:t>
            </a:r>
          </a:p>
          <a:p>
            <a:pPr marL="0" indent="0">
              <a:buNone/>
            </a:pPr>
            <a:endParaRPr lang="en-US" dirty="0"/>
          </a:p>
          <a:p>
            <a:pPr marL="0" indent="0">
              <a:buNone/>
            </a:pPr>
            <a:r>
              <a:rPr lang="en-US" dirty="0"/>
              <a:t>6. If the correct number is guessed in more than 1 try:</a:t>
            </a:r>
          </a:p>
          <a:p>
            <a:pPr marL="0" indent="0">
              <a:buNone/>
            </a:pPr>
            <a:endParaRPr lang="en-US" dirty="0"/>
          </a:p>
          <a:p>
            <a:pPr marL="0" indent="0">
              <a:buNone/>
            </a:pPr>
            <a:endParaRPr lang="en-US" dirty="0"/>
          </a:p>
          <a:p>
            <a:pPr marL="0" indent="0">
              <a:buNone/>
            </a:pPr>
            <a:r>
              <a:rPr lang="en-US" dirty="0"/>
              <a:t>7. If correct number was not guessed: </a:t>
            </a:r>
          </a:p>
          <a:p>
            <a:pPr marL="0" indent="0">
              <a:buNone/>
            </a:pPr>
            <a:r>
              <a:rPr lang="en-US" dirty="0"/>
              <a:t>								</a:t>
            </a:r>
          </a:p>
        </p:txBody>
      </p:sp>
      <p:pic>
        <p:nvPicPr>
          <p:cNvPr id="4" name="Picture 3"/>
          <p:cNvPicPr>
            <a:picLocks noChangeAspect="1"/>
          </p:cNvPicPr>
          <p:nvPr/>
        </p:nvPicPr>
        <p:blipFill>
          <a:blip r:embed="rId2"/>
          <a:stretch>
            <a:fillRect/>
          </a:stretch>
        </p:blipFill>
        <p:spPr>
          <a:xfrm>
            <a:off x="7798525" y="653143"/>
            <a:ext cx="3448595" cy="783771"/>
          </a:xfrm>
          <a:prstGeom prst="rect">
            <a:avLst/>
          </a:prstGeom>
        </p:spPr>
      </p:pic>
      <p:pic>
        <p:nvPicPr>
          <p:cNvPr id="5" name="Picture 4"/>
          <p:cNvPicPr>
            <a:picLocks noChangeAspect="1"/>
          </p:cNvPicPr>
          <p:nvPr/>
        </p:nvPicPr>
        <p:blipFill>
          <a:blip r:embed="rId3"/>
          <a:stretch>
            <a:fillRect/>
          </a:stretch>
        </p:blipFill>
        <p:spPr>
          <a:xfrm>
            <a:off x="7798524" y="2481480"/>
            <a:ext cx="3448595" cy="967114"/>
          </a:xfrm>
          <a:prstGeom prst="rect">
            <a:avLst/>
          </a:prstGeom>
        </p:spPr>
      </p:pic>
      <p:pic>
        <p:nvPicPr>
          <p:cNvPr id="6" name="Picture 5"/>
          <p:cNvPicPr>
            <a:picLocks noChangeAspect="1"/>
          </p:cNvPicPr>
          <p:nvPr/>
        </p:nvPicPr>
        <p:blipFill>
          <a:blip r:embed="rId4"/>
          <a:stretch>
            <a:fillRect/>
          </a:stretch>
        </p:blipFill>
        <p:spPr>
          <a:xfrm>
            <a:off x="7141271" y="4054511"/>
            <a:ext cx="4105848" cy="2324424"/>
          </a:xfrm>
          <a:prstGeom prst="rect">
            <a:avLst/>
          </a:prstGeom>
        </p:spPr>
      </p:pic>
    </p:spTree>
    <p:extLst>
      <p:ext uri="{BB962C8B-B14F-4D97-AF65-F5344CB8AC3E}">
        <p14:creationId xmlns:p14="http://schemas.microsoft.com/office/powerpoint/2010/main" val="344526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3A28-725A-43ED-8FC5-D5EBD313D73A}"/>
              </a:ext>
            </a:extLst>
          </p:cNvPr>
          <p:cNvSpPr>
            <a:spLocks noGrp="1"/>
          </p:cNvSpPr>
          <p:nvPr>
            <p:ph type="title"/>
          </p:nvPr>
        </p:nvSpPr>
        <p:spPr/>
        <p:txBody>
          <a:bodyPr/>
          <a:lstStyle/>
          <a:p>
            <a:r>
              <a:rPr lang="en-US" dirty="0">
                <a:cs typeface="Posterama"/>
              </a:rPr>
              <a:t>DOTS AND BOXES</a:t>
            </a:r>
            <a:endParaRPr lang="en-US" dirty="0"/>
          </a:p>
        </p:txBody>
      </p:sp>
      <p:sp>
        <p:nvSpPr>
          <p:cNvPr id="3" name="Content Placeholder 2">
            <a:extLst>
              <a:ext uri="{FF2B5EF4-FFF2-40B4-BE49-F238E27FC236}">
                <a16:creationId xmlns:a16="http://schemas.microsoft.com/office/drawing/2014/main" id="{37F2B75D-E8E4-4DDB-9BD9-9B1FE068F148}"/>
              </a:ext>
            </a:extLst>
          </p:cNvPr>
          <p:cNvSpPr>
            <a:spLocks noGrp="1"/>
          </p:cNvSpPr>
          <p:nvPr>
            <p:ph idx="1"/>
          </p:nvPr>
        </p:nvSpPr>
        <p:spPr/>
        <p:txBody>
          <a:bodyPr vert="horz" lIns="91440" tIns="45720" rIns="91440" bIns="45720" rtlCol="0" anchor="t">
            <a:normAutofit fontScale="92500" lnSpcReduction="10000"/>
          </a:bodyPr>
          <a:lstStyle/>
          <a:p>
            <a:r>
              <a:rPr lang="en-US" b="1" dirty="0"/>
              <a:t>Number of players:– </a:t>
            </a:r>
            <a:r>
              <a:rPr lang="en-US" dirty="0"/>
              <a:t>Two(Computer Vs User </a:t>
            </a:r>
            <a:r>
              <a:rPr lang="en-US" b="1" dirty="0"/>
              <a:t> or </a:t>
            </a:r>
            <a:r>
              <a:rPr lang="en-US" dirty="0"/>
              <a:t>User vs User)</a:t>
            </a:r>
            <a:endParaRPr lang="en-US" b="1" dirty="0"/>
          </a:p>
          <a:p>
            <a:r>
              <a:rPr lang="en-US" b="1" dirty="0">
                <a:ea typeface="+mn-lt"/>
                <a:cs typeface="+mn-lt"/>
              </a:rPr>
              <a:t>Application type:– </a:t>
            </a:r>
            <a:r>
              <a:rPr lang="en-US" dirty="0">
                <a:ea typeface="+mn-lt"/>
                <a:cs typeface="+mn-lt"/>
              </a:rPr>
              <a:t>IDLE terminal window</a:t>
            </a:r>
          </a:p>
          <a:p>
            <a:r>
              <a:rPr lang="en-US" b="1" dirty="0"/>
              <a:t>How to play : -</a:t>
            </a:r>
          </a:p>
          <a:p>
            <a:pPr marL="914400" lvl="1" indent="-457200">
              <a:buAutoNum type="arabicPeriod"/>
            </a:pPr>
            <a:r>
              <a:rPr lang="en-US" dirty="0"/>
              <a:t>Select the dimensions of boxes grid.</a:t>
            </a:r>
          </a:p>
          <a:p>
            <a:pPr marL="914400" lvl="1" indent="-457200">
              <a:buAutoNum type="arabicPeriod"/>
            </a:pPr>
            <a:r>
              <a:rPr lang="en-US" dirty="0">
                <a:ea typeface="+mn-lt"/>
                <a:cs typeface="+mn-lt"/>
              </a:rPr>
              <a:t>Tell whether you want to play with computer or not.</a:t>
            </a:r>
          </a:p>
          <a:p>
            <a:pPr marL="914400" lvl="1" indent="-457200">
              <a:buAutoNum type="arabicPeriod"/>
            </a:pPr>
            <a:r>
              <a:rPr lang="en-US" dirty="0">
                <a:ea typeface="+mn-lt"/>
                <a:cs typeface="+mn-lt"/>
              </a:rPr>
              <a:t>If you are playing with computer, then just join any 2 dots and try to gain boxes in your turn and wait for the computer to complete its turn.</a:t>
            </a:r>
          </a:p>
          <a:p>
            <a:pPr marL="914400" lvl="1" indent="-457200">
              <a:buAutoNum type="arabicPeriod"/>
            </a:pPr>
            <a:r>
              <a:rPr lang="en-US" dirty="0">
                <a:ea typeface="+mn-lt"/>
                <a:cs typeface="+mn-lt"/>
              </a:rPr>
              <a:t>Else keep joining the dots in corresponding player turns and try to gain boxes.</a:t>
            </a:r>
          </a:p>
          <a:p>
            <a:pPr marL="914400" lvl="1" indent="-457200">
              <a:buAutoNum type="arabicPeriod"/>
            </a:pPr>
            <a:r>
              <a:rPr lang="en-US" dirty="0">
                <a:ea typeface="+mn-lt"/>
                <a:cs typeface="+mn-lt"/>
              </a:rPr>
              <a:t>Player with more number of boxes will be the winner.</a:t>
            </a:r>
          </a:p>
          <a:p>
            <a:pPr marL="914400" lvl="1" indent="-457200">
              <a:buAutoNum type="arabicPeriod"/>
            </a:pPr>
            <a:endParaRPr lang="en-US" dirty="0">
              <a:ea typeface="+mn-lt"/>
              <a:cs typeface="+mn-lt"/>
            </a:endParaRPr>
          </a:p>
          <a:p>
            <a:pPr marL="0" indent="0">
              <a:buNone/>
            </a:pPr>
            <a:endParaRPr lang="en-US" dirty="0" err="1"/>
          </a:p>
        </p:txBody>
      </p:sp>
    </p:spTree>
    <p:extLst>
      <p:ext uri="{BB962C8B-B14F-4D97-AF65-F5344CB8AC3E}">
        <p14:creationId xmlns:p14="http://schemas.microsoft.com/office/powerpoint/2010/main" val="1134617116"/>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43841"/>
      </a:dk2>
      <a:lt2>
        <a:srgbClr val="E8E7E2"/>
      </a:lt2>
      <a:accent1>
        <a:srgbClr val="8B92D1"/>
      </a:accent1>
      <a:accent2>
        <a:srgbClr val="729DC7"/>
      </a:accent2>
      <a:accent3>
        <a:srgbClr val="72ACB1"/>
      </a:accent3>
      <a:accent4>
        <a:srgbClr val="66B298"/>
      </a:accent4>
      <a:accent5>
        <a:srgbClr val="72B181"/>
      </a:accent5>
      <a:accent6>
        <a:srgbClr val="74B366"/>
      </a:accent6>
      <a:hlink>
        <a:srgbClr val="89845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3252</TotalTime>
  <Words>3074</Words>
  <Application>Microsoft Office PowerPoint</Application>
  <PresentationFormat>Widescreen</PresentationFormat>
  <Paragraphs>326</Paragraphs>
  <Slides>46</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Algerian</vt:lpstr>
      <vt:lpstr>Arial</vt:lpstr>
      <vt:lpstr>Avenir Next LT Pro</vt:lpstr>
      <vt:lpstr>AvenirNext LT Pro Medium</vt:lpstr>
      <vt:lpstr>Calibri</vt:lpstr>
      <vt:lpstr>Calibri Light</vt:lpstr>
      <vt:lpstr>Posterama</vt:lpstr>
      <vt:lpstr>Segoe UI Semilight</vt:lpstr>
      <vt:lpstr>Source Sans Pro</vt:lpstr>
      <vt:lpstr>Source Sans Pro</vt:lpstr>
      <vt:lpstr>Trebuchet MS</vt:lpstr>
      <vt:lpstr>urw-din</vt:lpstr>
      <vt:lpstr>Wingdings</vt:lpstr>
      <vt:lpstr>Wingdings 3</vt:lpstr>
      <vt:lpstr>ExploreVTI</vt:lpstr>
      <vt:lpstr>PY - ARCADE</vt:lpstr>
      <vt:lpstr>ABSTRACT</vt:lpstr>
      <vt:lpstr>SOFTWARE SPECIFICATIONS</vt:lpstr>
      <vt:lpstr>MODULES IN GAME</vt:lpstr>
      <vt:lpstr>GUESS THE NUMBER</vt:lpstr>
      <vt:lpstr>PowerPoint Presentation</vt:lpstr>
      <vt:lpstr>PowerPoint Presentation</vt:lpstr>
      <vt:lpstr>PowerPoint Presentation</vt:lpstr>
      <vt:lpstr>DOTS AND BOXES</vt:lpstr>
      <vt:lpstr>PowerPoint Presentation</vt:lpstr>
      <vt:lpstr>PowerPoint Presentation</vt:lpstr>
      <vt:lpstr>PowerPoint Presentation</vt:lpstr>
      <vt:lpstr>PowerPoint Presentation</vt:lpstr>
      <vt:lpstr>GUESS THE COLOUR</vt:lpstr>
      <vt:lpstr>PowerPoint Presentation</vt:lpstr>
      <vt:lpstr>GUESS THE COLOUR</vt:lpstr>
      <vt:lpstr>PowerPoint Presentation</vt:lpstr>
      <vt:lpstr>TIC TAC TOE</vt:lpstr>
      <vt:lpstr>PowerPoint Presentation</vt:lpstr>
      <vt:lpstr>TIC TAC TOE</vt:lpstr>
      <vt:lpstr>PowerPoint Presentation</vt:lpstr>
      <vt:lpstr>HANGMAN</vt:lpstr>
      <vt:lpstr>PowerPoint Presentation</vt:lpstr>
      <vt:lpstr>PowerPoint Presentation</vt:lpstr>
      <vt:lpstr>PowerPoint Presentation</vt:lpstr>
      <vt:lpstr>MAD LIBS</vt:lpstr>
      <vt:lpstr>PowerPoint Presentation</vt:lpstr>
      <vt:lpstr>PowerPoint Presentation</vt:lpstr>
      <vt:lpstr>PowerPoint Presentation</vt:lpstr>
      <vt:lpstr>ESCAPE ROOM</vt:lpstr>
      <vt:lpstr>PowerPoint Presentation</vt:lpstr>
      <vt:lpstr>PowerPoint Presentation</vt:lpstr>
      <vt:lpstr>PowerPoint Presentation</vt:lpstr>
      <vt:lpstr>PowerPoint Presentation</vt:lpstr>
      <vt:lpstr>ROCK PAPER SCISSORS</vt:lpstr>
      <vt:lpstr>PowerPoint Presentation</vt:lpstr>
      <vt:lpstr>PowerPoint Presentation</vt:lpstr>
      <vt:lpstr>PowerPoint Presentation</vt:lpstr>
      <vt:lpstr>RECORDING RESULTS</vt:lpstr>
      <vt:lpstr>Working Logic</vt:lpstr>
      <vt:lpstr>Output Analysis</vt:lpstr>
      <vt:lpstr>RESULTS</vt:lpstr>
      <vt:lpstr>Different Outputs</vt:lpstr>
      <vt:lpstr>MAIN WINDOW Py-Arcade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039.Puneeth Batchu</dc:creator>
  <cp:lastModifiedBy>Rohan pande</cp:lastModifiedBy>
  <cp:revision>483</cp:revision>
  <dcterms:created xsi:type="dcterms:W3CDTF">2021-07-04T09:21:03Z</dcterms:created>
  <dcterms:modified xsi:type="dcterms:W3CDTF">2021-07-09T08:49:31Z</dcterms:modified>
</cp:coreProperties>
</file>