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6"/>
  </p:notesMasterIdLst>
  <p:handoutMasterIdLst>
    <p:handoutMasterId r:id="rId17"/>
  </p:handoutMasterIdLst>
  <p:sldIdLst>
    <p:sldId id="312" r:id="rId5"/>
    <p:sldId id="304" r:id="rId6"/>
    <p:sldId id="307" r:id="rId7"/>
    <p:sldId id="282" r:id="rId8"/>
    <p:sldId id="323" r:id="rId9"/>
    <p:sldId id="324" r:id="rId10"/>
    <p:sldId id="314" r:id="rId11"/>
    <p:sldId id="325" r:id="rId12"/>
    <p:sldId id="315" r:id="rId13"/>
    <p:sldId id="319" r:id="rId14"/>
    <p:sldId id="297" r:id="rId15"/>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4" d="100"/>
          <a:sy n="74" d="100"/>
        </p:scale>
        <p:origin x="1042"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NEETH PEDDETI" userId="55066edaec6cc5ea" providerId="LiveId" clId="{6A55197E-10F0-4B55-933F-1046A765E726}"/>
    <pc:docChg chg="custSel modSld">
      <pc:chgData name="PUNEETH PEDDETI" userId="55066edaec6cc5ea" providerId="LiveId" clId="{6A55197E-10F0-4B55-933F-1046A765E726}" dt="2025-04-05T10:54:42.327" v="29" actId="20577"/>
      <pc:docMkLst>
        <pc:docMk/>
      </pc:docMkLst>
      <pc:sldChg chg="modSp mod">
        <pc:chgData name="PUNEETH PEDDETI" userId="55066edaec6cc5ea" providerId="LiveId" clId="{6A55197E-10F0-4B55-933F-1046A765E726}" dt="2025-04-05T10:54:42.327" v="29" actId="20577"/>
        <pc:sldMkLst>
          <pc:docMk/>
          <pc:sldMk cId="1973173046" sldId="297"/>
        </pc:sldMkLst>
        <pc:spChg chg="mod">
          <ac:chgData name="PUNEETH PEDDETI" userId="55066edaec6cc5ea" providerId="LiveId" clId="{6A55197E-10F0-4B55-933F-1046A765E726}" dt="2025-04-05T10:54:42.327" v="29" actId="20577"/>
          <ac:spMkLst>
            <pc:docMk/>
            <pc:sldMk cId="1973173046" sldId="297"/>
            <ac:spMk id="3" creationId="{D8B5CEF2-E667-BBB5-2EA6-C06F93B6DE12}"/>
          </ac:spMkLst>
        </pc:spChg>
      </pc:sldChg>
      <pc:sldChg chg="modSp mod">
        <pc:chgData name="PUNEETH PEDDETI" userId="55066edaec6cc5ea" providerId="LiveId" clId="{6A55197E-10F0-4B55-933F-1046A765E726}" dt="2025-04-05T10:53:33.324" v="11" actId="207"/>
        <pc:sldMkLst>
          <pc:docMk/>
          <pc:sldMk cId="2202437675" sldId="312"/>
        </pc:sldMkLst>
        <pc:spChg chg="mod">
          <ac:chgData name="PUNEETH PEDDETI" userId="55066edaec6cc5ea" providerId="LiveId" clId="{6A55197E-10F0-4B55-933F-1046A765E726}" dt="2025-04-05T10:53:33.324" v="11" actId="207"/>
          <ac:spMkLst>
            <pc:docMk/>
            <pc:sldMk cId="2202437675" sldId="312"/>
            <ac:spMk id="2" creationId="{4207FF65-A536-F639-8591-ED024C22330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3169920" cy="481310"/>
          </a:xfrm>
          <a:prstGeom prst="rect">
            <a:avLst/>
          </a:prstGeom>
        </p:spPr>
        <p:txBody>
          <a:bodyPr vert="horz" lIns="40599" tIns="20300" rIns="40599" bIns="20300" rtlCol="0"/>
          <a:lstStyle>
            <a:lvl1pPr algn="l">
              <a:defRPr sz="5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4143587" y="0"/>
            <a:ext cx="3169920" cy="481310"/>
          </a:xfrm>
          <a:prstGeom prst="rect">
            <a:avLst/>
          </a:prstGeom>
        </p:spPr>
        <p:txBody>
          <a:bodyPr vert="horz" lIns="40599" tIns="20300" rIns="40599" bIns="20300" rtlCol="0"/>
          <a:lstStyle>
            <a:lvl1pPr algn="r">
              <a:defRPr sz="5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9119890"/>
            <a:ext cx="3169920" cy="481310"/>
          </a:xfrm>
          <a:prstGeom prst="rect">
            <a:avLst/>
          </a:prstGeom>
        </p:spPr>
        <p:txBody>
          <a:bodyPr vert="horz" lIns="40599" tIns="20300" rIns="40599" bIns="20300" rtlCol="0" anchor="b"/>
          <a:lstStyle>
            <a:lvl1pPr algn="l">
              <a:defRPr sz="5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4143587" y="9119890"/>
            <a:ext cx="3169920" cy="481310"/>
          </a:xfrm>
          <a:prstGeom prst="rect">
            <a:avLst/>
          </a:prstGeom>
        </p:spPr>
        <p:txBody>
          <a:bodyPr vert="horz" lIns="40599" tIns="20300" rIns="40599" bIns="20300" rtlCol="0" anchor="b"/>
          <a:lstStyle>
            <a:lvl1pPr algn="r">
              <a:defRPr sz="5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a:noFill/>
          <a:ln w="12700">
            <a:solidFill>
              <a:prstClr val="black"/>
            </a:solidFill>
          </a:ln>
        </p:spPr>
      </p:sp>
      <p:sp>
        <p:nvSpPr>
          <p:cNvPr id="3" name="Notes Placeholder 2"/>
          <p:cNvSpPr>
            <a:spLocks noGrp="1"/>
          </p:cNvSpPr>
          <p:nvPr>
            <p:ph type="body" idx="1"/>
          </p:nvPr>
        </p:nvSpPr>
        <p:spPr>
          <a:xfrm>
            <a:off x="731520" y="4620577"/>
            <a:ext cx="5852160" cy="3780473"/>
          </a:xfrm>
          <a:prstGeom prst="rect">
            <a:avLst/>
          </a:prstGeom>
        </p:spPr>
        <p:txBody>
          <a:bodyPr lIns="40599" tIns="20300" rIns="40599" bIns="20300"/>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a:noFill/>
          <a:ln w="12700">
            <a:solidFill>
              <a:prstClr val="black"/>
            </a:solidFill>
          </a:ln>
        </p:spPr>
      </p:sp>
      <p:sp>
        <p:nvSpPr>
          <p:cNvPr id="3" name="Notes Placeholder 2"/>
          <p:cNvSpPr>
            <a:spLocks noGrp="1"/>
          </p:cNvSpPr>
          <p:nvPr>
            <p:ph type="body" idx="1"/>
          </p:nvPr>
        </p:nvSpPr>
        <p:spPr>
          <a:xfrm>
            <a:off x="731520" y="4620577"/>
            <a:ext cx="5852160" cy="3780473"/>
          </a:xfrm>
          <a:prstGeom prst="rect">
            <a:avLst/>
          </a:prstGeom>
        </p:spPr>
        <p:txBody>
          <a:bodyPr lIns="40599" tIns="20300" rIns="40599" bIns="20300"/>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a:noFill/>
          <a:ln w="12700">
            <a:solidFill>
              <a:prstClr val="black"/>
            </a:solidFill>
          </a:ln>
        </p:spPr>
      </p:sp>
      <p:sp>
        <p:nvSpPr>
          <p:cNvPr id="3" name="Notes Placeholder 2"/>
          <p:cNvSpPr>
            <a:spLocks noGrp="1"/>
          </p:cNvSpPr>
          <p:nvPr>
            <p:ph type="body" idx="1"/>
          </p:nvPr>
        </p:nvSpPr>
        <p:spPr>
          <a:xfrm>
            <a:off x="731520" y="4620577"/>
            <a:ext cx="5852160" cy="3780473"/>
          </a:xfrm>
          <a:prstGeom prst="rect">
            <a:avLst/>
          </a:prstGeom>
        </p:spPr>
        <p:txBody>
          <a:bodyPr lIns="40599" tIns="20300" rIns="40599" bIns="20300"/>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a:noFill/>
          <a:ln w="12700">
            <a:solidFill>
              <a:prstClr val="black"/>
            </a:solidFill>
          </a:ln>
        </p:spPr>
      </p:sp>
      <p:sp>
        <p:nvSpPr>
          <p:cNvPr id="3" name="Notes Placeholder 2"/>
          <p:cNvSpPr>
            <a:spLocks noGrp="1"/>
          </p:cNvSpPr>
          <p:nvPr>
            <p:ph type="body" idx="1"/>
          </p:nvPr>
        </p:nvSpPr>
        <p:spPr>
          <a:xfrm>
            <a:off x="731520" y="4620577"/>
            <a:ext cx="5852160" cy="3780473"/>
          </a:xfrm>
          <a:prstGeom prst="rect">
            <a:avLst/>
          </a:prstGeom>
        </p:spPr>
        <p:txBody>
          <a:bodyPr lIns="40599" tIns="20300" rIns="40599" bIns="20300"/>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a:noFill/>
          <a:ln w="12700">
            <a:solidFill>
              <a:prstClr val="black"/>
            </a:solidFill>
          </a:ln>
        </p:spPr>
      </p:sp>
      <p:sp>
        <p:nvSpPr>
          <p:cNvPr id="3" name="Notes Placeholder 2"/>
          <p:cNvSpPr>
            <a:spLocks noGrp="1"/>
          </p:cNvSpPr>
          <p:nvPr>
            <p:ph type="body" idx="1"/>
          </p:nvPr>
        </p:nvSpPr>
        <p:spPr>
          <a:xfrm>
            <a:off x="731520" y="4620577"/>
            <a:ext cx="5852160" cy="3780473"/>
          </a:xfrm>
          <a:prstGeom prst="rect">
            <a:avLst/>
          </a:prstGeom>
        </p:spPr>
        <p:txBody>
          <a:bodyPr lIns="40599" tIns="20300" rIns="40599" bIns="20300"/>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a:noFill/>
          <a:ln w="12700">
            <a:solidFill>
              <a:prstClr val="black"/>
            </a:solidFill>
          </a:ln>
        </p:spPr>
      </p:sp>
      <p:sp>
        <p:nvSpPr>
          <p:cNvPr id="3" name="Notes Placeholder 2"/>
          <p:cNvSpPr>
            <a:spLocks noGrp="1"/>
          </p:cNvSpPr>
          <p:nvPr>
            <p:ph type="body" idx="1"/>
          </p:nvPr>
        </p:nvSpPr>
        <p:spPr>
          <a:xfrm>
            <a:off x="731520" y="4620577"/>
            <a:ext cx="5852160" cy="3780473"/>
          </a:xfrm>
          <a:prstGeom prst="rect">
            <a:avLst/>
          </a:prstGeom>
        </p:spPr>
        <p:txBody>
          <a:bodyPr lIns="40599" tIns="20300" rIns="40599" bIns="20300"/>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a:noFill/>
          <a:ln w="12700">
            <a:solidFill>
              <a:prstClr val="black"/>
            </a:solidFill>
          </a:ln>
        </p:spPr>
      </p:sp>
      <p:sp>
        <p:nvSpPr>
          <p:cNvPr id="3" name="Notes Placeholder 2"/>
          <p:cNvSpPr>
            <a:spLocks noGrp="1"/>
          </p:cNvSpPr>
          <p:nvPr>
            <p:ph type="body" idx="1"/>
          </p:nvPr>
        </p:nvSpPr>
        <p:spPr>
          <a:xfrm>
            <a:off x="731520" y="4620577"/>
            <a:ext cx="5852160" cy="3780473"/>
          </a:xfrm>
          <a:prstGeom prst="rect">
            <a:avLst/>
          </a:prstGeom>
        </p:spPr>
        <p:txBody>
          <a:bodyPr lIns="40599" tIns="20300" rIns="40599" bIns="20300"/>
          <a:lstStyle/>
          <a:p>
            <a:endParaRPr lang="en-US" dirty="0"/>
          </a:p>
        </p:txBody>
      </p:sp>
    </p:spTree>
    <p:extLst>
      <p:ext uri="{BB962C8B-B14F-4D97-AF65-F5344CB8AC3E}">
        <p14:creationId xmlns:p14="http://schemas.microsoft.com/office/powerpoint/2010/main" val="2806730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a:noFill/>
          <a:ln w="12700">
            <a:solidFill>
              <a:prstClr val="black"/>
            </a:solidFill>
          </a:ln>
        </p:spPr>
      </p:sp>
      <p:sp>
        <p:nvSpPr>
          <p:cNvPr id="3" name="Notes Placeholder 2"/>
          <p:cNvSpPr>
            <a:spLocks noGrp="1"/>
          </p:cNvSpPr>
          <p:nvPr>
            <p:ph type="body" idx="1"/>
          </p:nvPr>
        </p:nvSpPr>
        <p:spPr>
          <a:xfrm>
            <a:off x="731520" y="4620577"/>
            <a:ext cx="5852160" cy="3780473"/>
          </a:xfrm>
          <a:prstGeom prst="rect">
            <a:avLst/>
          </a:prstGeom>
        </p:spPr>
        <p:txBody>
          <a:bodyPr lIns="40599" tIns="20300" rIns="40599" bIns="20300"/>
          <a:lstStyle/>
          <a:p>
            <a:endParaRPr lang="en-US" dirty="0"/>
          </a:p>
        </p:txBody>
      </p:sp>
    </p:spTree>
    <p:extLst>
      <p:ext uri="{BB962C8B-B14F-4D97-AF65-F5344CB8AC3E}">
        <p14:creationId xmlns:p14="http://schemas.microsoft.com/office/powerpoint/2010/main" val="40263034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a:noFill/>
          <a:ln w="12700">
            <a:solidFill>
              <a:prstClr val="black"/>
            </a:solidFill>
          </a:ln>
        </p:spPr>
      </p:sp>
      <p:sp>
        <p:nvSpPr>
          <p:cNvPr id="3" name="Notes Placeholder 2"/>
          <p:cNvSpPr>
            <a:spLocks noGrp="1"/>
          </p:cNvSpPr>
          <p:nvPr>
            <p:ph type="body" idx="1"/>
          </p:nvPr>
        </p:nvSpPr>
        <p:spPr>
          <a:xfrm>
            <a:off x="731520" y="4620577"/>
            <a:ext cx="5852160" cy="3780473"/>
          </a:xfrm>
          <a:prstGeom prst="rect">
            <a:avLst/>
          </a:prstGeom>
        </p:spPr>
        <p:txBody>
          <a:bodyPr lIns="40599" tIns="20300" rIns="40599" bIns="20300"/>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a:noFill/>
          <a:ln w="12700">
            <a:solidFill>
              <a:prstClr val="black"/>
            </a:solidFill>
          </a:ln>
        </p:spPr>
      </p:sp>
      <p:sp>
        <p:nvSpPr>
          <p:cNvPr id="3" name="Notes Placeholder 2"/>
          <p:cNvSpPr>
            <a:spLocks noGrp="1"/>
          </p:cNvSpPr>
          <p:nvPr>
            <p:ph type="body" idx="1"/>
          </p:nvPr>
        </p:nvSpPr>
        <p:spPr>
          <a:xfrm>
            <a:off x="731520" y="4620577"/>
            <a:ext cx="5852160" cy="3780473"/>
          </a:xfrm>
          <a:prstGeom prst="rect">
            <a:avLst/>
          </a:prstGeom>
        </p:spPr>
        <p:txBody>
          <a:bodyPr lIns="40599" tIns="20300" rIns="40599" bIns="20300"/>
          <a:lstStyle/>
          <a:p>
            <a:endParaRPr lang="en-US" dirty="0"/>
          </a:p>
        </p:txBody>
      </p:sp>
    </p:spTree>
    <p:extLst>
      <p:ext uri="{BB962C8B-B14F-4D97-AF65-F5344CB8AC3E}">
        <p14:creationId xmlns:p14="http://schemas.microsoft.com/office/powerpoint/2010/main" val="1737333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a:noFill/>
          <a:ln w="12700">
            <a:solidFill>
              <a:prstClr val="black"/>
            </a:solidFill>
          </a:ln>
        </p:spPr>
      </p:sp>
      <p:sp>
        <p:nvSpPr>
          <p:cNvPr id="3" name="Notes Placeholder 2"/>
          <p:cNvSpPr>
            <a:spLocks noGrp="1"/>
          </p:cNvSpPr>
          <p:nvPr>
            <p:ph type="body" idx="1"/>
          </p:nvPr>
        </p:nvSpPr>
        <p:spPr>
          <a:xfrm>
            <a:off x="731520" y="4620577"/>
            <a:ext cx="5852160" cy="3780473"/>
          </a:xfrm>
          <a:prstGeom prst="rect">
            <a:avLst/>
          </a:prstGeom>
        </p:spPr>
        <p:txBody>
          <a:bodyPr lIns="40599" tIns="20300" rIns="40599" bIns="20300"/>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microsoft.com/office/2007/relationships/hdphoto" Target="../media/hdphoto1.wdp"/><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solidFill>
                  <a:srgbClr val="FF0000"/>
                </a:solidFill>
              </a:rPr>
              <a:t>Fire Fighting bot</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550563" y="1089213"/>
            <a:ext cx="9879437" cy="980844"/>
          </a:xfrm>
        </p:spPr>
        <p:txBody>
          <a:bodyPr/>
          <a:lstStyle/>
          <a:p>
            <a:r>
              <a:rPr lang="en-US" dirty="0"/>
              <a:t>Conclusion :</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
        <p:nvSpPr>
          <p:cNvPr id="10" name="TextBox 9">
            <a:extLst>
              <a:ext uri="{FF2B5EF4-FFF2-40B4-BE49-F238E27FC236}">
                <a16:creationId xmlns:a16="http://schemas.microsoft.com/office/drawing/2014/main" id="{D51D1E16-44E5-6656-7A71-F3F9930C09F8}"/>
              </a:ext>
            </a:extLst>
          </p:cNvPr>
          <p:cNvSpPr txBox="1"/>
          <p:nvPr/>
        </p:nvSpPr>
        <p:spPr>
          <a:xfrm>
            <a:off x="1727201" y="2479040"/>
            <a:ext cx="9174480" cy="2554545"/>
          </a:xfrm>
          <a:prstGeom prst="rect">
            <a:avLst/>
          </a:prstGeom>
          <a:noFill/>
        </p:spPr>
        <p:txBody>
          <a:bodyPr wrap="square" rtlCol="0">
            <a:spAutoFit/>
          </a:bodyPr>
          <a:lstStyle/>
          <a:p>
            <a:r>
              <a:rPr lang="en-US" sz="2000" dirty="0">
                <a:latin typeface="Book Antiqua" panose="02040602050305030304" pitchFamily="18" charset="0"/>
              </a:rPr>
              <a:t>Our fire fighting bot project demonstrates an autonomous and efficient solution </a:t>
            </a:r>
          </a:p>
          <a:p>
            <a:r>
              <a:rPr lang="en-US" sz="2000" dirty="0">
                <a:latin typeface="Book Antiqua" panose="02040602050305030304" pitchFamily="18" charset="0"/>
              </a:rPr>
              <a:t>for detecting and suppressing fires. By integrating advanced technologies like ultrasonic sensors and servo motors, we've created a versatile system capable of swift response and precise control. Its affordability and simplicity make it accessible for hobbyists and students, while its potential for widespread adoption underscores its significance in enhancing fire safety measures. Looking ahead, we aim to further refine and enhance its capabilities to ensure a safer and more resilient future.</a:t>
            </a:r>
            <a:endParaRPr lang="en-IN" sz="2000" dirty="0">
              <a:latin typeface="Book Antiqua" panose="02040602050305030304" pitchFamily="18" charset="0"/>
            </a:endParaRPr>
          </a:p>
        </p:txBody>
      </p:sp>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1584961" y="3037202"/>
            <a:ext cx="4907279" cy="783595"/>
          </a:xfrm>
        </p:spPr>
        <p:txBody>
          <a:bodyPr/>
          <a:lstStyle/>
          <a:p>
            <a:r>
              <a:rPr lang="en-US" sz="5400" dirty="0"/>
              <a:t>Thank 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265921" y="4962032"/>
            <a:ext cx="2926079" cy="1111081"/>
          </a:xfrm>
        </p:spPr>
        <p:txBody>
          <a:bodyPr>
            <a:normAutofit fontScale="92500"/>
          </a:bodyPr>
          <a:lstStyle/>
          <a:p>
            <a:r>
              <a:rPr lang="en-US" sz="3000" dirty="0"/>
              <a:t>- Puneeth </a:t>
            </a:r>
            <a:r>
              <a:rPr lang="en-US" sz="3000" dirty="0" err="1"/>
              <a:t>Peddeti</a:t>
            </a:r>
            <a:endParaRPr lang="en-US" sz="3000" dirty="0"/>
          </a:p>
          <a:p>
            <a:r>
              <a:rPr lang="en-US" sz="3000" dirty="0"/>
              <a:t>- </a:t>
            </a:r>
            <a:r>
              <a:rPr lang="en-US" sz="3000" dirty="0" err="1"/>
              <a:t>Pasunath</a:t>
            </a:r>
            <a:r>
              <a:rPr lang="en-US" sz="3000" dirty="0"/>
              <a:t> </a:t>
            </a:r>
          </a:p>
          <a:p>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Introduction :</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b="0" i="0" dirty="0">
                <a:solidFill>
                  <a:srgbClr val="0D0D0D"/>
                </a:solidFill>
                <a:effectLst/>
                <a:highlight>
                  <a:srgbClr val="FFFFFF"/>
                </a:highlight>
                <a:latin typeface="Söhne"/>
              </a:rPr>
              <a:t>This project aims to develop an autonomous fire fighting bot that can detect and extinguish fires in indoor environments. To protect the home and its occupants, the bot uses sensors to identify fire and obstructions.</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8007312" y="3272152"/>
            <a:ext cx="3978747" cy="3077847"/>
          </a:xfrm>
        </p:spPr>
        <p:txBody>
          <a:bodyPr/>
          <a:lstStyle/>
          <a:p>
            <a:r>
              <a:rPr lang="en-US" dirty="0"/>
              <a:t>Block diagram</a:t>
            </a:r>
          </a:p>
        </p:txBody>
      </p:sp>
      <p:pic>
        <p:nvPicPr>
          <p:cNvPr id="12" name="Picture 11">
            <a:extLst>
              <a:ext uri="{FF2B5EF4-FFF2-40B4-BE49-F238E27FC236}">
                <a16:creationId xmlns:a16="http://schemas.microsoft.com/office/drawing/2014/main" id="{C427BCFB-0E29-57CF-32F4-A49782C57759}"/>
              </a:ext>
            </a:extLst>
          </p:cNvPr>
          <p:cNvPicPr>
            <a:picLocks noChangeAspect="1"/>
          </p:cNvPicPr>
          <p:nvPr/>
        </p:nvPicPr>
        <p:blipFill>
          <a:blip r:embed="rId3"/>
          <a:stretch>
            <a:fillRect/>
          </a:stretch>
        </p:blipFill>
        <p:spPr>
          <a:xfrm>
            <a:off x="492429" y="904874"/>
            <a:ext cx="7514883" cy="5424806"/>
          </a:xfrm>
          <a:prstGeom prst="rect">
            <a:avLst/>
          </a:prstGeom>
        </p:spPr>
      </p:pic>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621694"/>
            <a:ext cx="7965461" cy="994164"/>
          </a:xfrm>
        </p:spPr>
        <p:txBody>
          <a:bodyPr/>
          <a:lstStyle/>
          <a:p>
            <a:r>
              <a:rPr lang="en-US" dirty="0"/>
              <a:t>Components :</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079509"/>
            <a:ext cx="7965460" cy="4321292"/>
          </a:xfrm>
        </p:spPr>
        <p:txBody>
          <a:bodyPr>
            <a:normAutofit lnSpcReduction="10000"/>
          </a:bodyPr>
          <a:lstStyle/>
          <a:p>
            <a:r>
              <a:rPr lang="en-US" dirty="0"/>
              <a:t>Arduino Nano : </a:t>
            </a:r>
            <a:r>
              <a:rPr lang="en-US" b="0" i="0" dirty="0">
                <a:solidFill>
                  <a:srgbClr val="0D0D0D"/>
                </a:solidFill>
                <a:effectLst/>
                <a:highlight>
                  <a:srgbClr val="FFFFFF"/>
                </a:highlight>
                <a:latin typeface="Söhne"/>
              </a:rPr>
              <a:t>The Arduino Nano is a compact and versatile microcontroller board based on the ATmega328P microcontroller chip. It offers a wide range of functionalities in a small form factor, making it ideal for embedded projects with space constraints, such as robotics, IoT devices, and automation systems.</a:t>
            </a:r>
          </a:p>
          <a:p>
            <a:r>
              <a:rPr lang="en-US" dirty="0">
                <a:solidFill>
                  <a:srgbClr val="202C8F"/>
                </a:solidFill>
                <a:highlight>
                  <a:srgbClr val="FFFFFF"/>
                </a:highlight>
                <a:latin typeface="Söhne"/>
              </a:rPr>
              <a:t>L293D IC : </a:t>
            </a:r>
            <a:r>
              <a:rPr lang="en-US" b="0" i="0" dirty="0">
                <a:solidFill>
                  <a:srgbClr val="0D0D0D"/>
                </a:solidFill>
                <a:effectLst/>
                <a:highlight>
                  <a:srgbClr val="FFFFFF"/>
                </a:highlight>
                <a:latin typeface="Söhne"/>
              </a:rPr>
              <a:t>The L293D is a popular integrated circuit (IC) commonly used as a motor driver for controlling DC motors and stepper motors in various electronic projects. It is designed to drive inductive loads such as motors with high efficiency and reliability.</a:t>
            </a:r>
          </a:p>
          <a:p>
            <a:r>
              <a:rPr lang="en-IN" i="0" dirty="0">
                <a:solidFill>
                  <a:srgbClr val="202C8F"/>
                </a:solidFill>
                <a:effectLst/>
                <a:highlight>
                  <a:srgbClr val="FFFFFF"/>
                </a:highlight>
                <a:latin typeface="Söhne"/>
              </a:rPr>
              <a:t>Li-ion Batteries (3.7V, 3000mAh) : </a:t>
            </a:r>
            <a:r>
              <a:rPr lang="en-IN" b="0" i="0" dirty="0">
                <a:solidFill>
                  <a:srgbClr val="0D0D0D"/>
                </a:solidFill>
                <a:effectLst/>
                <a:highlight>
                  <a:srgbClr val="FFFFFF"/>
                </a:highlight>
                <a:latin typeface="Söhne"/>
              </a:rPr>
              <a:t>Lithium-ion (Li-ion) batteries are rechargeable batteries known for their high energy density, lightweight design, and long cycle life. They are widely used in portable electronic devices, including smartphones, laptops, and various hobbyist projects like robotics and IoT devices.</a:t>
            </a:r>
          </a:p>
          <a:p>
            <a:r>
              <a:rPr lang="en-US" i="0" dirty="0">
                <a:solidFill>
                  <a:srgbClr val="202C8F"/>
                </a:solidFill>
                <a:effectLst/>
                <a:highlight>
                  <a:srgbClr val="FFFFFF"/>
                </a:highlight>
                <a:latin typeface="Söhne"/>
              </a:rPr>
              <a:t>DC Water Pump</a:t>
            </a:r>
            <a:r>
              <a:rPr lang="en-US" b="1" i="0" dirty="0">
                <a:solidFill>
                  <a:srgbClr val="202C8F"/>
                </a:solidFill>
                <a:effectLst/>
                <a:highlight>
                  <a:srgbClr val="FFFFFF"/>
                </a:highlight>
                <a:latin typeface="Söhne"/>
              </a:rPr>
              <a:t>:</a:t>
            </a:r>
            <a:r>
              <a:rPr lang="en-US" b="0" i="0" dirty="0">
                <a:solidFill>
                  <a:srgbClr val="202C8F"/>
                </a:solidFill>
                <a:effectLst/>
                <a:highlight>
                  <a:srgbClr val="FFFFFF"/>
                </a:highlight>
                <a:latin typeface="Söhne"/>
              </a:rPr>
              <a:t> </a:t>
            </a:r>
            <a:r>
              <a:rPr lang="en-US" b="0" i="0" dirty="0">
                <a:solidFill>
                  <a:srgbClr val="0D0D0D"/>
                </a:solidFill>
                <a:effectLst/>
                <a:highlight>
                  <a:srgbClr val="FFFFFF"/>
                </a:highlight>
                <a:latin typeface="Söhne"/>
              </a:rPr>
              <a:t>A small DC water pump is a compact and efficient device designed for pumping water or other liquids in various applications, including hobbyist projects, aquariums, fountains, and small-scale irrigation systems.</a:t>
            </a:r>
            <a:endParaRPr lang="en-IN" b="0" i="0" dirty="0">
              <a:solidFill>
                <a:srgbClr val="0D0D0D"/>
              </a:solidFill>
              <a:effectLst/>
              <a:highlight>
                <a:srgbClr val="FFFFFF"/>
              </a:highlight>
              <a:latin typeface="Söhne"/>
            </a:endParaRPr>
          </a:p>
          <a:p>
            <a:endParaRPr lang="en-US" dirty="0">
              <a:solidFill>
                <a:srgbClr val="202C8F"/>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621694"/>
            <a:ext cx="7965461" cy="994164"/>
          </a:xfrm>
        </p:spPr>
        <p:txBody>
          <a:bodyPr/>
          <a:lstStyle/>
          <a:p>
            <a:r>
              <a:rPr lang="en-US" dirty="0"/>
              <a:t>Components :</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079509"/>
            <a:ext cx="7965460" cy="4321292"/>
          </a:xfrm>
        </p:spPr>
        <p:txBody>
          <a:bodyPr>
            <a:normAutofit/>
          </a:bodyPr>
          <a:lstStyle/>
          <a:p>
            <a:r>
              <a:rPr lang="en-US" b="1" i="0" dirty="0">
                <a:solidFill>
                  <a:srgbClr val="202C8F"/>
                </a:solidFill>
                <a:effectLst/>
                <a:highlight>
                  <a:srgbClr val="FFFFFF"/>
                </a:highlight>
                <a:latin typeface="Söhne"/>
              </a:rPr>
              <a:t>HC-05 Bluetooth Module: </a:t>
            </a:r>
            <a:r>
              <a:rPr lang="en-US" b="0" i="0" dirty="0">
                <a:solidFill>
                  <a:srgbClr val="0D0D0D"/>
                </a:solidFill>
                <a:effectLst/>
                <a:highlight>
                  <a:srgbClr val="FFFFFF"/>
                </a:highlight>
                <a:latin typeface="Söhne"/>
              </a:rPr>
              <a:t>The HC-05 is a widely used Bluetooth serial communication module that enables wireless communication between electronic devices over short distances. It is commonly employed in hobbyist projects, robotics, IoT applications, and various other electronic systems requiring wireless connectivity.</a:t>
            </a:r>
          </a:p>
          <a:p>
            <a:r>
              <a:rPr lang="en-US" i="0" dirty="0">
                <a:solidFill>
                  <a:srgbClr val="202C8F"/>
                </a:solidFill>
                <a:effectLst/>
                <a:highlight>
                  <a:srgbClr val="FFFFFF"/>
                </a:highlight>
                <a:latin typeface="Söhne"/>
              </a:rPr>
              <a:t>Servo Motor: </a:t>
            </a:r>
            <a:r>
              <a:rPr lang="en-US" b="0" i="0" dirty="0">
                <a:solidFill>
                  <a:srgbClr val="0D0D0D"/>
                </a:solidFill>
                <a:effectLst/>
                <a:highlight>
                  <a:srgbClr val="FFFFFF"/>
                </a:highlight>
                <a:latin typeface="Söhne"/>
              </a:rPr>
              <a:t>A servo motor is a rotary actuator that allows for precise control of angular position, velocity, and acceleration. It is commonly used in robotics, automation, remote control systems, and various other applications requiring accurate motion control.</a:t>
            </a:r>
          </a:p>
          <a:p>
            <a:r>
              <a:rPr lang="en-US" i="0" dirty="0">
                <a:solidFill>
                  <a:srgbClr val="202C8F"/>
                </a:solidFill>
                <a:effectLst/>
                <a:highlight>
                  <a:srgbClr val="FFFFFF"/>
                </a:highlight>
                <a:latin typeface="Söhne"/>
              </a:rPr>
              <a:t>DC Motors: </a:t>
            </a:r>
            <a:r>
              <a:rPr lang="en-US" b="0" i="0" dirty="0">
                <a:solidFill>
                  <a:srgbClr val="0D0D0D"/>
                </a:solidFill>
                <a:effectLst/>
                <a:highlight>
                  <a:srgbClr val="FFFFFF"/>
                </a:highlight>
                <a:latin typeface="Söhne"/>
              </a:rPr>
              <a:t>A DC (Direct Current) motor is an electrical machine that converts electrical energy into mechanical energy through the interaction of magnetic fields. It is commonly used in a wide range of applications requiring rotational motion, including robotics, automation, vehicles, and industrial machinery.</a:t>
            </a:r>
            <a:endParaRPr lang="en-US" dirty="0">
              <a:solidFill>
                <a:srgbClr val="202C8F"/>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1287948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621694"/>
            <a:ext cx="7965461" cy="994164"/>
          </a:xfrm>
        </p:spPr>
        <p:txBody>
          <a:bodyPr/>
          <a:lstStyle/>
          <a:p>
            <a:r>
              <a:rPr lang="en-US" dirty="0"/>
              <a:t>Sensors :</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079509"/>
            <a:ext cx="7965460" cy="4321292"/>
          </a:xfrm>
        </p:spPr>
        <p:txBody>
          <a:bodyPr>
            <a:normAutofit/>
          </a:bodyPr>
          <a:lstStyle/>
          <a:p>
            <a:r>
              <a:rPr lang="en-US" i="0" dirty="0">
                <a:solidFill>
                  <a:srgbClr val="202C8F"/>
                </a:solidFill>
                <a:effectLst/>
                <a:highlight>
                  <a:srgbClr val="FFFFFF"/>
                </a:highlight>
                <a:latin typeface="Söhne"/>
              </a:rPr>
              <a:t>Ultrasonic Sensor: </a:t>
            </a:r>
            <a:r>
              <a:rPr lang="en-US" b="0" i="0" dirty="0">
                <a:solidFill>
                  <a:srgbClr val="0D0D0D"/>
                </a:solidFill>
                <a:effectLst/>
                <a:highlight>
                  <a:srgbClr val="FFFFFF"/>
                </a:highlight>
                <a:latin typeface="Söhne"/>
              </a:rPr>
              <a:t>An ultrasonic sensor is a transducer that emits and receives ultrasonic sound waves to detect the distance between the sensor and an object. It operates on the principle of echolocation, similar to how bats navigate in the dark.</a:t>
            </a:r>
          </a:p>
          <a:p>
            <a:r>
              <a:rPr lang="en-US" i="0" dirty="0">
                <a:solidFill>
                  <a:srgbClr val="202C8F"/>
                </a:solidFill>
                <a:effectLst/>
                <a:highlight>
                  <a:srgbClr val="FFFFFF"/>
                </a:highlight>
                <a:latin typeface="Söhne"/>
              </a:rPr>
              <a:t>Flame Sensor: </a:t>
            </a:r>
            <a:r>
              <a:rPr lang="en-US" b="0" i="0" dirty="0">
                <a:solidFill>
                  <a:srgbClr val="0D0D0D"/>
                </a:solidFill>
                <a:effectLst/>
                <a:highlight>
                  <a:srgbClr val="FFFFFF"/>
                </a:highlight>
                <a:latin typeface="Söhne"/>
              </a:rPr>
              <a:t>A flame sensor is a specialized electronic device designed to detect the presence of a flame or fire source. It operates by sensing the infrared radiation emitted by flames, allowing it to identify potential fire hazards and trigger appropriate responses.</a:t>
            </a:r>
          </a:p>
          <a:p>
            <a:endParaRPr lang="en-US" dirty="0">
              <a:solidFill>
                <a:srgbClr val="202C8F"/>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pic>
        <p:nvPicPr>
          <p:cNvPr id="2054" name="Picture 6" descr="Ultrasonic Sensor Part 1 - A Brief ...">
            <a:extLst>
              <a:ext uri="{FF2B5EF4-FFF2-40B4-BE49-F238E27FC236}">
                <a16:creationId xmlns:a16="http://schemas.microsoft.com/office/drawing/2014/main" id="{06C1F63D-3B06-0738-8332-1E8233F8F3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160" y="4655156"/>
            <a:ext cx="2895600" cy="158115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Flame Sensor | GeeksValley">
            <a:extLst>
              <a:ext uri="{FF2B5EF4-FFF2-40B4-BE49-F238E27FC236}">
                <a16:creationId xmlns:a16="http://schemas.microsoft.com/office/drawing/2014/main" id="{E5D91B35-ECCA-6659-C0DE-9C0BF54B009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8215312" y="424015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3AEA38-1F5F-E712-3BEB-B0C03142C0D9}"/>
              </a:ext>
            </a:extLst>
          </p:cNvPr>
          <p:cNvSpPr txBox="1"/>
          <p:nvPr/>
        </p:nvSpPr>
        <p:spPr>
          <a:xfrm>
            <a:off x="4500738" y="6198614"/>
            <a:ext cx="5854488" cy="369332"/>
          </a:xfrm>
          <a:prstGeom prst="rect">
            <a:avLst/>
          </a:prstGeom>
          <a:noFill/>
        </p:spPr>
        <p:txBody>
          <a:bodyPr wrap="none" rtlCol="0">
            <a:spAutoFit/>
          </a:bodyPr>
          <a:lstStyle/>
          <a:p>
            <a:r>
              <a:rPr lang="en-IN" dirty="0"/>
              <a:t>Ultrasonic Sensor                                              Flame Sensor</a:t>
            </a:r>
          </a:p>
        </p:txBody>
      </p:sp>
    </p:spTree>
    <p:extLst>
      <p:ext uri="{BB962C8B-B14F-4D97-AF65-F5344CB8AC3E}">
        <p14:creationId xmlns:p14="http://schemas.microsoft.com/office/powerpoint/2010/main" val="3055239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607725" y="-802910"/>
            <a:ext cx="7043617" cy="2520217"/>
          </a:xfrm>
        </p:spPr>
        <p:txBody>
          <a:bodyPr/>
          <a:lstStyle/>
          <a:p>
            <a:r>
              <a:rPr lang="en-US" dirty="0"/>
              <a:t>hardware</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pic>
        <p:nvPicPr>
          <p:cNvPr id="8" name="Picture 7">
            <a:extLst>
              <a:ext uri="{FF2B5EF4-FFF2-40B4-BE49-F238E27FC236}">
                <a16:creationId xmlns:a16="http://schemas.microsoft.com/office/drawing/2014/main" id="{DA754DCB-0C31-D8F7-2D49-AC60B2FD4022}"/>
              </a:ext>
            </a:extLst>
          </p:cNvPr>
          <p:cNvPicPr>
            <a:picLocks noChangeAspect="1"/>
          </p:cNvPicPr>
          <p:nvPr/>
        </p:nvPicPr>
        <p:blipFill>
          <a:blip r:embed="rId3"/>
          <a:stretch>
            <a:fillRect/>
          </a:stretch>
        </p:blipFill>
        <p:spPr>
          <a:xfrm>
            <a:off x="4185159" y="1717307"/>
            <a:ext cx="6253316" cy="4689987"/>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607725" y="-802910"/>
            <a:ext cx="7043617" cy="2520217"/>
          </a:xfrm>
        </p:spPr>
        <p:txBody>
          <a:bodyPr/>
          <a:lstStyle/>
          <a:p>
            <a:r>
              <a:rPr lang="en-US" dirty="0"/>
              <a:t>Block diagram</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pic>
        <p:nvPicPr>
          <p:cNvPr id="5" name="Picture 4">
            <a:extLst>
              <a:ext uri="{FF2B5EF4-FFF2-40B4-BE49-F238E27FC236}">
                <a16:creationId xmlns:a16="http://schemas.microsoft.com/office/drawing/2014/main" id="{978D2659-70B4-0A7A-8B9E-B29F7ECDE440}"/>
              </a:ext>
            </a:extLst>
          </p:cNvPr>
          <p:cNvPicPr>
            <a:picLocks noChangeAspect="1"/>
          </p:cNvPicPr>
          <p:nvPr/>
        </p:nvPicPr>
        <p:blipFill>
          <a:blip r:embed="rId3"/>
          <a:stretch>
            <a:fillRect/>
          </a:stretch>
        </p:blipFill>
        <p:spPr>
          <a:xfrm>
            <a:off x="3607725" y="2111170"/>
            <a:ext cx="8082116" cy="4432535"/>
          </a:xfrm>
          <a:prstGeom prst="rect">
            <a:avLst/>
          </a:prstGeom>
        </p:spPr>
      </p:pic>
    </p:spTree>
    <p:extLst>
      <p:ext uri="{BB962C8B-B14F-4D97-AF65-F5344CB8AC3E}">
        <p14:creationId xmlns:p14="http://schemas.microsoft.com/office/powerpoint/2010/main" val="1743291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400" y="81750"/>
            <a:ext cx="7796464" cy="1222385"/>
          </a:xfrm>
        </p:spPr>
        <p:txBody>
          <a:bodyPr/>
          <a:lstStyle/>
          <a:p>
            <a:r>
              <a:rPr lang="en-US" dirty="0"/>
              <a:t>Advantages :</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15" name="TextBox 14">
            <a:extLst>
              <a:ext uri="{FF2B5EF4-FFF2-40B4-BE49-F238E27FC236}">
                <a16:creationId xmlns:a16="http://schemas.microsoft.com/office/drawing/2014/main" id="{424D8E9F-581F-AD36-2B4A-A62B9C1B6D23}"/>
              </a:ext>
            </a:extLst>
          </p:cNvPr>
          <p:cNvSpPr txBox="1"/>
          <p:nvPr/>
        </p:nvSpPr>
        <p:spPr>
          <a:xfrm>
            <a:off x="1036321" y="1327639"/>
            <a:ext cx="7924800" cy="5816977"/>
          </a:xfrm>
          <a:prstGeom prst="rect">
            <a:avLst/>
          </a:prstGeom>
          <a:noFill/>
        </p:spPr>
        <p:txBody>
          <a:bodyPr wrap="square" rtlCol="0">
            <a:spAutoFit/>
          </a:bodyPr>
          <a:lstStyle/>
          <a:p>
            <a:pPr algn="l">
              <a:buFont typeface="+mj-lt"/>
              <a:buAutoNum type="arabicPeriod"/>
            </a:pPr>
            <a:r>
              <a:rPr lang="en-US" sz="1400" b="1" i="0" dirty="0">
                <a:solidFill>
                  <a:srgbClr val="0D0D0D"/>
                </a:solidFill>
                <a:effectLst/>
                <a:highlight>
                  <a:srgbClr val="FFFFFF"/>
                </a:highlight>
                <a:latin typeface="Arial" panose="020B0604020202020204" pitchFamily="34" charset="0"/>
                <a:cs typeface="Arial" panose="020B0604020202020204" pitchFamily="34" charset="0"/>
              </a:rPr>
              <a:t>Autonomous Operation</a:t>
            </a:r>
            <a:r>
              <a:rPr lang="en-US" sz="1400" b="0" i="0" dirty="0">
                <a:solidFill>
                  <a:srgbClr val="0D0D0D"/>
                </a:solidFill>
                <a:effectLst/>
                <a:highlight>
                  <a:srgbClr val="FFFFFF"/>
                </a:highlight>
                <a:latin typeface="Arial" panose="020B0604020202020204" pitchFamily="34" charset="0"/>
                <a:cs typeface="Arial" panose="020B0604020202020204" pitchFamily="34" charset="0"/>
              </a:rPr>
              <a:t>: The bot can operate autonomously without human intervention, thanks to its ability to detect obstacles, flames, and navigate its environment using ultrasonic sensors. This autonomy allows the bot to respond to fire emergencies quickly and effectively, even in remote or inaccessible areas.</a:t>
            </a:r>
          </a:p>
          <a:p>
            <a:pPr algn="l">
              <a:buFont typeface="+mj-lt"/>
              <a:buAutoNum type="arabicPeriod"/>
            </a:pPr>
            <a:r>
              <a:rPr lang="en-US" sz="1400" b="1" i="0" dirty="0">
                <a:solidFill>
                  <a:srgbClr val="0D0D0D"/>
                </a:solidFill>
                <a:effectLst/>
                <a:highlight>
                  <a:srgbClr val="FFFFFF"/>
                </a:highlight>
                <a:latin typeface="Arial" panose="020B0604020202020204" pitchFamily="34" charset="0"/>
                <a:cs typeface="Arial" panose="020B0604020202020204" pitchFamily="34" charset="0"/>
              </a:rPr>
              <a:t>Real-time Monitoring and Control</a:t>
            </a:r>
            <a:r>
              <a:rPr lang="en-US" sz="1400" b="0" i="0" dirty="0">
                <a:solidFill>
                  <a:srgbClr val="0D0D0D"/>
                </a:solidFill>
                <a:effectLst/>
                <a:highlight>
                  <a:srgbClr val="FFFFFF"/>
                </a:highlight>
                <a:latin typeface="Arial" panose="020B0604020202020204" pitchFamily="34" charset="0"/>
                <a:cs typeface="Arial" panose="020B0604020202020204" pitchFamily="34" charset="0"/>
              </a:rPr>
              <a:t>: The integration of a Bluetooth module enables real-time monitoring and control of the bot using a smartphone or other Bluetooth-enabled devices. Users can switch between manual and automatic modes, send commands, and receive status updates from the bot, enhancing its usability and flexibility.</a:t>
            </a:r>
          </a:p>
          <a:p>
            <a:pPr algn="l">
              <a:buFont typeface="+mj-lt"/>
              <a:buAutoNum type="arabicPeriod"/>
            </a:pPr>
            <a:r>
              <a:rPr lang="en-US" sz="1400" b="1" i="0" dirty="0">
                <a:solidFill>
                  <a:srgbClr val="0D0D0D"/>
                </a:solidFill>
                <a:effectLst/>
                <a:highlight>
                  <a:srgbClr val="FFFFFF"/>
                </a:highlight>
                <a:latin typeface="Arial" panose="020B0604020202020204" pitchFamily="34" charset="0"/>
                <a:cs typeface="Arial" panose="020B0604020202020204" pitchFamily="34" charset="0"/>
              </a:rPr>
              <a:t>Fire Detection and Suppression</a:t>
            </a:r>
            <a:r>
              <a:rPr lang="en-US" sz="1400" b="0" i="0" dirty="0">
                <a:solidFill>
                  <a:srgbClr val="0D0D0D"/>
                </a:solidFill>
                <a:effectLst/>
                <a:highlight>
                  <a:srgbClr val="FFFFFF"/>
                </a:highlight>
                <a:latin typeface="Arial" panose="020B0604020202020204" pitchFamily="34" charset="0"/>
                <a:cs typeface="Arial" panose="020B0604020202020204" pitchFamily="34" charset="0"/>
              </a:rPr>
              <a:t>: The inclusion of a flame sensor allows the bot to detect the presence of flames and activate the water pump for fire suppression automatically. This feature ensures rapid response to fire outbreaks, minimizing the risk of property damage and enhancing safety in fire-prone environments.</a:t>
            </a:r>
          </a:p>
          <a:p>
            <a:pPr algn="l">
              <a:buFont typeface="+mj-lt"/>
              <a:buAutoNum type="arabicPeriod"/>
            </a:pPr>
            <a:r>
              <a:rPr lang="en-US" sz="1400" b="1" i="0" dirty="0">
                <a:solidFill>
                  <a:srgbClr val="0D0D0D"/>
                </a:solidFill>
                <a:effectLst/>
                <a:highlight>
                  <a:srgbClr val="FFFFFF"/>
                </a:highlight>
                <a:latin typeface="Arial" panose="020B0604020202020204" pitchFamily="34" charset="0"/>
                <a:cs typeface="Arial" panose="020B0604020202020204" pitchFamily="34" charset="0"/>
              </a:rPr>
              <a:t>Obstacle Avoidance</a:t>
            </a:r>
            <a:r>
              <a:rPr lang="en-US" sz="1400" b="0" i="0" dirty="0">
                <a:solidFill>
                  <a:srgbClr val="0D0D0D"/>
                </a:solidFill>
                <a:effectLst/>
                <a:highlight>
                  <a:srgbClr val="FFFFFF"/>
                </a:highlight>
                <a:latin typeface="Arial" panose="020B0604020202020204" pitchFamily="34" charset="0"/>
                <a:cs typeface="Arial" panose="020B0604020202020204" pitchFamily="34" charset="0"/>
              </a:rPr>
              <a:t>: The bot incorporates obstacle detection capabilities using ultrasonic sensors, enabling it to navigate through its environment safely and avoid collisions with objects or barriers. This capability enhances the reliability and efficiency of the bot's movement, particularly in cluttered or dynamic environments.</a:t>
            </a:r>
          </a:p>
          <a:p>
            <a:pPr algn="l">
              <a:buFont typeface="+mj-lt"/>
              <a:buAutoNum type="arabicPeriod"/>
            </a:pPr>
            <a:r>
              <a:rPr lang="en-US" sz="1400" b="1" i="0" dirty="0">
                <a:solidFill>
                  <a:srgbClr val="0D0D0D"/>
                </a:solidFill>
                <a:effectLst/>
                <a:highlight>
                  <a:srgbClr val="FFFFFF"/>
                </a:highlight>
                <a:latin typeface="Arial" panose="020B0604020202020204" pitchFamily="34" charset="0"/>
                <a:cs typeface="Arial" panose="020B0604020202020204" pitchFamily="34" charset="0"/>
              </a:rPr>
              <a:t>Efficient Motor Control</a:t>
            </a:r>
            <a:r>
              <a:rPr lang="en-US" sz="1400" b="0" i="0" dirty="0">
                <a:solidFill>
                  <a:srgbClr val="0D0D0D"/>
                </a:solidFill>
                <a:effectLst/>
                <a:highlight>
                  <a:srgbClr val="FFFFFF"/>
                </a:highlight>
                <a:latin typeface="Arial" panose="020B0604020202020204" pitchFamily="34" charset="0"/>
                <a:cs typeface="Arial" panose="020B0604020202020204" pitchFamily="34" charset="0"/>
              </a:rPr>
              <a:t>: The use of a dual H-Bridge motor driver (L293D)IC and DC motors allows for precise control of the bot's movement, including forward, backward, left, and right turns. This efficient motor control system ensures smooth and accurate maneuverability, essential for effective firefighting operations.</a:t>
            </a:r>
          </a:p>
          <a:p>
            <a:pPr algn="l">
              <a:buFont typeface="+mj-lt"/>
              <a:buAutoNum type="arabicPeriod"/>
            </a:pPr>
            <a:r>
              <a:rPr lang="en-US" sz="1400" b="1" i="0" dirty="0">
                <a:solidFill>
                  <a:srgbClr val="0D0D0D"/>
                </a:solidFill>
                <a:effectLst/>
                <a:highlight>
                  <a:srgbClr val="FFFFFF"/>
                </a:highlight>
                <a:latin typeface="Arial" panose="020B0604020202020204" pitchFamily="34" charset="0"/>
                <a:cs typeface="Arial" panose="020B0604020202020204" pitchFamily="34" charset="0"/>
              </a:rPr>
              <a:t>Low-cost and Accessible Components</a:t>
            </a:r>
            <a:r>
              <a:rPr lang="en-US" sz="1400" b="0" i="0" dirty="0">
                <a:solidFill>
                  <a:srgbClr val="0D0D0D"/>
                </a:solidFill>
                <a:effectLst/>
                <a:highlight>
                  <a:srgbClr val="FFFFFF"/>
                </a:highlight>
                <a:latin typeface="Arial" panose="020B0604020202020204" pitchFamily="34" charset="0"/>
                <a:cs typeface="Arial" panose="020B0604020202020204" pitchFamily="34" charset="0"/>
              </a:rPr>
              <a:t>: The project utilizes commonly available and affordable components such as Arduino Nano, servo motors, DC motors, and ultrasonic sensors, making it accessible to hobbyists, students, and DIY enthusiasts. This affordability ensures that the project can be replicated and adapted by individuals with limited resources or budget constraints.</a:t>
            </a:r>
          </a:p>
          <a:p>
            <a:pPr marL="285750" indent="-285750">
              <a:buFont typeface="Wingdings" panose="05000000000000000000" pitchFamily="2" charset="2"/>
              <a:buChar char="q"/>
            </a:pPr>
            <a:endParaRPr lang="en-US" sz="1200" dirty="0">
              <a:latin typeface="Arial" panose="020B0604020202020204" pitchFamily="34" charset="0"/>
              <a:cs typeface="Arial" panose="020B0604020202020204" pitchFamily="34" charset="0"/>
            </a:endParaRPr>
          </a:p>
          <a:p>
            <a:endParaRPr lang="en-US" sz="1200" dirty="0">
              <a:latin typeface="Arial" panose="020B0604020202020204" pitchFamily="34" charset="0"/>
              <a:cs typeface="Arial" panose="020B0604020202020204" pitchFamily="34" charset="0"/>
            </a:endParaRPr>
          </a:p>
          <a:p>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859579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16c05727-aa75-4e4a-9b5f-8a80a1165891"/>
    <ds:schemaRef ds:uri="http://purl.org/dc/dcmitype/"/>
    <ds:schemaRef ds:uri="http://purl.org/dc/elements/1.1/"/>
    <ds:schemaRef ds:uri="71af3243-3dd4-4a8d-8c0d-dd76da1f02a5"/>
    <ds:schemaRef ds:uri="http://purl.org/dc/terms/"/>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230e9df3-be65-4c73-a93b-d1236ebd677e"/>
    <ds:schemaRef ds:uri="http://schemas.microsoft.com/sharepoint/v3"/>
    <ds:schemaRef ds:uri="http://schemas.microsoft.com/office/2006/metadata/propertie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{B7635539-3F12-4E9B-BD47-39069971FF42}tf78438558_win32</Template>
  <TotalTime>96</TotalTime>
  <Words>917</Words>
  <Application>Microsoft Office PowerPoint</Application>
  <PresentationFormat>Widescreen</PresentationFormat>
  <Paragraphs>41</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 Black</vt:lpstr>
      <vt:lpstr>Book Antiqua</vt:lpstr>
      <vt:lpstr>Calibri</vt:lpstr>
      <vt:lpstr>Sabon Next LT</vt:lpstr>
      <vt:lpstr>Söhne</vt:lpstr>
      <vt:lpstr>Wingdings</vt:lpstr>
      <vt:lpstr>Custom</vt:lpstr>
      <vt:lpstr>Fire Fighting bot</vt:lpstr>
      <vt:lpstr>Introduction :</vt:lpstr>
      <vt:lpstr>Block diagram</vt:lpstr>
      <vt:lpstr>Components :</vt:lpstr>
      <vt:lpstr>Components :</vt:lpstr>
      <vt:lpstr>Sensors :</vt:lpstr>
      <vt:lpstr>hardware</vt:lpstr>
      <vt:lpstr>Block diagram</vt:lpstr>
      <vt:lpstr>Advantages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Esp project report  title : Fire Fighting bot</dc:title>
  <dc:subject/>
  <dc:creator>PASUNATH BUKKE</dc:creator>
  <cp:lastModifiedBy>PUNEETH PEDDETI</cp:lastModifiedBy>
  <cp:revision>3</cp:revision>
  <dcterms:created xsi:type="dcterms:W3CDTF">2024-04-19T10:38:49Z</dcterms:created>
  <dcterms:modified xsi:type="dcterms:W3CDTF">2025-04-05T10:54:49Z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